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20" r:id="rId1"/>
  </p:sldMasterIdLst>
  <p:notesMasterIdLst>
    <p:notesMasterId r:id="rId158"/>
  </p:notesMasterIdLst>
  <p:handoutMasterIdLst>
    <p:handoutMasterId r:id="rId159"/>
  </p:handoutMasterIdLst>
  <p:sldIdLst>
    <p:sldId id="906" r:id="rId2"/>
    <p:sldId id="865" r:id="rId3"/>
    <p:sldId id="857" r:id="rId4"/>
    <p:sldId id="858" r:id="rId5"/>
    <p:sldId id="859" r:id="rId6"/>
    <p:sldId id="806" r:id="rId7"/>
    <p:sldId id="842" r:id="rId8"/>
    <p:sldId id="807" r:id="rId9"/>
    <p:sldId id="808" r:id="rId10"/>
    <p:sldId id="904" r:id="rId11"/>
    <p:sldId id="810" r:id="rId12"/>
    <p:sldId id="811" r:id="rId13"/>
    <p:sldId id="812" r:id="rId14"/>
    <p:sldId id="813" r:id="rId15"/>
    <p:sldId id="843" r:id="rId16"/>
    <p:sldId id="814" r:id="rId17"/>
    <p:sldId id="815" r:id="rId18"/>
    <p:sldId id="816" r:id="rId19"/>
    <p:sldId id="817" r:id="rId20"/>
    <p:sldId id="818" r:id="rId21"/>
    <p:sldId id="819" r:id="rId22"/>
    <p:sldId id="820" r:id="rId23"/>
    <p:sldId id="821" r:id="rId24"/>
    <p:sldId id="846" r:id="rId25"/>
    <p:sldId id="847" r:id="rId26"/>
    <p:sldId id="848" r:id="rId27"/>
    <p:sldId id="902" r:id="rId28"/>
    <p:sldId id="901" r:id="rId29"/>
    <p:sldId id="900" r:id="rId30"/>
    <p:sldId id="899" r:id="rId31"/>
    <p:sldId id="903" r:id="rId32"/>
    <p:sldId id="849" r:id="rId33"/>
    <p:sldId id="850" r:id="rId34"/>
    <p:sldId id="851" r:id="rId35"/>
    <p:sldId id="844" r:id="rId36"/>
    <p:sldId id="845" r:id="rId37"/>
    <p:sldId id="907" r:id="rId38"/>
    <p:sldId id="908" r:id="rId39"/>
    <p:sldId id="909" r:id="rId40"/>
    <p:sldId id="910" r:id="rId41"/>
    <p:sldId id="911" r:id="rId42"/>
    <p:sldId id="912" r:id="rId43"/>
    <p:sldId id="913" r:id="rId44"/>
    <p:sldId id="914" r:id="rId45"/>
    <p:sldId id="915" r:id="rId46"/>
    <p:sldId id="916" r:id="rId47"/>
    <p:sldId id="917" r:id="rId48"/>
    <p:sldId id="918" r:id="rId49"/>
    <p:sldId id="919" r:id="rId50"/>
    <p:sldId id="920" r:id="rId51"/>
    <p:sldId id="921" r:id="rId52"/>
    <p:sldId id="922" r:id="rId53"/>
    <p:sldId id="923" r:id="rId54"/>
    <p:sldId id="924" r:id="rId55"/>
    <p:sldId id="925" r:id="rId56"/>
    <p:sldId id="926" r:id="rId57"/>
    <p:sldId id="927" r:id="rId58"/>
    <p:sldId id="928" r:id="rId59"/>
    <p:sldId id="929" r:id="rId60"/>
    <p:sldId id="930" r:id="rId61"/>
    <p:sldId id="931" r:id="rId62"/>
    <p:sldId id="932" r:id="rId63"/>
    <p:sldId id="933" r:id="rId64"/>
    <p:sldId id="934" r:id="rId65"/>
    <p:sldId id="935" r:id="rId66"/>
    <p:sldId id="936" r:id="rId67"/>
    <p:sldId id="937" r:id="rId68"/>
    <p:sldId id="938" r:id="rId69"/>
    <p:sldId id="939" r:id="rId70"/>
    <p:sldId id="940" r:id="rId71"/>
    <p:sldId id="941" r:id="rId72"/>
    <p:sldId id="942" r:id="rId73"/>
    <p:sldId id="943" r:id="rId74"/>
    <p:sldId id="944" r:id="rId75"/>
    <p:sldId id="945" r:id="rId76"/>
    <p:sldId id="946" r:id="rId77"/>
    <p:sldId id="947" r:id="rId78"/>
    <p:sldId id="948" r:id="rId79"/>
    <p:sldId id="949" r:id="rId80"/>
    <p:sldId id="950" r:id="rId81"/>
    <p:sldId id="951" r:id="rId82"/>
    <p:sldId id="952" r:id="rId83"/>
    <p:sldId id="953" r:id="rId84"/>
    <p:sldId id="954" r:id="rId85"/>
    <p:sldId id="955" r:id="rId86"/>
    <p:sldId id="956" r:id="rId87"/>
    <p:sldId id="957" r:id="rId88"/>
    <p:sldId id="958" r:id="rId89"/>
    <p:sldId id="959" r:id="rId90"/>
    <p:sldId id="960" r:id="rId91"/>
    <p:sldId id="961" r:id="rId92"/>
    <p:sldId id="962" r:id="rId93"/>
    <p:sldId id="963" r:id="rId94"/>
    <p:sldId id="964" r:id="rId95"/>
    <p:sldId id="965" r:id="rId96"/>
    <p:sldId id="966" r:id="rId97"/>
    <p:sldId id="967" r:id="rId98"/>
    <p:sldId id="968" r:id="rId99"/>
    <p:sldId id="969" r:id="rId100"/>
    <p:sldId id="970" r:id="rId101"/>
    <p:sldId id="971" r:id="rId102"/>
    <p:sldId id="972" r:id="rId103"/>
    <p:sldId id="973" r:id="rId104"/>
    <p:sldId id="974" r:id="rId105"/>
    <p:sldId id="975" r:id="rId106"/>
    <p:sldId id="976" r:id="rId107"/>
    <p:sldId id="977" r:id="rId108"/>
    <p:sldId id="978" r:id="rId109"/>
    <p:sldId id="979" r:id="rId110"/>
    <p:sldId id="980" r:id="rId111"/>
    <p:sldId id="981" r:id="rId112"/>
    <p:sldId id="982" r:id="rId113"/>
    <p:sldId id="983" r:id="rId114"/>
    <p:sldId id="984" r:id="rId115"/>
    <p:sldId id="985" r:id="rId116"/>
    <p:sldId id="986" r:id="rId117"/>
    <p:sldId id="987" r:id="rId118"/>
    <p:sldId id="988" r:id="rId119"/>
    <p:sldId id="989" r:id="rId120"/>
    <p:sldId id="990" r:id="rId121"/>
    <p:sldId id="991" r:id="rId122"/>
    <p:sldId id="992" r:id="rId123"/>
    <p:sldId id="993" r:id="rId124"/>
    <p:sldId id="994" r:id="rId125"/>
    <p:sldId id="995" r:id="rId126"/>
    <p:sldId id="996" r:id="rId127"/>
    <p:sldId id="997" r:id="rId128"/>
    <p:sldId id="998" r:id="rId129"/>
    <p:sldId id="999" r:id="rId130"/>
    <p:sldId id="1000" r:id="rId131"/>
    <p:sldId id="1001" r:id="rId132"/>
    <p:sldId id="1002" r:id="rId133"/>
    <p:sldId id="1003" r:id="rId134"/>
    <p:sldId id="1004" r:id="rId135"/>
    <p:sldId id="1005" r:id="rId136"/>
    <p:sldId id="1006" r:id="rId137"/>
    <p:sldId id="1007" r:id="rId138"/>
    <p:sldId id="1008" r:id="rId139"/>
    <p:sldId id="1009" r:id="rId140"/>
    <p:sldId id="1010" r:id="rId141"/>
    <p:sldId id="1011" r:id="rId142"/>
    <p:sldId id="1012" r:id="rId143"/>
    <p:sldId id="1013" r:id="rId144"/>
    <p:sldId id="1014" r:id="rId145"/>
    <p:sldId id="1015" r:id="rId146"/>
    <p:sldId id="1036" r:id="rId147"/>
    <p:sldId id="1017" r:id="rId148"/>
    <p:sldId id="1018" r:id="rId149"/>
    <p:sldId id="1035" r:id="rId150"/>
    <p:sldId id="1022" r:id="rId151"/>
    <p:sldId id="1027" r:id="rId152"/>
    <p:sldId id="1028" r:id="rId153"/>
    <p:sldId id="1029" r:id="rId154"/>
    <p:sldId id="1032" r:id="rId155"/>
    <p:sldId id="1033" r:id="rId156"/>
    <p:sldId id="1034" r:id="rId157"/>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FCB9433-3D9D-407F-A978-18FF7D34547F}">
          <p14:sldIdLst>
            <p14:sldId id="906"/>
            <p14:sldId id="865"/>
            <p14:sldId id="857"/>
            <p14:sldId id="858"/>
            <p14:sldId id="859"/>
            <p14:sldId id="806"/>
            <p14:sldId id="842"/>
            <p14:sldId id="807"/>
            <p14:sldId id="808"/>
            <p14:sldId id="904"/>
            <p14:sldId id="810"/>
            <p14:sldId id="811"/>
            <p14:sldId id="812"/>
            <p14:sldId id="813"/>
            <p14:sldId id="843"/>
            <p14:sldId id="814"/>
            <p14:sldId id="815"/>
            <p14:sldId id="816"/>
            <p14:sldId id="817"/>
            <p14:sldId id="818"/>
            <p14:sldId id="819"/>
            <p14:sldId id="820"/>
            <p14:sldId id="821"/>
            <p14:sldId id="846"/>
            <p14:sldId id="847"/>
            <p14:sldId id="848"/>
            <p14:sldId id="902"/>
            <p14:sldId id="901"/>
            <p14:sldId id="900"/>
            <p14:sldId id="899"/>
            <p14:sldId id="903"/>
            <p14:sldId id="849"/>
            <p14:sldId id="850"/>
            <p14:sldId id="851"/>
            <p14:sldId id="844"/>
            <p14:sldId id="845"/>
            <p14:sldId id="907"/>
            <p14:sldId id="908"/>
            <p14:sldId id="909"/>
            <p14:sldId id="910"/>
            <p14:sldId id="911"/>
            <p14:sldId id="912"/>
            <p14:sldId id="913"/>
            <p14:sldId id="914"/>
            <p14:sldId id="915"/>
            <p14:sldId id="916"/>
            <p14:sldId id="917"/>
            <p14:sldId id="918"/>
            <p14:sldId id="919"/>
            <p14:sldId id="920"/>
            <p14:sldId id="921"/>
            <p14:sldId id="922"/>
            <p14:sldId id="923"/>
            <p14:sldId id="924"/>
            <p14:sldId id="925"/>
            <p14:sldId id="926"/>
            <p14:sldId id="927"/>
            <p14:sldId id="928"/>
            <p14:sldId id="929"/>
            <p14:sldId id="930"/>
            <p14:sldId id="931"/>
            <p14:sldId id="932"/>
            <p14:sldId id="933"/>
            <p14:sldId id="934"/>
            <p14:sldId id="935"/>
            <p14:sldId id="936"/>
            <p14:sldId id="937"/>
            <p14:sldId id="938"/>
            <p14:sldId id="939"/>
            <p14:sldId id="940"/>
            <p14:sldId id="941"/>
            <p14:sldId id="942"/>
            <p14:sldId id="943"/>
            <p14:sldId id="944"/>
            <p14:sldId id="945"/>
            <p14:sldId id="946"/>
            <p14:sldId id="947"/>
            <p14:sldId id="948"/>
            <p14:sldId id="949"/>
            <p14:sldId id="950"/>
            <p14:sldId id="951"/>
            <p14:sldId id="952"/>
            <p14:sldId id="953"/>
            <p14:sldId id="954"/>
            <p14:sldId id="955"/>
            <p14:sldId id="956"/>
            <p14:sldId id="957"/>
            <p14:sldId id="958"/>
            <p14:sldId id="959"/>
            <p14:sldId id="960"/>
            <p14:sldId id="961"/>
            <p14:sldId id="962"/>
            <p14:sldId id="963"/>
            <p14:sldId id="964"/>
            <p14:sldId id="965"/>
            <p14:sldId id="966"/>
            <p14:sldId id="967"/>
            <p14:sldId id="968"/>
            <p14:sldId id="969"/>
            <p14:sldId id="970"/>
            <p14:sldId id="971"/>
            <p14:sldId id="972"/>
            <p14:sldId id="973"/>
            <p14:sldId id="974"/>
            <p14:sldId id="975"/>
            <p14:sldId id="976"/>
            <p14:sldId id="977"/>
            <p14:sldId id="978"/>
            <p14:sldId id="979"/>
            <p14:sldId id="980"/>
            <p14:sldId id="981"/>
            <p14:sldId id="982"/>
            <p14:sldId id="983"/>
            <p14:sldId id="984"/>
            <p14:sldId id="985"/>
            <p14:sldId id="986"/>
            <p14:sldId id="987"/>
            <p14:sldId id="988"/>
            <p14:sldId id="989"/>
            <p14:sldId id="990"/>
            <p14:sldId id="991"/>
            <p14:sldId id="992"/>
            <p14:sldId id="993"/>
            <p14:sldId id="994"/>
            <p14:sldId id="995"/>
            <p14:sldId id="996"/>
            <p14:sldId id="997"/>
            <p14:sldId id="998"/>
            <p14:sldId id="999"/>
            <p14:sldId id="1000"/>
            <p14:sldId id="1001"/>
            <p14:sldId id="1002"/>
            <p14:sldId id="1003"/>
            <p14:sldId id="1004"/>
            <p14:sldId id="1005"/>
            <p14:sldId id="1006"/>
            <p14:sldId id="1007"/>
            <p14:sldId id="1008"/>
            <p14:sldId id="1009"/>
            <p14:sldId id="1010"/>
            <p14:sldId id="1011"/>
            <p14:sldId id="1012"/>
            <p14:sldId id="1013"/>
            <p14:sldId id="1014"/>
            <p14:sldId id="1015"/>
            <p14:sldId id="1036"/>
            <p14:sldId id="1017"/>
            <p14:sldId id="1018"/>
            <p14:sldId id="1035"/>
            <p14:sldId id="1022"/>
            <p14:sldId id="1027"/>
            <p14:sldId id="1028"/>
            <p14:sldId id="1029"/>
            <p14:sldId id="1032"/>
            <p14:sldId id="1033"/>
            <p14:sldId id="1034"/>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1BC"/>
    <a:srgbClr val="FFFFCC"/>
    <a:srgbClr val="B4DE86"/>
    <a:srgbClr val="93D1FF"/>
    <a:srgbClr val="FF5050"/>
    <a:srgbClr val="FFCCFF"/>
    <a:srgbClr val="CC0000"/>
    <a:srgbClr val="FF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040" autoAdjust="0"/>
  </p:normalViewPr>
  <p:slideViewPr>
    <p:cSldViewPr>
      <p:cViewPr varScale="1">
        <p:scale>
          <a:sx n="103" d="100"/>
          <a:sy n="103" d="100"/>
        </p:scale>
        <p:origin x="1644" y="114"/>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sorterViewPr>
    <p:cViewPr>
      <p:scale>
        <a:sx n="160" d="100"/>
        <a:sy n="160" d="100"/>
      </p:scale>
      <p:origin x="0" y="-7487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45886174-BAE0-4F80-BCC0-A6BD2E854E04}" type="datetimeFigureOut">
              <a:rPr kumimoji="1" lang="ja-JP" altLang="en-US" smtClean="0"/>
              <a:t>2020/2/10</a:t>
            </a:fld>
            <a:endParaRPr kumimoji="1" lang="ja-JP" altLang="en-US" dirty="0"/>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10CE32B6-4942-4930-A543-B717D4EA82CC}" type="slidenum">
              <a:rPr kumimoji="1" lang="ja-JP" altLang="en-US" smtClean="0"/>
              <a:t>‹#›</a:t>
            </a:fld>
            <a:endParaRPr kumimoji="1" lang="ja-JP" altLang="en-US" dirty="0"/>
          </a:p>
        </p:txBody>
      </p:sp>
    </p:spTree>
    <p:extLst>
      <p:ext uri="{BB962C8B-B14F-4D97-AF65-F5344CB8AC3E}">
        <p14:creationId xmlns:p14="http://schemas.microsoft.com/office/powerpoint/2010/main" val="16058595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FF0B7670-C6F4-4CAC-B534-928F3E0DCBDB}" type="datetimeFigureOut">
              <a:rPr kumimoji="1" lang="ja-JP" altLang="en-US" smtClean="0"/>
              <a:t>2020/2/10</a:t>
            </a:fld>
            <a:endParaRPr kumimoji="1" lang="ja-JP" altLang="en-US" dirty="0"/>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8E37AFE-6E6D-4792-9CD9-EC8F9BC74314}" type="slidenum">
              <a:rPr kumimoji="1" lang="ja-JP" altLang="en-US" smtClean="0"/>
              <a:t>‹#›</a:t>
            </a:fld>
            <a:endParaRPr kumimoji="1" lang="ja-JP" altLang="en-US" dirty="0"/>
          </a:p>
        </p:txBody>
      </p:sp>
    </p:spTree>
    <p:extLst>
      <p:ext uri="{BB962C8B-B14F-4D97-AF65-F5344CB8AC3E}">
        <p14:creationId xmlns:p14="http://schemas.microsoft.com/office/powerpoint/2010/main" val="272451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a:t>
            </a:fld>
            <a:endParaRPr kumimoji="1" lang="ja-JP" altLang="en-US" dirty="0"/>
          </a:p>
        </p:txBody>
      </p:sp>
    </p:spTree>
    <p:extLst>
      <p:ext uri="{BB962C8B-B14F-4D97-AF65-F5344CB8AC3E}">
        <p14:creationId xmlns:p14="http://schemas.microsoft.com/office/powerpoint/2010/main" val="2919607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10</a:t>
            </a:fld>
            <a:endParaRPr kumimoji="1" lang="ja-JP" altLang="en-US" dirty="0"/>
          </a:p>
        </p:txBody>
      </p:sp>
    </p:spTree>
    <p:extLst>
      <p:ext uri="{BB962C8B-B14F-4D97-AF65-F5344CB8AC3E}">
        <p14:creationId xmlns:p14="http://schemas.microsoft.com/office/powerpoint/2010/main" val="51956021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124</a:t>
            </a:fld>
            <a:endParaRPr kumimoji="1" lang="ja-JP" altLang="en-US" dirty="0"/>
          </a:p>
        </p:txBody>
      </p:sp>
    </p:spTree>
    <p:extLst>
      <p:ext uri="{BB962C8B-B14F-4D97-AF65-F5344CB8AC3E}">
        <p14:creationId xmlns:p14="http://schemas.microsoft.com/office/powerpoint/2010/main" val="354481762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125</a:t>
            </a:fld>
            <a:endParaRPr kumimoji="1" lang="ja-JP" altLang="en-US" dirty="0"/>
          </a:p>
        </p:txBody>
      </p:sp>
    </p:spTree>
    <p:extLst>
      <p:ext uri="{BB962C8B-B14F-4D97-AF65-F5344CB8AC3E}">
        <p14:creationId xmlns:p14="http://schemas.microsoft.com/office/powerpoint/2010/main" val="251252316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126</a:t>
            </a:fld>
            <a:endParaRPr kumimoji="1" lang="ja-JP" altLang="en-US" dirty="0"/>
          </a:p>
        </p:txBody>
      </p:sp>
    </p:spTree>
    <p:extLst>
      <p:ext uri="{BB962C8B-B14F-4D97-AF65-F5344CB8AC3E}">
        <p14:creationId xmlns:p14="http://schemas.microsoft.com/office/powerpoint/2010/main" val="11546174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127</a:t>
            </a:fld>
            <a:endParaRPr kumimoji="1" lang="ja-JP" altLang="en-US" dirty="0"/>
          </a:p>
        </p:txBody>
      </p:sp>
    </p:spTree>
    <p:extLst>
      <p:ext uri="{BB962C8B-B14F-4D97-AF65-F5344CB8AC3E}">
        <p14:creationId xmlns:p14="http://schemas.microsoft.com/office/powerpoint/2010/main" val="10210636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128</a:t>
            </a:fld>
            <a:endParaRPr kumimoji="1" lang="ja-JP" altLang="en-US" dirty="0"/>
          </a:p>
        </p:txBody>
      </p:sp>
    </p:spTree>
    <p:extLst>
      <p:ext uri="{BB962C8B-B14F-4D97-AF65-F5344CB8AC3E}">
        <p14:creationId xmlns:p14="http://schemas.microsoft.com/office/powerpoint/2010/main" val="90611243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129</a:t>
            </a:fld>
            <a:endParaRPr kumimoji="1" lang="ja-JP" altLang="en-US" dirty="0"/>
          </a:p>
        </p:txBody>
      </p:sp>
    </p:spTree>
    <p:extLst>
      <p:ext uri="{BB962C8B-B14F-4D97-AF65-F5344CB8AC3E}">
        <p14:creationId xmlns:p14="http://schemas.microsoft.com/office/powerpoint/2010/main" val="124900974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130</a:t>
            </a:fld>
            <a:endParaRPr kumimoji="1" lang="ja-JP" altLang="en-US" dirty="0"/>
          </a:p>
        </p:txBody>
      </p:sp>
    </p:spTree>
    <p:extLst>
      <p:ext uri="{BB962C8B-B14F-4D97-AF65-F5344CB8AC3E}">
        <p14:creationId xmlns:p14="http://schemas.microsoft.com/office/powerpoint/2010/main" val="172320406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131</a:t>
            </a:fld>
            <a:endParaRPr kumimoji="1" lang="ja-JP" altLang="en-US" dirty="0"/>
          </a:p>
        </p:txBody>
      </p:sp>
    </p:spTree>
    <p:extLst>
      <p:ext uri="{BB962C8B-B14F-4D97-AF65-F5344CB8AC3E}">
        <p14:creationId xmlns:p14="http://schemas.microsoft.com/office/powerpoint/2010/main" val="187042411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132</a:t>
            </a:fld>
            <a:endParaRPr kumimoji="1" lang="ja-JP" altLang="en-US" dirty="0"/>
          </a:p>
        </p:txBody>
      </p:sp>
    </p:spTree>
    <p:extLst>
      <p:ext uri="{BB962C8B-B14F-4D97-AF65-F5344CB8AC3E}">
        <p14:creationId xmlns:p14="http://schemas.microsoft.com/office/powerpoint/2010/main" val="364511407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133</a:t>
            </a:fld>
            <a:endParaRPr kumimoji="1" lang="ja-JP" altLang="en-US" dirty="0"/>
          </a:p>
        </p:txBody>
      </p:sp>
    </p:spTree>
    <p:extLst>
      <p:ext uri="{BB962C8B-B14F-4D97-AF65-F5344CB8AC3E}">
        <p14:creationId xmlns:p14="http://schemas.microsoft.com/office/powerpoint/2010/main" val="834789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11</a:t>
            </a:fld>
            <a:endParaRPr kumimoji="1" lang="ja-JP" altLang="en-US" dirty="0"/>
          </a:p>
        </p:txBody>
      </p:sp>
    </p:spTree>
    <p:extLst>
      <p:ext uri="{BB962C8B-B14F-4D97-AF65-F5344CB8AC3E}">
        <p14:creationId xmlns:p14="http://schemas.microsoft.com/office/powerpoint/2010/main" val="424586880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134</a:t>
            </a:fld>
            <a:endParaRPr kumimoji="1" lang="ja-JP" altLang="en-US" dirty="0"/>
          </a:p>
        </p:txBody>
      </p:sp>
    </p:spTree>
    <p:extLst>
      <p:ext uri="{BB962C8B-B14F-4D97-AF65-F5344CB8AC3E}">
        <p14:creationId xmlns:p14="http://schemas.microsoft.com/office/powerpoint/2010/main" val="26402088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135</a:t>
            </a:fld>
            <a:endParaRPr kumimoji="1" lang="ja-JP" altLang="en-US" dirty="0"/>
          </a:p>
        </p:txBody>
      </p:sp>
    </p:spTree>
    <p:extLst>
      <p:ext uri="{BB962C8B-B14F-4D97-AF65-F5344CB8AC3E}">
        <p14:creationId xmlns:p14="http://schemas.microsoft.com/office/powerpoint/2010/main" val="274577906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136</a:t>
            </a:fld>
            <a:endParaRPr kumimoji="1" lang="ja-JP" altLang="en-US" dirty="0"/>
          </a:p>
        </p:txBody>
      </p:sp>
    </p:spTree>
    <p:extLst>
      <p:ext uri="{BB962C8B-B14F-4D97-AF65-F5344CB8AC3E}">
        <p14:creationId xmlns:p14="http://schemas.microsoft.com/office/powerpoint/2010/main" val="176021950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137</a:t>
            </a:fld>
            <a:endParaRPr kumimoji="1" lang="ja-JP" altLang="en-US" dirty="0"/>
          </a:p>
        </p:txBody>
      </p:sp>
    </p:spTree>
    <p:extLst>
      <p:ext uri="{BB962C8B-B14F-4D97-AF65-F5344CB8AC3E}">
        <p14:creationId xmlns:p14="http://schemas.microsoft.com/office/powerpoint/2010/main" val="2025511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138</a:t>
            </a:fld>
            <a:endParaRPr kumimoji="1" lang="ja-JP" altLang="en-US" dirty="0"/>
          </a:p>
        </p:txBody>
      </p:sp>
    </p:spTree>
    <p:extLst>
      <p:ext uri="{BB962C8B-B14F-4D97-AF65-F5344CB8AC3E}">
        <p14:creationId xmlns:p14="http://schemas.microsoft.com/office/powerpoint/2010/main" val="55594890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139</a:t>
            </a:fld>
            <a:endParaRPr kumimoji="1" lang="ja-JP" altLang="en-US" dirty="0"/>
          </a:p>
        </p:txBody>
      </p:sp>
    </p:spTree>
    <p:extLst>
      <p:ext uri="{BB962C8B-B14F-4D97-AF65-F5344CB8AC3E}">
        <p14:creationId xmlns:p14="http://schemas.microsoft.com/office/powerpoint/2010/main" val="137627155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140</a:t>
            </a:fld>
            <a:endParaRPr kumimoji="1" lang="ja-JP" altLang="en-US" dirty="0"/>
          </a:p>
        </p:txBody>
      </p:sp>
    </p:spTree>
    <p:extLst>
      <p:ext uri="{BB962C8B-B14F-4D97-AF65-F5344CB8AC3E}">
        <p14:creationId xmlns:p14="http://schemas.microsoft.com/office/powerpoint/2010/main" val="343886620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141</a:t>
            </a:fld>
            <a:endParaRPr kumimoji="1" lang="ja-JP" altLang="en-US" dirty="0"/>
          </a:p>
        </p:txBody>
      </p:sp>
    </p:spTree>
    <p:extLst>
      <p:ext uri="{BB962C8B-B14F-4D97-AF65-F5344CB8AC3E}">
        <p14:creationId xmlns:p14="http://schemas.microsoft.com/office/powerpoint/2010/main" val="386238773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142</a:t>
            </a:fld>
            <a:endParaRPr kumimoji="1" lang="ja-JP" altLang="en-US" dirty="0"/>
          </a:p>
        </p:txBody>
      </p:sp>
    </p:spTree>
    <p:extLst>
      <p:ext uri="{BB962C8B-B14F-4D97-AF65-F5344CB8AC3E}">
        <p14:creationId xmlns:p14="http://schemas.microsoft.com/office/powerpoint/2010/main" val="292001179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143</a:t>
            </a:fld>
            <a:endParaRPr kumimoji="1" lang="ja-JP" altLang="en-US" dirty="0"/>
          </a:p>
        </p:txBody>
      </p:sp>
    </p:spTree>
    <p:extLst>
      <p:ext uri="{BB962C8B-B14F-4D97-AF65-F5344CB8AC3E}">
        <p14:creationId xmlns:p14="http://schemas.microsoft.com/office/powerpoint/2010/main" val="3751364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12</a:t>
            </a:fld>
            <a:endParaRPr kumimoji="1" lang="ja-JP" altLang="en-US" dirty="0"/>
          </a:p>
        </p:txBody>
      </p:sp>
    </p:spTree>
    <p:extLst>
      <p:ext uri="{BB962C8B-B14F-4D97-AF65-F5344CB8AC3E}">
        <p14:creationId xmlns:p14="http://schemas.microsoft.com/office/powerpoint/2010/main" val="367554690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144</a:t>
            </a:fld>
            <a:endParaRPr kumimoji="1" lang="ja-JP" altLang="en-US" dirty="0"/>
          </a:p>
        </p:txBody>
      </p:sp>
    </p:spTree>
    <p:extLst>
      <p:ext uri="{BB962C8B-B14F-4D97-AF65-F5344CB8AC3E}">
        <p14:creationId xmlns:p14="http://schemas.microsoft.com/office/powerpoint/2010/main" val="150946630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146</a:t>
            </a:fld>
            <a:endParaRPr kumimoji="1" lang="ja-JP" altLang="en-US" dirty="0"/>
          </a:p>
        </p:txBody>
      </p:sp>
    </p:spTree>
    <p:extLst>
      <p:ext uri="{BB962C8B-B14F-4D97-AF65-F5344CB8AC3E}">
        <p14:creationId xmlns:p14="http://schemas.microsoft.com/office/powerpoint/2010/main" val="389357101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147</a:t>
            </a:fld>
            <a:endParaRPr kumimoji="1" lang="ja-JP" altLang="en-US" dirty="0"/>
          </a:p>
        </p:txBody>
      </p:sp>
    </p:spTree>
    <p:extLst>
      <p:ext uri="{BB962C8B-B14F-4D97-AF65-F5344CB8AC3E}">
        <p14:creationId xmlns:p14="http://schemas.microsoft.com/office/powerpoint/2010/main" val="27916293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148</a:t>
            </a:fld>
            <a:endParaRPr kumimoji="1" lang="ja-JP" altLang="en-US" dirty="0"/>
          </a:p>
        </p:txBody>
      </p:sp>
    </p:spTree>
    <p:extLst>
      <p:ext uri="{BB962C8B-B14F-4D97-AF65-F5344CB8AC3E}">
        <p14:creationId xmlns:p14="http://schemas.microsoft.com/office/powerpoint/2010/main" val="87845728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149</a:t>
            </a:fld>
            <a:endParaRPr kumimoji="1" lang="ja-JP" altLang="en-US" dirty="0"/>
          </a:p>
        </p:txBody>
      </p:sp>
    </p:spTree>
    <p:extLst>
      <p:ext uri="{BB962C8B-B14F-4D97-AF65-F5344CB8AC3E}">
        <p14:creationId xmlns:p14="http://schemas.microsoft.com/office/powerpoint/2010/main" val="412251737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150</a:t>
            </a:fld>
            <a:endParaRPr kumimoji="1" lang="ja-JP" altLang="en-US" dirty="0"/>
          </a:p>
        </p:txBody>
      </p:sp>
    </p:spTree>
    <p:extLst>
      <p:ext uri="{BB962C8B-B14F-4D97-AF65-F5344CB8AC3E}">
        <p14:creationId xmlns:p14="http://schemas.microsoft.com/office/powerpoint/2010/main" val="361028259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151</a:t>
            </a:fld>
            <a:endParaRPr kumimoji="1" lang="ja-JP" altLang="en-US" dirty="0"/>
          </a:p>
        </p:txBody>
      </p:sp>
    </p:spTree>
    <p:extLst>
      <p:ext uri="{BB962C8B-B14F-4D97-AF65-F5344CB8AC3E}">
        <p14:creationId xmlns:p14="http://schemas.microsoft.com/office/powerpoint/2010/main" val="58712033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152</a:t>
            </a:fld>
            <a:endParaRPr kumimoji="1" lang="ja-JP" altLang="en-US" dirty="0"/>
          </a:p>
        </p:txBody>
      </p:sp>
    </p:spTree>
    <p:extLst>
      <p:ext uri="{BB962C8B-B14F-4D97-AF65-F5344CB8AC3E}">
        <p14:creationId xmlns:p14="http://schemas.microsoft.com/office/powerpoint/2010/main" val="9029975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153</a:t>
            </a:fld>
            <a:endParaRPr kumimoji="1" lang="ja-JP" altLang="en-US" dirty="0"/>
          </a:p>
        </p:txBody>
      </p:sp>
    </p:spTree>
    <p:extLst>
      <p:ext uri="{BB962C8B-B14F-4D97-AF65-F5344CB8AC3E}">
        <p14:creationId xmlns:p14="http://schemas.microsoft.com/office/powerpoint/2010/main" val="19901558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154</a:t>
            </a:fld>
            <a:endParaRPr kumimoji="1" lang="ja-JP" altLang="en-US" dirty="0"/>
          </a:p>
        </p:txBody>
      </p:sp>
    </p:spTree>
    <p:extLst>
      <p:ext uri="{BB962C8B-B14F-4D97-AF65-F5344CB8AC3E}">
        <p14:creationId xmlns:p14="http://schemas.microsoft.com/office/powerpoint/2010/main" val="4211309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a:t>
            </a:fld>
            <a:endParaRPr kumimoji="1" lang="ja-JP" altLang="en-US" dirty="0"/>
          </a:p>
        </p:txBody>
      </p:sp>
    </p:spTree>
    <p:extLst>
      <p:ext uri="{BB962C8B-B14F-4D97-AF65-F5344CB8AC3E}">
        <p14:creationId xmlns:p14="http://schemas.microsoft.com/office/powerpoint/2010/main" val="359269615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155</a:t>
            </a:fld>
            <a:endParaRPr kumimoji="1" lang="ja-JP" altLang="en-US" dirty="0"/>
          </a:p>
        </p:txBody>
      </p:sp>
    </p:spTree>
    <p:extLst>
      <p:ext uri="{BB962C8B-B14F-4D97-AF65-F5344CB8AC3E}">
        <p14:creationId xmlns:p14="http://schemas.microsoft.com/office/powerpoint/2010/main" val="960293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14</a:t>
            </a:fld>
            <a:endParaRPr kumimoji="1" lang="ja-JP" altLang="en-US" dirty="0"/>
          </a:p>
        </p:txBody>
      </p:sp>
    </p:spTree>
    <p:extLst>
      <p:ext uri="{BB962C8B-B14F-4D97-AF65-F5344CB8AC3E}">
        <p14:creationId xmlns:p14="http://schemas.microsoft.com/office/powerpoint/2010/main" val="1729805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15</a:t>
            </a:fld>
            <a:endParaRPr kumimoji="1" lang="ja-JP" altLang="en-US" dirty="0"/>
          </a:p>
        </p:txBody>
      </p:sp>
    </p:spTree>
    <p:extLst>
      <p:ext uri="{BB962C8B-B14F-4D97-AF65-F5344CB8AC3E}">
        <p14:creationId xmlns:p14="http://schemas.microsoft.com/office/powerpoint/2010/main" val="660702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16</a:t>
            </a:fld>
            <a:endParaRPr kumimoji="1" lang="ja-JP" altLang="en-US" dirty="0"/>
          </a:p>
        </p:txBody>
      </p:sp>
    </p:spTree>
    <p:extLst>
      <p:ext uri="{BB962C8B-B14F-4D97-AF65-F5344CB8AC3E}">
        <p14:creationId xmlns:p14="http://schemas.microsoft.com/office/powerpoint/2010/main" val="4261336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17</a:t>
            </a:fld>
            <a:endParaRPr kumimoji="1" lang="ja-JP" altLang="en-US" dirty="0"/>
          </a:p>
        </p:txBody>
      </p:sp>
    </p:spTree>
    <p:extLst>
      <p:ext uri="{BB962C8B-B14F-4D97-AF65-F5344CB8AC3E}">
        <p14:creationId xmlns:p14="http://schemas.microsoft.com/office/powerpoint/2010/main" val="2688344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18</a:t>
            </a:fld>
            <a:endParaRPr kumimoji="1" lang="ja-JP" altLang="en-US" dirty="0"/>
          </a:p>
        </p:txBody>
      </p:sp>
    </p:spTree>
    <p:extLst>
      <p:ext uri="{BB962C8B-B14F-4D97-AF65-F5344CB8AC3E}">
        <p14:creationId xmlns:p14="http://schemas.microsoft.com/office/powerpoint/2010/main" val="2563818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19</a:t>
            </a:fld>
            <a:endParaRPr kumimoji="1" lang="ja-JP" altLang="en-US" dirty="0"/>
          </a:p>
        </p:txBody>
      </p:sp>
    </p:spTree>
    <p:extLst>
      <p:ext uri="{BB962C8B-B14F-4D97-AF65-F5344CB8AC3E}">
        <p14:creationId xmlns:p14="http://schemas.microsoft.com/office/powerpoint/2010/main" val="1207676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2</a:t>
            </a:fld>
            <a:endParaRPr kumimoji="1" lang="ja-JP" altLang="en-US" dirty="0"/>
          </a:p>
        </p:txBody>
      </p:sp>
    </p:spTree>
    <p:extLst>
      <p:ext uri="{BB962C8B-B14F-4D97-AF65-F5344CB8AC3E}">
        <p14:creationId xmlns:p14="http://schemas.microsoft.com/office/powerpoint/2010/main" val="2761582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20</a:t>
            </a:fld>
            <a:endParaRPr kumimoji="1" lang="ja-JP" altLang="en-US" dirty="0"/>
          </a:p>
        </p:txBody>
      </p:sp>
    </p:spTree>
    <p:extLst>
      <p:ext uri="{BB962C8B-B14F-4D97-AF65-F5344CB8AC3E}">
        <p14:creationId xmlns:p14="http://schemas.microsoft.com/office/powerpoint/2010/main" val="1285681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21</a:t>
            </a:fld>
            <a:endParaRPr kumimoji="1" lang="ja-JP" altLang="en-US" dirty="0"/>
          </a:p>
        </p:txBody>
      </p:sp>
    </p:spTree>
    <p:extLst>
      <p:ext uri="{BB962C8B-B14F-4D97-AF65-F5344CB8AC3E}">
        <p14:creationId xmlns:p14="http://schemas.microsoft.com/office/powerpoint/2010/main" val="2955737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22</a:t>
            </a:fld>
            <a:endParaRPr kumimoji="1" lang="ja-JP" altLang="en-US" dirty="0"/>
          </a:p>
        </p:txBody>
      </p:sp>
    </p:spTree>
    <p:extLst>
      <p:ext uri="{BB962C8B-B14F-4D97-AF65-F5344CB8AC3E}">
        <p14:creationId xmlns:p14="http://schemas.microsoft.com/office/powerpoint/2010/main" val="1055511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23</a:t>
            </a:fld>
            <a:endParaRPr kumimoji="1" lang="ja-JP" altLang="en-US" dirty="0"/>
          </a:p>
        </p:txBody>
      </p:sp>
    </p:spTree>
    <p:extLst>
      <p:ext uri="{BB962C8B-B14F-4D97-AF65-F5344CB8AC3E}">
        <p14:creationId xmlns:p14="http://schemas.microsoft.com/office/powerpoint/2010/main" val="2414250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24</a:t>
            </a:fld>
            <a:endParaRPr kumimoji="1" lang="ja-JP" altLang="en-US" dirty="0"/>
          </a:p>
        </p:txBody>
      </p:sp>
    </p:spTree>
    <p:extLst>
      <p:ext uri="{BB962C8B-B14F-4D97-AF65-F5344CB8AC3E}">
        <p14:creationId xmlns:p14="http://schemas.microsoft.com/office/powerpoint/2010/main" val="2615439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25</a:t>
            </a:fld>
            <a:endParaRPr kumimoji="1" lang="ja-JP" altLang="en-US" dirty="0"/>
          </a:p>
        </p:txBody>
      </p:sp>
    </p:spTree>
    <p:extLst>
      <p:ext uri="{BB962C8B-B14F-4D97-AF65-F5344CB8AC3E}">
        <p14:creationId xmlns:p14="http://schemas.microsoft.com/office/powerpoint/2010/main" val="2469069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26</a:t>
            </a:fld>
            <a:endParaRPr kumimoji="1" lang="ja-JP" altLang="en-US" dirty="0"/>
          </a:p>
        </p:txBody>
      </p:sp>
    </p:spTree>
    <p:extLst>
      <p:ext uri="{BB962C8B-B14F-4D97-AF65-F5344CB8AC3E}">
        <p14:creationId xmlns:p14="http://schemas.microsoft.com/office/powerpoint/2010/main" val="1395456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27</a:t>
            </a:fld>
            <a:endParaRPr kumimoji="1" lang="ja-JP" altLang="en-US" dirty="0"/>
          </a:p>
        </p:txBody>
      </p:sp>
    </p:spTree>
    <p:extLst>
      <p:ext uri="{BB962C8B-B14F-4D97-AF65-F5344CB8AC3E}">
        <p14:creationId xmlns:p14="http://schemas.microsoft.com/office/powerpoint/2010/main" val="3648656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28</a:t>
            </a:fld>
            <a:endParaRPr kumimoji="1" lang="ja-JP" altLang="en-US" dirty="0"/>
          </a:p>
        </p:txBody>
      </p:sp>
    </p:spTree>
    <p:extLst>
      <p:ext uri="{BB962C8B-B14F-4D97-AF65-F5344CB8AC3E}">
        <p14:creationId xmlns:p14="http://schemas.microsoft.com/office/powerpoint/2010/main" val="2962052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29</a:t>
            </a:fld>
            <a:endParaRPr kumimoji="1" lang="ja-JP" altLang="en-US" dirty="0"/>
          </a:p>
        </p:txBody>
      </p:sp>
    </p:spTree>
    <p:extLst>
      <p:ext uri="{BB962C8B-B14F-4D97-AF65-F5344CB8AC3E}">
        <p14:creationId xmlns:p14="http://schemas.microsoft.com/office/powerpoint/2010/main" val="856068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 1"/>
          <p:cNvSpPr>
            <a:spLocks noGrp="1" noRot="1" noChangeAspect="1" noTextEdit="1"/>
          </p:cNvSpPr>
          <p:nvPr>
            <p:ph type="sldImg"/>
          </p:nvPr>
        </p:nvSpPr>
        <p:spPr>
          <a:ln/>
        </p:spPr>
      </p:sp>
      <p:sp>
        <p:nvSpPr>
          <p:cNvPr id="8806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ea typeface="ＭＳ Ｐ明朝" charset="-128"/>
            </a:endParaRPr>
          </a:p>
        </p:txBody>
      </p:sp>
      <p:sp>
        <p:nvSpPr>
          <p:cNvPr id="88068" name="スライド番号プレースホルダ 3"/>
          <p:cNvSpPr txBox="1">
            <a:spLocks noGrp="1"/>
          </p:cNvSpPr>
          <p:nvPr/>
        </p:nvSpPr>
        <p:spPr bwMode="auto">
          <a:xfrm>
            <a:off x="3856938" y="9442451"/>
            <a:ext cx="2950263" cy="49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83" tIns="45941" rIns="91883" bIns="45941" anchor="b"/>
          <a:lstStyle>
            <a:lvl1pPr defTabSz="919163" eaLnBrk="0" hangingPunct="0">
              <a:defRPr kumimoji="1" sz="2000" b="1">
                <a:solidFill>
                  <a:srgbClr val="FFFFFF"/>
                </a:solidFill>
                <a:latin typeface="Times New Roman" pitchFamily="18" charset="0"/>
                <a:ea typeface="HG丸ｺﾞｼｯｸM-PRO" pitchFamily="50" charset="-128"/>
              </a:defRPr>
            </a:lvl1pPr>
            <a:lvl2pPr marL="742950" indent="-285750" defTabSz="919163" eaLnBrk="0" hangingPunct="0">
              <a:defRPr kumimoji="1" sz="2000" b="1">
                <a:solidFill>
                  <a:srgbClr val="FFFFFF"/>
                </a:solidFill>
                <a:latin typeface="Times New Roman" pitchFamily="18" charset="0"/>
                <a:ea typeface="HG丸ｺﾞｼｯｸM-PRO" pitchFamily="50" charset="-128"/>
              </a:defRPr>
            </a:lvl2pPr>
            <a:lvl3pPr marL="1143000" indent="-228600" defTabSz="919163" eaLnBrk="0" hangingPunct="0">
              <a:defRPr kumimoji="1" sz="2000" b="1">
                <a:solidFill>
                  <a:srgbClr val="FFFFFF"/>
                </a:solidFill>
                <a:latin typeface="Times New Roman" pitchFamily="18" charset="0"/>
                <a:ea typeface="HG丸ｺﾞｼｯｸM-PRO" pitchFamily="50" charset="-128"/>
              </a:defRPr>
            </a:lvl3pPr>
            <a:lvl4pPr marL="1600200" indent="-228600" defTabSz="919163" eaLnBrk="0" hangingPunct="0">
              <a:defRPr kumimoji="1" sz="2000" b="1">
                <a:solidFill>
                  <a:srgbClr val="FFFFFF"/>
                </a:solidFill>
                <a:latin typeface="Times New Roman" pitchFamily="18" charset="0"/>
                <a:ea typeface="HG丸ｺﾞｼｯｸM-PRO" pitchFamily="50" charset="-128"/>
              </a:defRPr>
            </a:lvl4pPr>
            <a:lvl5pPr marL="2057400" indent="-228600" defTabSz="919163" eaLnBrk="0" hangingPunct="0">
              <a:defRPr kumimoji="1" sz="2000" b="1">
                <a:solidFill>
                  <a:srgbClr val="FFFFFF"/>
                </a:solidFill>
                <a:latin typeface="Times New Roman" pitchFamily="18" charset="0"/>
                <a:ea typeface="HG丸ｺﾞｼｯｸM-PRO" pitchFamily="50" charset="-128"/>
              </a:defRPr>
            </a:lvl5pPr>
            <a:lvl6pPr marL="2514600" indent="-228600" algn="ctr" defTabSz="919163"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defTabSz="919163"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defTabSz="919163"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defTabSz="919163"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r" eaLnBrk="1" hangingPunct="1">
              <a:spcBef>
                <a:spcPct val="0"/>
              </a:spcBef>
            </a:pPr>
            <a:fld id="{A95CB606-D5AF-4F0F-8534-BEBA02392D03}" type="slidenum">
              <a:rPr lang="en-US" altLang="ja-JP" sz="1200" b="0">
                <a:solidFill>
                  <a:schemeClr val="tx1"/>
                </a:solidFill>
                <a:ea typeface="ＭＳ Ｐゴシック" charset="-128"/>
              </a:rPr>
              <a:pPr algn="r" eaLnBrk="1" hangingPunct="1">
                <a:spcBef>
                  <a:spcPct val="0"/>
                </a:spcBef>
              </a:pPr>
              <a:t>3</a:t>
            </a:fld>
            <a:endParaRPr lang="en-US" altLang="ja-JP" sz="1200" b="0" dirty="0">
              <a:solidFill>
                <a:schemeClr val="tx1"/>
              </a:solidFill>
              <a:ea typeface="ＭＳ Ｐゴシック" charset="-128"/>
            </a:endParaRPr>
          </a:p>
        </p:txBody>
      </p:sp>
    </p:spTree>
    <p:extLst>
      <p:ext uri="{BB962C8B-B14F-4D97-AF65-F5344CB8AC3E}">
        <p14:creationId xmlns:p14="http://schemas.microsoft.com/office/powerpoint/2010/main" val="941711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30</a:t>
            </a:fld>
            <a:endParaRPr kumimoji="1" lang="ja-JP" altLang="en-US" dirty="0"/>
          </a:p>
        </p:txBody>
      </p:sp>
    </p:spTree>
    <p:extLst>
      <p:ext uri="{BB962C8B-B14F-4D97-AF65-F5344CB8AC3E}">
        <p14:creationId xmlns:p14="http://schemas.microsoft.com/office/powerpoint/2010/main" val="3570310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31</a:t>
            </a:fld>
            <a:endParaRPr kumimoji="1" lang="ja-JP" altLang="en-US" dirty="0"/>
          </a:p>
        </p:txBody>
      </p:sp>
    </p:spTree>
    <p:extLst>
      <p:ext uri="{BB962C8B-B14F-4D97-AF65-F5344CB8AC3E}">
        <p14:creationId xmlns:p14="http://schemas.microsoft.com/office/powerpoint/2010/main" val="1353910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32</a:t>
            </a:fld>
            <a:endParaRPr kumimoji="1" lang="ja-JP" altLang="en-US" dirty="0"/>
          </a:p>
        </p:txBody>
      </p:sp>
    </p:spTree>
    <p:extLst>
      <p:ext uri="{BB962C8B-B14F-4D97-AF65-F5344CB8AC3E}">
        <p14:creationId xmlns:p14="http://schemas.microsoft.com/office/powerpoint/2010/main" val="1950393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33</a:t>
            </a:fld>
            <a:endParaRPr kumimoji="1" lang="ja-JP" altLang="en-US" dirty="0"/>
          </a:p>
        </p:txBody>
      </p:sp>
    </p:spTree>
    <p:extLst>
      <p:ext uri="{BB962C8B-B14F-4D97-AF65-F5344CB8AC3E}">
        <p14:creationId xmlns:p14="http://schemas.microsoft.com/office/powerpoint/2010/main" val="3632446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34</a:t>
            </a:fld>
            <a:endParaRPr kumimoji="1" lang="ja-JP" altLang="en-US" dirty="0"/>
          </a:p>
        </p:txBody>
      </p:sp>
    </p:spTree>
    <p:extLst>
      <p:ext uri="{BB962C8B-B14F-4D97-AF65-F5344CB8AC3E}">
        <p14:creationId xmlns:p14="http://schemas.microsoft.com/office/powerpoint/2010/main" val="23171739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35</a:t>
            </a:fld>
            <a:endParaRPr kumimoji="1" lang="ja-JP" altLang="en-US" dirty="0"/>
          </a:p>
        </p:txBody>
      </p:sp>
    </p:spTree>
    <p:extLst>
      <p:ext uri="{BB962C8B-B14F-4D97-AF65-F5344CB8AC3E}">
        <p14:creationId xmlns:p14="http://schemas.microsoft.com/office/powerpoint/2010/main" val="773628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68" name="スライド イメージ プレースホルダ 1"/>
          <p:cNvSpPr>
            <a:spLocks noGrp="1" noRot="1" noChangeAspect="1" noChangeArrowheads="1"/>
          </p:cNvSpPr>
          <p:nvPr>
            <p:ph type="sldImg"/>
          </p:nvPr>
        </p:nvSpPr>
        <p:spPr bwMode="auto">
          <a:xfrm>
            <a:off x="728663" y="750888"/>
            <a:ext cx="5418137" cy="3752850"/>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669" name="ノート プレースホルダ 2"/>
          <p:cNvSpPr>
            <a:spLocks noGrp="1" noChangeArrowheads="1"/>
          </p:cNvSpPr>
          <p:nvPr>
            <p:ph type="body" idx="1"/>
          </p:nvPr>
        </p:nvSpPr>
        <p:spPr bwMode="auto">
          <a:xfrm>
            <a:off x="917575" y="4754563"/>
            <a:ext cx="5041900" cy="4503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77" tIns="48690" rIns="97377" bIns="48690"/>
          <a:lstStyle/>
          <a:p>
            <a:endParaRPr lang="ja-JP" altLang="ja-JP" dirty="0"/>
          </a:p>
        </p:txBody>
      </p:sp>
      <p:sp>
        <p:nvSpPr>
          <p:cNvPr id="21670" name="スライド番号プレースホルダ 3"/>
          <p:cNvSpPr>
            <a:spLocks noChangeArrowheads="1"/>
          </p:cNvSpPr>
          <p:nvPr/>
        </p:nvSpPr>
        <p:spPr bwMode="auto">
          <a:xfrm>
            <a:off x="3897313" y="9507538"/>
            <a:ext cx="297973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77" tIns="48690" rIns="97377" bIns="48690" anchor="b"/>
          <a:lstStyle>
            <a:lvl1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6pPr>
            <a:lvl7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7pPr>
            <a:lvl8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8pPr>
            <a:lvl9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9pPr>
          </a:lstStyle>
          <a:p>
            <a:pPr algn="r">
              <a:spcBef>
                <a:spcPct val="50000"/>
              </a:spcBef>
            </a:pPr>
            <a:fld id="{0E5F3955-5822-42A3-9403-6AB77D47356C}" type="slidenum">
              <a:rPr lang="en-US" altLang="ja-JP" sz="1400">
                <a:solidFill>
                  <a:srgbClr val="000000"/>
                </a:solidFill>
                <a:ea typeface="ＭＳ Ｐゴシック" panose="020B0600070205080204" pitchFamily="50" charset="-128"/>
              </a:rPr>
              <a:pPr algn="r">
                <a:spcBef>
                  <a:spcPct val="50000"/>
                </a:spcBef>
              </a:pPr>
              <a:t>44</a:t>
            </a:fld>
            <a:endParaRPr lang="en-US" altLang="ja-JP" sz="14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270469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97" name="スライド イメージ プレースホルダ 1"/>
          <p:cNvSpPr>
            <a:spLocks noGrp="1" noRot="1" noChangeAspect="1" noChangeArrowheads="1"/>
          </p:cNvSpPr>
          <p:nvPr>
            <p:ph type="sldImg"/>
          </p:nvPr>
        </p:nvSpPr>
        <p:spPr bwMode="auto">
          <a:xfrm>
            <a:off x="728663" y="750888"/>
            <a:ext cx="5418137" cy="3752850"/>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2698" name="ノート プレースホルダ 2"/>
          <p:cNvSpPr>
            <a:spLocks noGrp="1" noChangeArrowheads="1"/>
          </p:cNvSpPr>
          <p:nvPr>
            <p:ph type="body" idx="1"/>
          </p:nvPr>
        </p:nvSpPr>
        <p:spPr bwMode="auto">
          <a:xfrm>
            <a:off x="917575" y="4754563"/>
            <a:ext cx="5041900" cy="4503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77" tIns="48690" rIns="97377" bIns="48690"/>
          <a:lstStyle/>
          <a:p>
            <a:endParaRPr lang="ja-JP" altLang="ja-JP" dirty="0"/>
          </a:p>
        </p:txBody>
      </p:sp>
      <p:sp>
        <p:nvSpPr>
          <p:cNvPr id="22699" name="スライド番号プレースホルダ 3"/>
          <p:cNvSpPr>
            <a:spLocks noChangeArrowheads="1"/>
          </p:cNvSpPr>
          <p:nvPr/>
        </p:nvSpPr>
        <p:spPr bwMode="auto">
          <a:xfrm>
            <a:off x="3897313" y="9507538"/>
            <a:ext cx="297973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77" tIns="48690" rIns="97377" bIns="48690" anchor="b"/>
          <a:lstStyle>
            <a:lvl1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6pPr>
            <a:lvl7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7pPr>
            <a:lvl8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8pPr>
            <a:lvl9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9pPr>
          </a:lstStyle>
          <a:p>
            <a:pPr algn="r">
              <a:spcBef>
                <a:spcPct val="50000"/>
              </a:spcBef>
            </a:pPr>
            <a:fld id="{0D14C7B8-25E7-4738-A68D-9A9F40ABF514}" type="slidenum">
              <a:rPr lang="en-US" altLang="ja-JP" sz="1400">
                <a:solidFill>
                  <a:srgbClr val="000000"/>
                </a:solidFill>
                <a:ea typeface="ＭＳ Ｐゴシック" panose="020B0600070205080204" pitchFamily="50" charset="-128"/>
              </a:rPr>
              <a:pPr algn="r">
                <a:spcBef>
                  <a:spcPct val="50000"/>
                </a:spcBef>
              </a:pPr>
              <a:t>45</a:t>
            </a:fld>
            <a:endParaRPr lang="en-US" altLang="ja-JP" sz="14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337874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E37AFE-6E6D-4792-9CD9-EC8F9BC74314}" type="slidenum">
              <a:rPr kumimoji="1" lang="ja-JP" altLang="en-US" smtClean="0"/>
              <a:t>46</a:t>
            </a:fld>
            <a:endParaRPr kumimoji="1" lang="ja-JP" altLang="en-US" dirty="0"/>
          </a:p>
        </p:txBody>
      </p:sp>
    </p:spTree>
    <p:extLst>
      <p:ext uri="{BB962C8B-B14F-4D97-AF65-F5344CB8AC3E}">
        <p14:creationId xmlns:p14="http://schemas.microsoft.com/office/powerpoint/2010/main" val="29454733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E37AFE-6E6D-4792-9CD9-EC8F9BC74314}" type="slidenum">
              <a:rPr kumimoji="1" lang="ja-JP" altLang="en-US" smtClean="0"/>
              <a:t>47</a:t>
            </a:fld>
            <a:endParaRPr kumimoji="1" lang="ja-JP" altLang="en-US" dirty="0"/>
          </a:p>
        </p:txBody>
      </p:sp>
    </p:spTree>
    <p:extLst>
      <p:ext uri="{BB962C8B-B14F-4D97-AF65-F5344CB8AC3E}">
        <p14:creationId xmlns:p14="http://schemas.microsoft.com/office/powerpoint/2010/main" val="2231698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4</a:t>
            </a:fld>
            <a:endParaRPr kumimoji="1" lang="ja-JP" altLang="en-US" dirty="0"/>
          </a:p>
        </p:txBody>
      </p:sp>
    </p:spTree>
    <p:extLst>
      <p:ext uri="{BB962C8B-B14F-4D97-AF65-F5344CB8AC3E}">
        <p14:creationId xmlns:p14="http://schemas.microsoft.com/office/powerpoint/2010/main" val="33689653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8E37AFE-6E6D-4792-9CD9-EC8F9BC74314}" type="slidenum">
              <a:rPr kumimoji="1" lang="ja-JP" altLang="en-US" smtClean="0"/>
              <a:t>48</a:t>
            </a:fld>
            <a:endParaRPr kumimoji="1" lang="ja-JP" altLang="en-US" dirty="0"/>
          </a:p>
        </p:txBody>
      </p:sp>
    </p:spTree>
    <p:extLst>
      <p:ext uri="{BB962C8B-B14F-4D97-AF65-F5344CB8AC3E}">
        <p14:creationId xmlns:p14="http://schemas.microsoft.com/office/powerpoint/2010/main" val="10037540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26" name="スライド イメージ プレースホルダ 1"/>
          <p:cNvSpPr>
            <a:spLocks noGrp="1" noRot="1" noChangeAspect="1" noChangeArrowheads="1"/>
          </p:cNvSpPr>
          <p:nvPr>
            <p:ph type="sldImg"/>
          </p:nvPr>
        </p:nvSpPr>
        <p:spPr bwMode="auto">
          <a:xfrm>
            <a:off x="728663" y="750888"/>
            <a:ext cx="5418137" cy="3752850"/>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3727" name="ノート プレースホルダ 2"/>
          <p:cNvSpPr>
            <a:spLocks noGrp="1" noChangeArrowheads="1"/>
          </p:cNvSpPr>
          <p:nvPr>
            <p:ph type="body" idx="1"/>
          </p:nvPr>
        </p:nvSpPr>
        <p:spPr bwMode="auto">
          <a:xfrm>
            <a:off x="917575" y="4754563"/>
            <a:ext cx="5041900" cy="4503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77" tIns="48690" rIns="97377" bIns="48690"/>
          <a:lstStyle/>
          <a:p>
            <a:endParaRPr lang="ja-JP" altLang="ja-JP" dirty="0"/>
          </a:p>
        </p:txBody>
      </p:sp>
      <p:sp>
        <p:nvSpPr>
          <p:cNvPr id="23728" name="スライド番号プレースホルダ 3"/>
          <p:cNvSpPr>
            <a:spLocks noChangeArrowheads="1"/>
          </p:cNvSpPr>
          <p:nvPr/>
        </p:nvSpPr>
        <p:spPr bwMode="auto">
          <a:xfrm>
            <a:off x="3897313" y="9507538"/>
            <a:ext cx="297973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77" tIns="48690" rIns="97377" bIns="48690" anchor="b"/>
          <a:lstStyle>
            <a:lvl1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6pPr>
            <a:lvl7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7pPr>
            <a:lvl8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8pPr>
            <a:lvl9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9pPr>
          </a:lstStyle>
          <a:p>
            <a:pPr algn="r">
              <a:spcBef>
                <a:spcPct val="50000"/>
              </a:spcBef>
            </a:pPr>
            <a:fld id="{524B8979-89FA-4639-B019-B7C8A2994FBA}" type="slidenum">
              <a:rPr lang="en-US" altLang="ja-JP" sz="1400">
                <a:solidFill>
                  <a:srgbClr val="000000"/>
                </a:solidFill>
                <a:ea typeface="ＭＳ Ｐゴシック" panose="020B0600070205080204" pitchFamily="50" charset="-128"/>
              </a:rPr>
              <a:pPr algn="r">
                <a:spcBef>
                  <a:spcPct val="50000"/>
                </a:spcBef>
              </a:pPr>
              <a:t>50</a:t>
            </a:fld>
            <a:endParaRPr lang="en-US" altLang="ja-JP" sz="14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1380873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55" name="スライド イメージ プレースホルダ 1"/>
          <p:cNvSpPr>
            <a:spLocks noGrp="1" noRot="1" noChangeAspect="1" noChangeArrowheads="1"/>
          </p:cNvSpPr>
          <p:nvPr>
            <p:ph type="sldImg"/>
          </p:nvPr>
        </p:nvSpPr>
        <p:spPr bwMode="auto">
          <a:xfrm>
            <a:off x="728663" y="750888"/>
            <a:ext cx="5418137" cy="3752850"/>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4756" name="ノート プレースホルダ 2"/>
          <p:cNvSpPr>
            <a:spLocks noGrp="1" noChangeArrowheads="1"/>
          </p:cNvSpPr>
          <p:nvPr>
            <p:ph type="body" idx="1"/>
          </p:nvPr>
        </p:nvSpPr>
        <p:spPr bwMode="auto">
          <a:xfrm>
            <a:off x="917575" y="4754563"/>
            <a:ext cx="5041900" cy="4503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77" tIns="48690" rIns="97377" bIns="48690"/>
          <a:lstStyle/>
          <a:p>
            <a:endParaRPr lang="ja-JP" altLang="ja-JP" dirty="0"/>
          </a:p>
        </p:txBody>
      </p:sp>
      <p:sp>
        <p:nvSpPr>
          <p:cNvPr id="24757" name="スライド番号プレースホルダ 3"/>
          <p:cNvSpPr>
            <a:spLocks noChangeArrowheads="1"/>
          </p:cNvSpPr>
          <p:nvPr/>
        </p:nvSpPr>
        <p:spPr bwMode="auto">
          <a:xfrm>
            <a:off x="3897313" y="9507538"/>
            <a:ext cx="297973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377" tIns="48690" rIns="97377" bIns="48690" anchor="b"/>
          <a:lstStyle>
            <a:lvl1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defTabSz="962025" eaLnBrk="0" hangingPunct="0">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6pPr>
            <a:lvl7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7pPr>
            <a:lvl8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8pPr>
            <a:lvl9pPr defTabSz="962025" eaLnBrk="0" fontAlgn="base" hangingPunct="0">
              <a:spcBef>
                <a:spcPct val="30000"/>
              </a:spcBef>
              <a:spcAft>
                <a:spcPct val="0"/>
              </a:spcAft>
              <a:buSzPct val="100000"/>
              <a:defRPr kumimoji="1" sz="1200">
                <a:solidFill>
                  <a:schemeClr val="tx1"/>
                </a:solidFill>
                <a:latin typeface="Times New Roman" panose="02020603050405020304" pitchFamily="18" charset="0"/>
                <a:ea typeface="ＭＳ Ｐ明朝" panose="02020600040205080304" pitchFamily="18" charset="-128"/>
              </a:defRPr>
            </a:lvl9pPr>
          </a:lstStyle>
          <a:p>
            <a:pPr algn="r">
              <a:spcBef>
                <a:spcPct val="50000"/>
              </a:spcBef>
            </a:pPr>
            <a:fld id="{163272F9-D6D3-46E8-AFFE-ADEC1E9BCAA4}" type="slidenum">
              <a:rPr lang="en-US" altLang="ja-JP" sz="1400">
                <a:solidFill>
                  <a:srgbClr val="000000"/>
                </a:solidFill>
                <a:ea typeface="ＭＳ Ｐゴシック" panose="020B0600070205080204" pitchFamily="50" charset="-128"/>
              </a:rPr>
              <a:pPr algn="r">
                <a:spcBef>
                  <a:spcPct val="50000"/>
                </a:spcBef>
              </a:pPr>
              <a:t>52</a:t>
            </a:fld>
            <a:endParaRPr lang="en-US" altLang="ja-JP" sz="1400" dirty="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853148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67</a:t>
            </a:fld>
            <a:endParaRPr kumimoji="1" lang="ja-JP" altLang="en-US" dirty="0"/>
          </a:p>
        </p:txBody>
      </p:sp>
    </p:spTree>
    <p:extLst>
      <p:ext uri="{BB962C8B-B14F-4D97-AF65-F5344CB8AC3E}">
        <p14:creationId xmlns:p14="http://schemas.microsoft.com/office/powerpoint/2010/main" val="9596258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68</a:t>
            </a:fld>
            <a:endParaRPr kumimoji="1" lang="ja-JP" altLang="en-US" dirty="0"/>
          </a:p>
        </p:txBody>
      </p:sp>
    </p:spTree>
    <p:extLst>
      <p:ext uri="{BB962C8B-B14F-4D97-AF65-F5344CB8AC3E}">
        <p14:creationId xmlns:p14="http://schemas.microsoft.com/office/powerpoint/2010/main" val="19006344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69</a:t>
            </a:fld>
            <a:endParaRPr kumimoji="1" lang="ja-JP" altLang="en-US" dirty="0"/>
          </a:p>
        </p:txBody>
      </p:sp>
    </p:spTree>
    <p:extLst>
      <p:ext uri="{BB962C8B-B14F-4D97-AF65-F5344CB8AC3E}">
        <p14:creationId xmlns:p14="http://schemas.microsoft.com/office/powerpoint/2010/main" val="17538158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70</a:t>
            </a:fld>
            <a:endParaRPr kumimoji="1" lang="ja-JP" altLang="en-US" dirty="0"/>
          </a:p>
        </p:txBody>
      </p:sp>
    </p:spTree>
    <p:extLst>
      <p:ext uri="{BB962C8B-B14F-4D97-AF65-F5344CB8AC3E}">
        <p14:creationId xmlns:p14="http://schemas.microsoft.com/office/powerpoint/2010/main" val="19579812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71</a:t>
            </a:fld>
            <a:endParaRPr kumimoji="1" lang="ja-JP" altLang="en-US" dirty="0"/>
          </a:p>
        </p:txBody>
      </p:sp>
    </p:spTree>
    <p:extLst>
      <p:ext uri="{BB962C8B-B14F-4D97-AF65-F5344CB8AC3E}">
        <p14:creationId xmlns:p14="http://schemas.microsoft.com/office/powerpoint/2010/main" val="12326043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72</a:t>
            </a:fld>
            <a:endParaRPr kumimoji="1" lang="ja-JP" altLang="en-US" dirty="0"/>
          </a:p>
        </p:txBody>
      </p:sp>
    </p:spTree>
    <p:extLst>
      <p:ext uri="{BB962C8B-B14F-4D97-AF65-F5344CB8AC3E}">
        <p14:creationId xmlns:p14="http://schemas.microsoft.com/office/powerpoint/2010/main" val="39934818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73</a:t>
            </a:fld>
            <a:endParaRPr kumimoji="1" lang="ja-JP" altLang="en-US" dirty="0"/>
          </a:p>
        </p:txBody>
      </p:sp>
    </p:spTree>
    <p:extLst>
      <p:ext uri="{BB962C8B-B14F-4D97-AF65-F5344CB8AC3E}">
        <p14:creationId xmlns:p14="http://schemas.microsoft.com/office/powerpoint/2010/main" val="125719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5</a:t>
            </a:fld>
            <a:endParaRPr kumimoji="1" lang="ja-JP" altLang="en-US" dirty="0"/>
          </a:p>
        </p:txBody>
      </p:sp>
    </p:spTree>
    <p:extLst>
      <p:ext uri="{BB962C8B-B14F-4D97-AF65-F5344CB8AC3E}">
        <p14:creationId xmlns:p14="http://schemas.microsoft.com/office/powerpoint/2010/main" val="5332068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74</a:t>
            </a:fld>
            <a:endParaRPr kumimoji="1" lang="ja-JP" altLang="en-US" dirty="0"/>
          </a:p>
        </p:txBody>
      </p:sp>
    </p:spTree>
    <p:extLst>
      <p:ext uri="{BB962C8B-B14F-4D97-AF65-F5344CB8AC3E}">
        <p14:creationId xmlns:p14="http://schemas.microsoft.com/office/powerpoint/2010/main" val="7871690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75</a:t>
            </a:fld>
            <a:endParaRPr kumimoji="1" lang="ja-JP" altLang="en-US" dirty="0"/>
          </a:p>
        </p:txBody>
      </p:sp>
    </p:spTree>
    <p:extLst>
      <p:ext uri="{BB962C8B-B14F-4D97-AF65-F5344CB8AC3E}">
        <p14:creationId xmlns:p14="http://schemas.microsoft.com/office/powerpoint/2010/main" val="19009897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76</a:t>
            </a:fld>
            <a:endParaRPr kumimoji="1" lang="ja-JP" altLang="en-US" dirty="0"/>
          </a:p>
        </p:txBody>
      </p:sp>
    </p:spTree>
    <p:extLst>
      <p:ext uri="{BB962C8B-B14F-4D97-AF65-F5344CB8AC3E}">
        <p14:creationId xmlns:p14="http://schemas.microsoft.com/office/powerpoint/2010/main" val="5279282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77</a:t>
            </a:fld>
            <a:endParaRPr kumimoji="1" lang="ja-JP" altLang="en-US" dirty="0"/>
          </a:p>
        </p:txBody>
      </p:sp>
    </p:spTree>
    <p:extLst>
      <p:ext uri="{BB962C8B-B14F-4D97-AF65-F5344CB8AC3E}">
        <p14:creationId xmlns:p14="http://schemas.microsoft.com/office/powerpoint/2010/main" val="35701530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78</a:t>
            </a:fld>
            <a:endParaRPr kumimoji="1" lang="ja-JP" altLang="en-US" dirty="0"/>
          </a:p>
        </p:txBody>
      </p:sp>
    </p:spTree>
    <p:extLst>
      <p:ext uri="{BB962C8B-B14F-4D97-AF65-F5344CB8AC3E}">
        <p14:creationId xmlns:p14="http://schemas.microsoft.com/office/powerpoint/2010/main" val="29007714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79</a:t>
            </a:fld>
            <a:endParaRPr kumimoji="1" lang="ja-JP" altLang="en-US" dirty="0"/>
          </a:p>
        </p:txBody>
      </p:sp>
    </p:spTree>
    <p:extLst>
      <p:ext uri="{BB962C8B-B14F-4D97-AF65-F5344CB8AC3E}">
        <p14:creationId xmlns:p14="http://schemas.microsoft.com/office/powerpoint/2010/main" val="40227706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80</a:t>
            </a:fld>
            <a:endParaRPr kumimoji="1" lang="ja-JP" altLang="en-US" dirty="0"/>
          </a:p>
        </p:txBody>
      </p:sp>
    </p:spTree>
    <p:extLst>
      <p:ext uri="{BB962C8B-B14F-4D97-AF65-F5344CB8AC3E}">
        <p14:creationId xmlns:p14="http://schemas.microsoft.com/office/powerpoint/2010/main" val="28535005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81</a:t>
            </a:fld>
            <a:endParaRPr kumimoji="1" lang="ja-JP" altLang="en-US" dirty="0"/>
          </a:p>
        </p:txBody>
      </p:sp>
    </p:spTree>
    <p:extLst>
      <p:ext uri="{BB962C8B-B14F-4D97-AF65-F5344CB8AC3E}">
        <p14:creationId xmlns:p14="http://schemas.microsoft.com/office/powerpoint/2010/main" val="14098390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82</a:t>
            </a:fld>
            <a:endParaRPr kumimoji="1" lang="ja-JP" altLang="en-US" dirty="0"/>
          </a:p>
        </p:txBody>
      </p:sp>
    </p:spTree>
    <p:extLst>
      <p:ext uri="{BB962C8B-B14F-4D97-AF65-F5344CB8AC3E}">
        <p14:creationId xmlns:p14="http://schemas.microsoft.com/office/powerpoint/2010/main" val="38420593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83</a:t>
            </a:fld>
            <a:endParaRPr kumimoji="1" lang="ja-JP" altLang="en-US" dirty="0"/>
          </a:p>
        </p:txBody>
      </p:sp>
    </p:spTree>
    <p:extLst>
      <p:ext uri="{BB962C8B-B14F-4D97-AF65-F5344CB8AC3E}">
        <p14:creationId xmlns:p14="http://schemas.microsoft.com/office/powerpoint/2010/main" val="1044539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6</a:t>
            </a:fld>
            <a:endParaRPr kumimoji="1" lang="ja-JP" altLang="en-US" dirty="0"/>
          </a:p>
        </p:txBody>
      </p:sp>
    </p:spTree>
    <p:extLst>
      <p:ext uri="{BB962C8B-B14F-4D97-AF65-F5344CB8AC3E}">
        <p14:creationId xmlns:p14="http://schemas.microsoft.com/office/powerpoint/2010/main" val="6171203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84</a:t>
            </a:fld>
            <a:endParaRPr kumimoji="1" lang="ja-JP" altLang="en-US" dirty="0"/>
          </a:p>
        </p:txBody>
      </p:sp>
    </p:spTree>
    <p:extLst>
      <p:ext uri="{BB962C8B-B14F-4D97-AF65-F5344CB8AC3E}">
        <p14:creationId xmlns:p14="http://schemas.microsoft.com/office/powerpoint/2010/main" val="28966011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85</a:t>
            </a:fld>
            <a:endParaRPr kumimoji="1" lang="ja-JP" altLang="en-US" dirty="0"/>
          </a:p>
        </p:txBody>
      </p:sp>
    </p:spTree>
    <p:extLst>
      <p:ext uri="{BB962C8B-B14F-4D97-AF65-F5344CB8AC3E}">
        <p14:creationId xmlns:p14="http://schemas.microsoft.com/office/powerpoint/2010/main" val="30041339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86</a:t>
            </a:fld>
            <a:endParaRPr kumimoji="1" lang="ja-JP" altLang="en-US" dirty="0"/>
          </a:p>
        </p:txBody>
      </p:sp>
    </p:spTree>
    <p:extLst>
      <p:ext uri="{BB962C8B-B14F-4D97-AF65-F5344CB8AC3E}">
        <p14:creationId xmlns:p14="http://schemas.microsoft.com/office/powerpoint/2010/main" val="26026769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87</a:t>
            </a:fld>
            <a:endParaRPr kumimoji="1" lang="ja-JP" altLang="en-US" dirty="0"/>
          </a:p>
        </p:txBody>
      </p:sp>
    </p:spTree>
    <p:extLst>
      <p:ext uri="{BB962C8B-B14F-4D97-AF65-F5344CB8AC3E}">
        <p14:creationId xmlns:p14="http://schemas.microsoft.com/office/powerpoint/2010/main" val="12872808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88</a:t>
            </a:fld>
            <a:endParaRPr kumimoji="1" lang="ja-JP" altLang="en-US" dirty="0"/>
          </a:p>
        </p:txBody>
      </p:sp>
    </p:spTree>
    <p:extLst>
      <p:ext uri="{BB962C8B-B14F-4D97-AF65-F5344CB8AC3E}">
        <p14:creationId xmlns:p14="http://schemas.microsoft.com/office/powerpoint/2010/main" val="42621354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89</a:t>
            </a:fld>
            <a:endParaRPr kumimoji="1" lang="ja-JP" altLang="en-US" dirty="0"/>
          </a:p>
        </p:txBody>
      </p:sp>
    </p:spTree>
    <p:extLst>
      <p:ext uri="{BB962C8B-B14F-4D97-AF65-F5344CB8AC3E}">
        <p14:creationId xmlns:p14="http://schemas.microsoft.com/office/powerpoint/2010/main" val="27142648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90</a:t>
            </a:fld>
            <a:endParaRPr kumimoji="1" lang="ja-JP" altLang="en-US" dirty="0"/>
          </a:p>
        </p:txBody>
      </p:sp>
    </p:spTree>
    <p:extLst>
      <p:ext uri="{BB962C8B-B14F-4D97-AF65-F5344CB8AC3E}">
        <p14:creationId xmlns:p14="http://schemas.microsoft.com/office/powerpoint/2010/main" val="16051694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91</a:t>
            </a:fld>
            <a:endParaRPr kumimoji="1" lang="ja-JP" altLang="en-US" dirty="0"/>
          </a:p>
        </p:txBody>
      </p:sp>
    </p:spTree>
    <p:extLst>
      <p:ext uri="{BB962C8B-B14F-4D97-AF65-F5344CB8AC3E}">
        <p14:creationId xmlns:p14="http://schemas.microsoft.com/office/powerpoint/2010/main" val="22423459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92</a:t>
            </a:fld>
            <a:endParaRPr kumimoji="1" lang="ja-JP" altLang="en-US" dirty="0"/>
          </a:p>
        </p:txBody>
      </p:sp>
    </p:spTree>
    <p:extLst>
      <p:ext uri="{BB962C8B-B14F-4D97-AF65-F5344CB8AC3E}">
        <p14:creationId xmlns:p14="http://schemas.microsoft.com/office/powerpoint/2010/main" val="9397520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93</a:t>
            </a:fld>
            <a:endParaRPr kumimoji="1" lang="ja-JP" altLang="en-US" dirty="0"/>
          </a:p>
        </p:txBody>
      </p:sp>
    </p:spTree>
    <p:extLst>
      <p:ext uri="{BB962C8B-B14F-4D97-AF65-F5344CB8AC3E}">
        <p14:creationId xmlns:p14="http://schemas.microsoft.com/office/powerpoint/2010/main" val="282367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7</a:t>
            </a:fld>
            <a:endParaRPr kumimoji="1" lang="ja-JP" altLang="en-US" dirty="0"/>
          </a:p>
        </p:txBody>
      </p:sp>
    </p:spTree>
    <p:extLst>
      <p:ext uri="{BB962C8B-B14F-4D97-AF65-F5344CB8AC3E}">
        <p14:creationId xmlns:p14="http://schemas.microsoft.com/office/powerpoint/2010/main" val="1429941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94</a:t>
            </a:fld>
            <a:endParaRPr kumimoji="1" lang="ja-JP" altLang="en-US" dirty="0"/>
          </a:p>
        </p:txBody>
      </p:sp>
    </p:spTree>
    <p:extLst>
      <p:ext uri="{BB962C8B-B14F-4D97-AF65-F5344CB8AC3E}">
        <p14:creationId xmlns:p14="http://schemas.microsoft.com/office/powerpoint/2010/main" val="19941206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95</a:t>
            </a:fld>
            <a:endParaRPr kumimoji="1" lang="ja-JP" altLang="en-US" dirty="0"/>
          </a:p>
        </p:txBody>
      </p:sp>
    </p:spTree>
    <p:extLst>
      <p:ext uri="{BB962C8B-B14F-4D97-AF65-F5344CB8AC3E}">
        <p14:creationId xmlns:p14="http://schemas.microsoft.com/office/powerpoint/2010/main" val="26578926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96</a:t>
            </a:fld>
            <a:endParaRPr kumimoji="1" lang="ja-JP" altLang="en-US" dirty="0"/>
          </a:p>
        </p:txBody>
      </p:sp>
    </p:spTree>
    <p:extLst>
      <p:ext uri="{BB962C8B-B14F-4D97-AF65-F5344CB8AC3E}">
        <p14:creationId xmlns:p14="http://schemas.microsoft.com/office/powerpoint/2010/main" val="11719826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97</a:t>
            </a:fld>
            <a:endParaRPr kumimoji="1" lang="ja-JP" altLang="en-US" dirty="0"/>
          </a:p>
        </p:txBody>
      </p:sp>
    </p:spTree>
    <p:extLst>
      <p:ext uri="{BB962C8B-B14F-4D97-AF65-F5344CB8AC3E}">
        <p14:creationId xmlns:p14="http://schemas.microsoft.com/office/powerpoint/2010/main" val="28814223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98</a:t>
            </a:fld>
            <a:endParaRPr kumimoji="1" lang="ja-JP" altLang="en-US" dirty="0"/>
          </a:p>
        </p:txBody>
      </p:sp>
    </p:spTree>
    <p:extLst>
      <p:ext uri="{BB962C8B-B14F-4D97-AF65-F5344CB8AC3E}">
        <p14:creationId xmlns:p14="http://schemas.microsoft.com/office/powerpoint/2010/main" val="27751697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99</a:t>
            </a:fld>
            <a:endParaRPr kumimoji="1" lang="ja-JP" altLang="en-US" dirty="0"/>
          </a:p>
        </p:txBody>
      </p:sp>
    </p:spTree>
    <p:extLst>
      <p:ext uri="{BB962C8B-B14F-4D97-AF65-F5344CB8AC3E}">
        <p14:creationId xmlns:p14="http://schemas.microsoft.com/office/powerpoint/2010/main" val="1304693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100</a:t>
            </a:fld>
            <a:endParaRPr kumimoji="1" lang="ja-JP" altLang="en-US" dirty="0"/>
          </a:p>
        </p:txBody>
      </p:sp>
    </p:spTree>
    <p:extLst>
      <p:ext uri="{BB962C8B-B14F-4D97-AF65-F5344CB8AC3E}">
        <p14:creationId xmlns:p14="http://schemas.microsoft.com/office/powerpoint/2010/main" val="22799760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101</a:t>
            </a:fld>
            <a:endParaRPr kumimoji="1" lang="ja-JP" altLang="en-US" dirty="0"/>
          </a:p>
        </p:txBody>
      </p:sp>
    </p:spTree>
    <p:extLst>
      <p:ext uri="{BB962C8B-B14F-4D97-AF65-F5344CB8AC3E}">
        <p14:creationId xmlns:p14="http://schemas.microsoft.com/office/powerpoint/2010/main" val="2536809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102</a:t>
            </a:fld>
            <a:endParaRPr kumimoji="1" lang="ja-JP" altLang="en-US" dirty="0"/>
          </a:p>
        </p:txBody>
      </p:sp>
    </p:spTree>
    <p:extLst>
      <p:ext uri="{BB962C8B-B14F-4D97-AF65-F5344CB8AC3E}">
        <p14:creationId xmlns:p14="http://schemas.microsoft.com/office/powerpoint/2010/main" val="9622208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103</a:t>
            </a:fld>
            <a:endParaRPr kumimoji="1" lang="ja-JP" altLang="en-US" dirty="0"/>
          </a:p>
        </p:txBody>
      </p:sp>
    </p:spTree>
    <p:extLst>
      <p:ext uri="{BB962C8B-B14F-4D97-AF65-F5344CB8AC3E}">
        <p14:creationId xmlns:p14="http://schemas.microsoft.com/office/powerpoint/2010/main" val="3801970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8</a:t>
            </a:fld>
            <a:endParaRPr kumimoji="1" lang="ja-JP" altLang="en-US" dirty="0"/>
          </a:p>
        </p:txBody>
      </p:sp>
    </p:spTree>
    <p:extLst>
      <p:ext uri="{BB962C8B-B14F-4D97-AF65-F5344CB8AC3E}">
        <p14:creationId xmlns:p14="http://schemas.microsoft.com/office/powerpoint/2010/main" val="17238887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104</a:t>
            </a:fld>
            <a:endParaRPr kumimoji="1" lang="ja-JP" altLang="en-US" dirty="0"/>
          </a:p>
        </p:txBody>
      </p:sp>
    </p:spTree>
    <p:extLst>
      <p:ext uri="{BB962C8B-B14F-4D97-AF65-F5344CB8AC3E}">
        <p14:creationId xmlns:p14="http://schemas.microsoft.com/office/powerpoint/2010/main" val="31200611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105</a:t>
            </a:fld>
            <a:endParaRPr kumimoji="1" lang="ja-JP" altLang="en-US" dirty="0"/>
          </a:p>
        </p:txBody>
      </p:sp>
    </p:spTree>
    <p:extLst>
      <p:ext uri="{BB962C8B-B14F-4D97-AF65-F5344CB8AC3E}">
        <p14:creationId xmlns:p14="http://schemas.microsoft.com/office/powerpoint/2010/main" val="40654152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106</a:t>
            </a:fld>
            <a:endParaRPr kumimoji="1" lang="ja-JP" altLang="en-US" dirty="0"/>
          </a:p>
        </p:txBody>
      </p:sp>
    </p:spTree>
    <p:extLst>
      <p:ext uri="{BB962C8B-B14F-4D97-AF65-F5344CB8AC3E}">
        <p14:creationId xmlns:p14="http://schemas.microsoft.com/office/powerpoint/2010/main" val="426524836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107</a:t>
            </a:fld>
            <a:endParaRPr kumimoji="1" lang="ja-JP" altLang="en-US" dirty="0"/>
          </a:p>
        </p:txBody>
      </p:sp>
    </p:spTree>
    <p:extLst>
      <p:ext uri="{BB962C8B-B14F-4D97-AF65-F5344CB8AC3E}">
        <p14:creationId xmlns:p14="http://schemas.microsoft.com/office/powerpoint/2010/main" val="34705470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108</a:t>
            </a:fld>
            <a:endParaRPr kumimoji="1" lang="ja-JP" altLang="en-US" dirty="0"/>
          </a:p>
        </p:txBody>
      </p:sp>
    </p:spTree>
    <p:extLst>
      <p:ext uri="{BB962C8B-B14F-4D97-AF65-F5344CB8AC3E}">
        <p14:creationId xmlns:p14="http://schemas.microsoft.com/office/powerpoint/2010/main" val="8322959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109</a:t>
            </a:fld>
            <a:endParaRPr kumimoji="1" lang="ja-JP" altLang="en-US" dirty="0"/>
          </a:p>
        </p:txBody>
      </p:sp>
    </p:spTree>
    <p:extLst>
      <p:ext uri="{BB962C8B-B14F-4D97-AF65-F5344CB8AC3E}">
        <p14:creationId xmlns:p14="http://schemas.microsoft.com/office/powerpoint/2010/main" val="33022574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110</a:t>
            </a:fld>
            <a:endParaRPr kumimoji="1" lang="ja-JP" altLang="en-US" dirty="0"/>
          </a:p>
        </p:txBody>
      </p:sp>
    </p:spTree>
    <p:extLst>
      <p:ext uri="{BB962C8B-B14F-4D97-AF65-F5344CB8AC3E}">
        <p14:creationId xmlns:p14="http://schemas.microsoft.com/office/powerpoint/2010/main" val="196725235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111</a:t>
            </a:fld>
            <a:endParaRPr kumimoji="1" lang="ja-JP" altLang="en-US" dirty="0"/>
          </a:p>
        </p:txBody>
      </p:sp>
    </p:spTree>
    <p:extLst>
      <p:ext uri="{BB962C8B-B14F-4D97-AF65-F5344CB8AC3E}">
        <p14:creationId xmlns:p14="http://schemas.microsoft.com/office/powerpoint/2010/main" val="255372020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112</a:t>
            </a:fld>
            <a:endParaRPr kumimoji="1" lang="ja-JP" altLang="en-US" dirty="0"/>
          </a:p>
        </p:txBody>
      </p:sp>
    </p:spTree>
    <p:extLst>
      <p:ext uri="{BB962C8B-B14F-4D97-AF65-F5344CB8AC3E}">
        <p14:creationId xmlns:p14="http://schemas.microsoft.com/office/powerpoint/2010/main" val="684767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113</a:t>
            </a:fld>
            <a:endParaRPr kumimoji="1" lang="ja-JP" altLang="en-US" dirty="0"/>
          </a:p>
        </p:txBody>
      </p:sp>
    </p:spTree>
    <p:extLst>
      <p:ext uri="{BB962C8B-B14F-4D97-AF65-F5344CB8AC3E}">
        <p14:creationId xmlns:p14="http://schemas.microsoft.com/office/powerpoint/2010/main" val="1521954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9</a:t>
            </a:fld>
            <a:endParaRPr kumimoji="1" lang="ja-JP" altLang="en-US" dirty="0"/>
          </a:p>
        </p:txBody>
      </p:sp>
    </p:spTree>
    <p:extLst>
      <p:ext uri="{BB962C8B-B14F-4D97-AF65-F5344CB8AC3E}">
        <p14:creationId xmlns:p14="http://schemas.microsoft.com/office/powerpoint/2010/main" val="41557251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114</a:t>
            </a:fld>
            <a:endParaRPr kumimoji="1" lang="ja-JP" altLang="en-US" dirty="0"/>
          </a:p>
        </p:txBody>
      </p:sp>
    </p:spTree>
    <p:extLst>
      <p:ext uri="{BB962C8B-B14F-4D97-AF65-F5344CB8AC3E}">
        <p14:creationId xmlns:p14="http://schemas.microsoft.com/office/powerpoint/2010/main" val="36287350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115</a:t>
            </a:fld>
            <a:endParaRPr kumimoji="1" lang="ja-JP" altLang="en-US" dirty="0"/>
          </a:p>
        </p:txBody>
      </p:sp>
    </p:spTree>
    <p:extLst>
      <p:ext uri="{BB962C8B-B14F-4D97-AF65-F5344CB8AC3E}">
        <p14:creationId xmlns:p14="http://schemas.microsoft.com/office/powerpoint/2010/main" val="129461134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116</a:t>
            </a:fld>
            <a:endParaRPr kumimoji="1" lang="ja-JP" altLang="en-US" dirty="0"/>
          </a:p>
        </p:txBody>
      </p:sp>
    </p:spTree>
    <p:extLst>
      <p:ext uri="{BB962C8B-B14F-4D97-AF65-F5344CB8AC3E}">
        <p14:creationId xmlns:p14="http://schemas.microsoft.com/office/powerpoint/2010/main" val="17556606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117</a:t>
            </a:fld>
            <a:endParaRPr kumimoji="1" lang="ja-JP" altLang="en-US" dirty="0"/>
          </a:p>
        </p:txBody>
      </p:sp>
    </p:spTree>
    <p:extLst>
      <p:ext uri="{BB962C8B-B14F-4D97-AF65-F5344CB8AC3E}">
        <p14:creationId xmlns:p14="http://schemas.microsoft.com/office/powerpoint/2010/main" val="382689114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118</a:t>
            </a:fld>
            <a:endParaRPr kumimoji="1" lang="ja-JP" altLang="en-US" dirty="0"/>
          </a:p>
        </p:txBody>
      </p:sp>
    </p:spTree>
    <p:extLst>
      <p:ext uri="{BB962C8B-B14F-4D97-AF65-F5344CB8AC3E}">
        <p14:creationId xmlns:p14="http://schemas.microsoft.com/office/powerpoint/2010/main" val="395317758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119</a:t>
            </a:fld>
            <a:endParaRPr kumimoji="1" lang="ja-JP" altLang="en-US" dirty="0"/>
          </a:p>
        </p:txBody>
      </p:sp>
    </p:spTree>
    <p:extLst>
      <p:ext uri="{BB962C8B-B14F-4D97-AF65-F5344CB8AC3E}">
        <p14:creationId xmlns:p14="http://schemas.microsoft.com/office/powerpoint/2010/main" val="254277407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120</a:t>
            </a:fld>
            <a:endParaRPr kumimoji="1" lang="ja-JP" altLang="en-US" dirty="0"/>
          </a:p>
        </p:txBody>
      </p:sp>
    </p:spTree>
    <p:extLst>
      <p:ext uri="{BB962C8B-B14F-4D97-AF65-F5344CB8AC3E}">
        <p14:creationId xmlns:p14="http://schemas.microsoft.com/office/powerpoint/2010/main" val="22180205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121</a:t>
            </a:fld>
            <a:endParaRPr kumimoji="1" lang="ja-JP" altLang="en-US" dirty="0"/>
          </a:p>
        </p:txBody>
      </p:sp>
    </p:spTree>
    <p:extLst>
      <p:ext uri="{BB962C8B-B14F-4D97-AF65-F5344CB8AC3E}">
        <p14:creationId xmlns:p14="http://schemas.microsoft.com/office/powerpoint/2010/main" val="333558337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122</a:t>
            </a:fld>
            <a:endParaRPr kumimoji="1" lang="ja-JP" altLang="en-US" dirty="0"/>
          </a:p>
        </p:txBody>
      </p:sp>
    </p:spTree>
    <p:extLst>
      <p:ext uri="{BB962C8B-B14F-4D97-AF65-F5344CB8AC3E}">
        <p14:creationId xmlns:p14="http://schemas.microsoft.com/office/powerpoint/2010/main" val="101584716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123</a:t>
            </a:fld>
            <a:endParaRPr kumimoji="1" lang="ja-JP" altLang="en-US" dirty="0"/>
          </a:p>
        </p:txBody>
      </p:sp>
    </p:spTree>
    <p:extLst>
      <p:ext uri="{BB962C8B-B14F-4D97-AF65-F5344CB8AC3E}">
        <p14:creationId xmlns:p14="http://schemas.microsoft.com/office/powerpoint/2010/main" val="1069454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FC687D3-5AFF-4020-A026-C71BE5078499}" type="datetime1">
              <a:rPr kumimoji="1" lang="ja-JP" altLang="en-US" smtClean="0"/>
              <a:t>2020/2/10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lvl1pPr>
              <a:defRPr>
                <a:latin typeface="+mn-ea"/>
                <a:ea typeface="+mn-ea"/>
              </a:defRPr>
            </a:lvl1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2704835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448A36-F438-41A0-B3A5-B136EFE7278A}" type="datetime1">
              <a:rPr kumimoji="1" lang="ja-JP" altLang="en-US" smtClean="0"/>
              <a:t>2020/2/10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2604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575A255-5DDC-4FBB-9857-C749547EA119}" type="datetime1">
              <a:rPr kumimoji="1" lang="ja-JP" altLang="en-US" smtClean="0"/>
              <a:t>2020/2/10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60877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B306EF6A-3727-44FE-9756-CD96A42C6110}" type="datetime1">
              <a:rPr kumimoji="1" lang="ja-JP" altLang="en-US" smtClean="0"/>
              <a:t>2020/2/10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9046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8E9603D-2642-41C6-9954-974385B7A6A0}" type="datetime1">
              <a:rPr kumimoji="1" lang="ja-JP" altLang="en-US" smtClean="0"/>
              <a:t>2020/2/10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107266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A634C31-0CC6-46C9-9155-09B3E459C5CA}" type="datetime1">
              <a:rPr kumimoji="1" lang="ja-JP" altLang="en-US" smtClean="0"/>
              <a:t>2020/2/10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72800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D232208-AFCB-4EF5-9A20-E2CDB752377D}" type="datetime1">
              <a:rPr kumimoji="1" lang="ja-JP" altLang="en-US" smtClean="0"/>
              <a:t>2020/2/10</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413190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43612FA-F4DC-48BA-AE23-B4E065873631}" type="datetime1">
              <a:rPr kumimoji="1" lang="ja-JP" altLang="en-US" smtClean="0"/>
              <a:t>2020/2/10</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56674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3FB6FD-261E-4382-B1CF-512D1E1EAC20}" type="datetime1">
              <a:rPr kumimoji="1" lang="ja-JP" altLang="en-US" smtClean="0"/>
              <a:t>2020/2/10</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606494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7154EDC-DAD4-4681-A5AC-7E9722D20E46}" type="datetime1">
              <a:rPr kumimoji="1" lang="ja-JP" altLang="en-US" smtClean="0"/>
              <a:t>2020/2/10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402053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E9FB93C-C771-49FB-A568-35D60247951D}" type="datetime1">
              <a:rPr kumimoji="1" lang="ja-JP" altLang="en-US" smtClean="0"/>
              <a:t>2020/2/10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50886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BEA04-603F-406D-A74D-3C2763DBEE92}" type="datetime1">
              <a:rPr kumimoji="1" lang="ja-JP" altLang="en-US" smtClean="0"/>
              <a:t>2020/2/10</a:t>
            </a:fld>
            <a:endParaRPr kumimoji="1" lang="ja-JP" altLang="en-US" dirty="0"/>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7449277" y="6456972"/>
            <a:ext cx="2311400" cy="365125"/>
          </a:xfrm>
          <a:prstGeom prst="rect">
            <a:avLst/>
          </a:prstGeom>
        </p:spPr>
        <p:txBody>
          <a:bodyPr vert="horz" lIns="91440" tIns="45720" rIns="91440" bIns="45720" rtlCol="0" anchor="ctr"/>
          <a:lstStyle>
            <a:lvl1pPr algn="r">
              <a:defRPr sz="1600">
                <a:solidFill>
                  <a:schemeClr val="tx1"/>
                </a:solidFill>
                <a:latin typeface="+mn-ea"/>
                <a:ea typeface="+mn-ea"/>
              </a:defRPr>
            </a:lvl1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10302892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7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56556" y="4077072"/>
            <a:ext cx="7992888" cy="1277273"/>
          </a:xfrm>
          <a:prstGeom prst="rect">
            <a:avLst/>
          </a:prstGeom>
          <a:noFill/>
        </p:spPr>
        <p:txBody>
          <a:bodyPr wrap="square" rtlCol="0">
            <a:spAutoFit/>
          </a:bodyPr>
          <a:lstStyle/>
          <a:p>
            <a:pPr marL="285750" indent="-285750">
              <a:buFont typeface="Arial" panose="020B0604020202020204" pitchFamily="34" charset="0"/>
              <a:buChar char="•"/>
            </a:pPr>
            <a:r>
              <a:rPr lang="ja-JP" altLang="en-US" dirty="0" smtClean="0">
                <a:latin typeface="+mj-ea"/>
                <a:ea typeface="+mj-ea"/>
              </a:rPr>
              <a:t>日本人</a:t>
            </a:r>
            <a:r>
              <a:rPr lang="ja-JP" altLang="en-US" dirty="0">
                <a:latin typeface="+mj-ea"/>
                <a:ea typeface="+mj-ea"/>
              </a:rPr>
              <a:t>の食事摂取基準（</a:t>
            </a:r>
            <a:r>
              <a:rPr lang="en-US" altLang="ja-JP" dirty="0" smtClean="0">
                <a:latin typeface="+mj-ea"/>
                <a:ea typeface="+mj-ea"/>
              </a:rPr>
              <a:t>2020</a:t>
            </a:r>
            <a:r>
              <a:rPr lang="ja-JP" altLang="en-US" dirty="0" smtClean="0">
                <a:latin typeface="+mj-ea"/>
                <a:ea typeface="+mj-ea"/>
              </a:rPr>
              <a:t>年版</a:t>
            </a:r>
            <a:r>
              <a:rPr lang="ja-JP" altLang="en-US" dirty="0">
                <a:latin typeface="+mj-ea"/>
                <a:ea typeface="+mj-ea"/>
              </a:rPr>
              <a:t>）策定</a:t>
            </a:r>
            <a:r>
              <a:rPr lang="ja-JP" altLang="en-US" dirty="0" smtClean="0">
                <a:latin typeface="+mj-ea"/>
                <a:ea typeface="+mj-ea"/>
              </a:rPr>
              <a:t>検討会報告書を基に、ポイントをスライドにまとめたものです。</a:t>
            </a:r>
            <a:endParaRPr lang="en-US" altLang="ja-JP" dirty="0" smtClean="0">
              <a:latin typeface="+mj-ea"/>
              <a:ea typeface="+mj-ea"/>
            </a:endParaRPr>
          </a:p>
          <a:p>
            <a:pPr marL="285750" indent="-285750">
              <a:spcBef>
                <a:spcPts val="600"/>
              </a:spcBef>
              <a:buFont typeface="Arial" panose="020B0604020202020204" pitchFamily="34" charset="0"/>
              <a:buChar char="•"/>
            </a:pPr>
            <a:r>
              <a:rPr kumimoji="1" lang="ja-JP" altLang="en-US" dirty="0" smtClean="0">
                <a:latin typeface="+mn-ea"/>
              </a:rPr>
              <a:t>本スライドは</a:t>
            </a:r>
            <a:r>
              <a:rPr kumimoji="1" lang="en-US" altLang="ja-JP" dirty="0" smtClean="0">
                <a:latin typeface="+mn-ea"/>
              </a:rPr>
              <a:t>2019</a:t>
            </a:r>
            <a:r>
              <a:rPr kumimoji="1" lang="ja-JP" altLang="en-US" dirty="0" smtClean="0">
                <a:latin typeface="+mn-ea"/>
              </a:rPr>
              <a:t>年９～</a:t>
            </a:r>
            <a:r>
              <a:rPr kumimoji="1" lang="en-US" altLang="ja-JP" dirty="0" smtClean="0">
                <a:latin typeface="+mn-ea"/>
              </a:rPr>
              <a:t>12</a:t>
            </a:r>
            <a:r>
              <a:rPr kumimoji="1" lang="ja-JP" altLang="en-US" dirty="0" smtClean="0">
                <a:latin typeface="+mn-ea"/>
              </a:rPr>
              <a:t>月に行われた「日本人の食事摂取基準（</a:t>
            </a:r>
            <a:r>
              <a:rPr kumimoji="1" lang="en-US" altLang="ja-JP" dirty="0" smtClean="0">
                <a:latin typeface="+mn-ea"/>
              </a:rPr>
              <a:t>2020</a:t>
            </a:r>
            <a:r>
              <a:rPr kumimoji="1" lang="ja-JP" altLang="en-US" dirty="0" smtClean="0">
                <a:latin typeface="+mn-ea"/>
              </a:rPr>
              <a:t>年版）」研修会で使用した</a:t>
            </a:r>
            <a:r>
              <a:rPr kumimoji="1" lang="ja-JP" altLang="en-US" dirty="0" smtClean="0">
                <a:latin typeface="+mj-ea"/>
                <a:ea typeface="+mj-ea"/>
              </a:rPr>
              <a:t>資料を一部改編したものです。</a:t>
            </a:r>
            <a:endParaRPr kumimoji="1" lang="ja-JP" altLang="en-US" dirty="0">
              <a:latin typeface="+mj-ea"/>
              <a:ea typeface="+mj-ea"/>
            </a:endParaRPr>
          </a:p>
        </p:txBody>
      </p:sp>
      <p:sp>
        <p:nvSpPr>
          <p:cNvPr id="2" name="タイトル 1"/>
          <p:cNvSpPr>
            <a:spLocks noGrp="1"/>
          </p:cNvSpPr>
          <p:nvPr>
            <p:ph type="ctrTitle"/>
          </p:nvPr>
        </p:nvSpPr>
        <p:spPr>
          <a:xfrm>
            <a:off x="560512" y="2130426"/>
            <a:ext cx="8856984" cy="1470025"/>
          </a:xfrm>
        </p:spPr>
        <p:txBody>
          <a:bodyPr>
            <a:normAutofit/>
          </a:bodyPr>
          <a:lstStyle/>
          <a:p>
            <a:r>
              <a:rPr kumimoji="1" lang="ja-JP" altLang="en-US" sz="4000" dirty="0" smtClean="0">
                <a:latin typeface="+mj-ea"/>
              </a:rPr>
              <a:t>日本人の食事摂取基準（</a:t>
            </a:r>
            <a:r>
              <a:rPr kumimoji="1" lang="en-US" altLang="ja-JP" sz="4000" dirty="0" smtClean="0">
                <a:latin typeface="+mj-ea"/>
              </a:rPr>
              <a:t>2020</a:t>
            </a:r>
            <a:r>
              <a:rPr kumimoji="1" lang="ja-JP" altLang="en-US" sz="4000" dirty="0" smtClean="0">
                <a:latin typeface="+mj-ea"/>
              </a:rPr>
              <a:t>年版）　</a:t>
            </a:r>
            <a:r>
              <a:rPr kumimoji="1" lang="en-US" altLang="ja-JP" sz="4000" dirty="0" smtClean="0">
                <a:latin typeface="+mj-ea"/>
              </a:rPr>
              <a:t/>
            </a:r>
            <a:br>
              <a:rPr kumimoji="1" lang="en-US" altLang="ja-JP" sz="4000" dirty="0" smtClean="0">
                <a:latin typeface="+mj-ea"/>
              </a:rPr>
            </a:br>
            <a:r>
              <a:rPr lang="ja-JP" altLang="en-US" sz="4000" dirty="0" smtClean="0">
                <a:latin typeface="+mj-ea"/>
              </a:rPr>
              <a:t>のポイント</a:t>
            </a:r>
            <a:endParaRPr kumimoji="1" lang="ja-JP" altLang="en-US" sz="4000" dirty="0">
              <a:latin typeface="+mj-ea"/>
            </a:endParaRPr>
          </a:p>
        </p:txBody>
      </p:sp>
      <p:sp>
        <p:nvSpPr>
          <p:cNvPr id="7" name="大かっこ 6"/>
          <p:cNvSpPr/>
          <p:nvPr/>
        </p:nvSpPr>
        <p:spPr>
          <a:xfrm flipH="1">
            <a:off x="632520" y="4098776"/>
            <a:ext cx="8640960" cy="1346448"/>
          </a:xfrm>
          <a:prstGeom prst="bracketPair">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1367447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3000" y="767601"/>
            <a:ext cx="8640000" cy="2862322"/>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エネルギーの指標：エネルギー摂取の過不足の回避を目的とする指標を設定する。</a:t>
            </a:r>
          </a:p>
          <a:p>
            <a:pPr marL="342900" indent="-342900" algn="just">
              <a:buFont typeface="Wingdings" panose="05000000000000000000" pitchFamily="2" charset="2"/>
              <a:buChar char="l"/>
            </a:pPr>
            <a:r>
              <a:rPr lang="ja-JP" altLang="en-US" sz="2000" dirty="0">
                <a:latin typeface="+mn-ea"/>
              </a:rPr>
              <a:t>栄養素の指標</a:t>
            </a:r>
            <a:r>
              <a:rPr lang="ja-JP" altLang="en-US" sz="2000" dirty="0" smtClean="0">
                <a:latin typeface="+mn-ea"/>
              </a:rPr>
              <a:t>：三つの</a:t>
            </a:r>
            <a:r>
              <a:rPr lang="ja-JP" altLang="en-US" sz="2000" dirty="0">
                <a:latin typeface="+mn-ea"/>
              </a:rPr>
              <a:t>目的から</a:t>
            </a:r>
            <a:r>
              <a:rPr lang="ja-JP" altLang="en-US" sz="2000" dirty="0" smtClean="0">
                <a:latin typeface="+mn-ea"/>
              </a:rPr>
              <a:t>なる五つの</a:t>
            </a:r>
            <a:r>
              <a:rPr lang="ja-JP" altLang="en-US" sz="2000" dirty="0">
                <a:latin typeface="+mn-ea"/>
              </a:rPr>
              <a:t>指標で構成する。具体的には、摂取不足の回避を目的とする３種類の指標、過剰摂取による健康障害の回避を目的とする指標及び生活習慣病の</a:t>
            </a:r>
            <a:r>
              <a:rPr lang="ja-JP" altLang="en-US" sz="2000" dirty="0">
                <a:solidFill>
                  <a:srgbClr val="FF0000"/>
                </a:solidFill>
                <a:latin typeface="+mn-ea"/>
              </a:rPr>
              <a:t>発症予防</a:t>
            </a:r>
            <a:r>
              <a:rPr lang="ja-JP" altLang="en-US" sz="2000" dirty="0">
                <a:latin typeface="+mn-ea"/>
              </a:rPr>
              <a:t>を目的とする指標から構成する。なお、</a:t>
            </a:r>
            <a:r>
              <a:rPr lang="ja-JP" altLang="en-US" sz="2000" dirty="0">
                <a:solidFill>
                  <a:srgbClr val="FF0000"/>
                </a:solidFill>
                <a:latin typeface="+mn-ea"/>
              </a:rPr>
              <a:t>生活習慣病の重症化予防及びフレイル予防を目的として摂取量の基準を設定できる栄養素については、発症予防を目的とした量（目標量）とは区別</a:t>
            </a:r>
            <a:r>
              <a:rPr lang="ja-JP" altLang="en-US" sz="2000" dirty="0">
                <a:latin typeface="+mn-ea"/>
              </a:rPr>
              <a:t>して示す。</a:t>
            </a:r>
          </a:p>
          <a:p>
            <a:pPr marL="342900" indent="-342900" algn="just">
              <a:buFont typeface="Wingdings" panose="05000000000000000000" pitchFamily="2" charset="2"/>
              <a:buChar char="l"/>
            </a:pPr>
            <a:endParaRPr lang="ja-JP" altLang="en-US" sz="2000" dirty="0">
              <a:latin typeface="+mn-ea"/>
            </a:endParaRPr>
          </a:p>
        </p:txBody>
      </p:sp>
      <p:sp>
        <p:nvSpPr>
          <p:cNvPr id="3" name="角丸四角形 2"/>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３　指標の目的と種類</a:t>
            </a:r>
          </a:p>
        </p:txBody>
      </p:sp>
      <p:sp>
        <p:nvSpPr>
          <p:cNvPr id="4" name="正方形/長方形 3"/>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 name="テキスト ボックス 7"/>
          <p:cNvSpPr txBox="1"/>
          <p:nvPr/>
        </p:nvSpPr>
        <p:spPr>
          <a:xfrm>
            <a:off x="524507" y="5730536"/>
            <a:ext cx="8856984" cy="338554"/>
          </a:xfrm>
          <a:prstGeom prst="rect">
            <a:avLst/>
          </a:prstGeom>
          <a:noFill/>
        </p:spPr>
        <p:txBody>
          <a:bodyPr wrap="square" rtlCol="0" anchor="ctr">
            <a:spAutoFit/>
          </a:bodyPr>
          <a:lstStyle/>
          <a:p>
            <a:pPr algn="ctr" fontAlgn="ctr"/>
            <a:r>
              <a:rPr lang="ja-JP" altLang="ja-JP" sz="1600" dirty="0"/>
              <a:t>図</a:t>
            </a:r>
            <a:r>
              <a:rPr lang="ja-JP" altLang="en-US" sz="1600" dirty="0"/>
              <a:t>３</a:t>
            </a:r>
            <a:r>
              <a:rPr lang="ja-JP" altLang="ja-JP" sz="1600" dirty="0"/>
              <a:t>　栄養素の指標の目的と種類</a:t>
            </a:r>
          </a:p>
        </p:txBody>
      </p:sp>
      <p:sp>
        <p:nvSpPr>
          <p:cNvPr id="9" name="テキスト ボックス 8"/>
          <p:cNvSpPr txBox="1"/>
          <p:nvPr/>
        </p:nvSpPr>
        <p:spPr>
          <a:xfrm>
            <a:off x="1655669" y="6130870"/>
            <a:ext cx="6594659" cy="523220"/>
          </a:xfrm>
          <a:prstGeom prst="rect">
            <a:avLst/>
          </a:prstGeom>
          <a:noFill/>
        </p:spPr>
        <p:txBody>
          <a:bodyPr wrap="square" rtlCol="0" anchor="ctr">
            <a:spAutoFit/>
          </a:bodyPr>
          <a:lstStyle/>
          <a:p>
            <a:pPr fontAlgn="ctr"/>
            <a:r>
              <a:rPr lang="en-US" altLang="ja-JP" sz="1400" dirty="0">
                <a:solidFill>
                  <a:srgbClr val="FF0000"/>
                </a:solidFill>
              </a:rPr>
              <a:t>※</a:t>
            </a:r>
            <a:r>
              <a:rPr lang="ja-JP" altLang="en-US" sz="1400" dirty="0">
                <a:solidFill>
                  <a:srgbClr val="FF0000"/>
                </a:solidFill>
              </a:rPr>
              <a:t>十分な科学的根拠がある栄養素については、上記の</a:t>
            </a:r>
            <a:r>
              <a:rPr lang="ja-JP" altLang="en-US" sz="1400" dirty="0" smtClean="0">
                <a:solidFill>
                  <a:srgbClr val="FF0000"/>
                </a:solidFill>
              </a:rPr>
              <a:t>指標とは別に、生活</a:t>
            </a:r>
            <a:r>
              <a:rPr lang="ja-JP" altLang="en-US" sz="1400" dirty="0">
                <a:solidFill>
                  <a:srgbClr val="FF0000"/>
                </a:solidFill>
              </a:rPr>
              <a:t>習慣病の</a:t>
            </a:r>
            <a:endParaRPr lang="en-US" altLang="ja-JP" sz="1400" dirty="0">
              <a:solidFill>
                <a:srgbClr val="FF0000"/>
              </a:solidFill>
            </a:endParaRPr>
          </a:p>
          <a:p>
            <a:pPr fontAlgn="ctr"/>
            <a:r>
              <a:rPr lang="ja-JP" altLang="en-US" sz="1400" dirty="0">
                <a:solidFill>
                  <a:srgbClr val="FF0000"/>
                </a:solidFill>
              </a:rPr>
              <a:t>　 重症化予防及びフレイル予防を目的とした量を設定</a:t>
            </a:r>
            <a:endParaRPr lang="ja-JP" altLang="ja-JP" sz="1400" dirty="0">
              <a:solidFill>
                <a:srgbClr val="FF0000"/>
              </a:solidFill>
            </a:endParaRPr>
          </a:p>
        </p:txBody>
      </p:sp>
      <p:sp>
        <p:nvSpPr>
          <p:cNvPr id="7" name="スライド番号プレースホルダー 6"/>
          <p:cNvSpPr>
            <a:spLocks noGrp="1"/>
          </p:cNvSpPr>
          <p:nvPr>
            <p:ph type="sldNum" sz="quarter" idx="12"/>
          </p:nvPr>
        </p:nvSpPr>
        <p:spPr/>
        <p:txBody>
          <a:bodyPr/>
          <a:lstStyle/>
          <a:p>
            <a:r>
              <a:rPr kumimoji="1" lang="en-US" altLang="ja-JP" dirty="0"/>
              <a:t>9</a:t>
            </a:r>
            <a:endParaRPr kumimoji="1" lang="ja-JP" altLang="en-US" dirty="0"/>
          </a:p>
        </p:txBody>
      </p:sp>
      <p:grpSp>
        <p:nvGrpSpPr>
          <p:cNvPr id="11" name="グループ化 10"/>
          <p:cNvGrpSpPr/>
          <p:nvPr/>
        </p:nvGrpSpPr>
        <p:grpSpPr>
          <a:xfrm>
            <a:off x="1172580" y="3401824"/>
            <a:ext cx="7560840" cy="2234576"/>
            <a:chOff x="612000" y="3104964"/>
            <a:chExt cx="7992008" cy="2952910"/>
          </a:xfrm>
        </p:grpSpPr>
        <p:sp>
          <p:nvSpPr>
            <p:cNvPr id="12" name="角丸四角形 11"/>
            <p:cNvSpPr/>
            <p:nvPr/>
          </p:nvSpPr>
          <p:spPr>
            <a:xfrm>
              <a:off x="612000" y="3546475"/>
              <a:ext cx="3960000" cy="792088"/>
            </a:xfrm>
            <a:prstGeom prst="roundRect">
              <a:avLst/>
            </a:prstGeom>
            <a:solidFill>
              <a:srgbClr val="FFFFCC"/>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latin typeface="ＭＳ Ｐゴシック" panose="020B0600070205080204" pitchFamily="50" charset="-128"/>
                  <a:ea typeface="ＭＳ Ｐゴシック" panose="020B0600070205080204" pitchFamily="50" charset="-128"/>
                </a:rPr>
                <a:t>摂取不足の回避</a:t>
              </a:r>
            </a:p>
          </p:txBody>
        </p:sp>
        <p:sp>
          <p:nvSpPr>
            <p:cNvPr id="13" name="角丸四角形 12"/>
            <p:cNvSpPr/>
            <p:nvPr/>
          </p:nvSpPr>
          <p:spPr>
            <a:xfrm>
              <a:off x="612000" y="4401690"/>
              <a:ext cx="3960000" cy="792088"/>
            </a:xfrm>
            <a:prstGeom prst="roundRect">
              <a:avLst/>
            </a:prstGeom>
            <a:solidFill>
              <a:schemeClr val="accent2">
                <a:lumMod val="40000"/>
                <a:lumOff val="60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latin typeface="ＭＳ Ｐゴシック" panose="020B0600070205080204" pitchFamily="50" charset="-128"/>
                  <a:ea typeface="ＭＳ Ｐゴシック" panose="020B0600070205080204" pitchFamily="50" charset="-128"/>
                </a:rPr>
                <a:t>過剰摂取による健康障害の回避</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14" name="角丸四角形 13"/>
            <p:cNvSpPr/>
            <p:nvPr/>
          </p:nvSpPr>
          <p:spPr>
            <a:xfrm>
              <a:off x="612000" y="5265786"/>
              <a:ext cx="3960000" cy="792088"/>
            </a:xfrm>
            <a:prstGeom prst="roundRect">
              <a:avLst/>
            </a:prstGeom>
            <a:solidFill>
              <a:schemeClr val="accent3">
                <a:lumMod val="40000"/>
                <a:lumOff val="60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latin typeface="ＭＳ Ｐゴシック" panose="020B0600070205080204" pitchFamily="50" charset="-128"/>
                  <a:ea typeface="ＭＳ Ｐゴシック" panose="020B0600070205080204" pitchFamily="50" charset="-128"/>
                </a:rPr>
                <a:t>生活習慣病の</a:t>
              </a:r>
              <a:r>
                <a:rPr kumimoji="1" lang="ja-JP" altLang="en-US" sz="2000" dirty="0">
                  <a:solidFill>
                    <a:srgbClr val="FF0000"/>
                  </a:solidFill>
                  <a:latin typeface="ＭＳ Ｐゴシック" panose="020B0600070205080204" pitchFamily="50" charset="-128"/>
                  <a:ea typeface="ＭＳ Ｐゴシック" panose="020B0600070205080204" pitchFamily="50" charset="-128"/>
                </a:rPr>
                <a:t>発症予防</a:t>
              </a:r>
            </a:p>
          </p:txBody>
        </p:sp>
        <p:sp>
          <p:nvSpPr>
            <p:cNvPr id="15" name="角丸四角形 14"/>
            <p:cNvSpPr/>
            <p:nvPr/>
          </p:nvSpPr>
          <p:spPr>
            <a:xfrm>
              <a:off x="612000" y="3104964"/>
              <a:ext cx="3960000" cy="396044"/>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latin typeface="ＭＳ Ｐゴシック" panose="020B0600070205080204" pitchFamily="50" charset="-128"/>
                  <a:ea typeface="ＭＳ Ｐゴシック" panose="020B0600070205080204" pitchFamily="50" charset="-128"/>
                </a:rPr>
                <a:t>＜目的＞</a:t>
              </a:r>
            </a:p>
          </p:txBody>
        </p:sp>
        <p:sp>
          <p:nvSpPr>
            <p:cNvPr id="16" name="角丸四角形 15"/>
            <p:cNvSpPr/>
            <p:nvPr/>
          </p:nvSpPr>
          <p:spPr>
            <a:xfrm>
              <a:off x="4644008" y="3104964"/>
              <a:ext cx="3960000" cy="396044"/>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latin typeface="ＭＳ Ｐゴシック" panose="020B0600070205080204" pitchFamily="50" charset="-128"/>
                  <a:ea typeface="ＭＳ Ｐゴシック" panose="020B0600070205080204" pitchFamily="50" charset="-128"/>
                </a:rPr>
                <a:t>＜指標＞</a:t>
              </a:r>
            </a:p>
          </p:txBody>
        </p:sp>
        <p:sp>
          <p:nvSpPr>
            <p:cNvPr id="17" name="角丸四角形 16"/>
            <p:cNvSpPr/>
            <p:nvPr/>
          </p:nvSpPr>
          <p:spPr>
            <a:xfrm>
              <a:off x="4644008" y="3546475"/>
              <a:ext cx="3960000" cy="792088"/>
            </a:xfrm>
            <a:prstGeom prst="roundRect">
              <a:avLst/>
            </a:prstGeom>
            <a:solidFill>
              <a:srgbClr val="FFFFCC"/>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spc="-80" dirty="0">
                  <a:latin typeface="ＭＳ Ｐゴシック" panose="020B0600070205080204" pitchFamily="50" charset="-128"/>
                  <a:ea typeface="ＭＳ Ｐゴシック" panose="020B0600070205080204" pitchFamily="50" charset="-128"/>
                </a:rPr>
                <a:t>推定平均必要量、推奨量</a:t>
              </a:r>
              <a:endParaRPr kumimoji="1" lang="en-US" altLang="ja-JP" sz="2000" spc="-80" dirty="0">
                <a:latin typeface="ＭＳ Ｐゴシック" panose="020B0600070205080204" pitchFamily="50" charset="-128"/>
                <a:ea typeface="ＭＳ Ｐゴシック" panose="020B0600070205080204" pitchFamily="50" charset="-128"/>
              </a:endParaRPr>
            </a:p>
            <a:p>
              <a:pPr algn="ctr"/>
              <a:r>
                <a:rPr lang="ja-JP" altLang="en-US" sz="1400" spc="-80" dirty="0">
                  <a:latin typeface="ＭＳ Ｐゴシック" panose="020B0600070205080204" pitchFamily="50" charset="-128"/>
                  <a:ea typeface="ＭＳ Ｐゴシック" panose="020B0600070205080204" pitchFamily="50" charset="-128"/>
                </a:rPr>
                <a:t>＊これらを推定できない場合の代替指標：目安量</a:t>
              </a:r>
              <a:endParaRPr kumimoji="1" lang="ja-JP" altLang="en-US" sz="1400" spc="-80" dirty="0">
                <a:latin typeface="ＭＳ Ｐゴシック" panose="020B0600070205080204" pitchFamily="50" charset="-128"/>
                <a:ea typeface="ＭＳ Ｐゴシック" panose="020B0600070205080204" pitchFamily="50" charset="-128"/>
              </a:endParaRPr>
            </a:p>
          </p:txBody>
        </p:sp>
        <p:sp>
          <p:nvSpPr>
            <p:cNvPr id="18" name="角丸四角形 17"/>
            <p:cNvSpPr/>
            <p:nvPr/>
          </p:nvSpPr>
          <p:spPr>
            <a:xfrm>
              <a:off x="4644008" y="4401690"/>
              <a:ext cx="3960000" cy="792088"/>
            </a:xfrm>
            <a:prstGeom prst="roundRect">
              <a:avLst/>
            </a:prstGeom>
            <a:solidFill>
              <a:schemeClr val="accent2">
                <a:lumMod val="40000"/>
                <a:lumOff val="60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latin typeface="ＭＳ Ｐゴシック" panose="020B0600070205080204" pitchFamily="50" charset="-128"/>
                  <a:ea typeface="ＭＳ Ｐゴシック" panose="020B0600070205080204" pitchFamily="50" charset="-128"/>
                </a:rPr>
                <a:t>耐容上限</a:t>
              </a:r>
              <a:r>
                <a:rPr kumimoji="1" lang="ja-JP" altLang="en-US" sz="2000" dirty="0">
                  <a:latin typeface="ＭＳ Ｐゴシック" panose="020B0600070205080204" pitchFamily="50" charset="-128"/>
                  <a:ea typeface="ＭＳ Ｐゴシック" panose="020B0600070205080204" pitchFamily="50" charset="-128"/>
                </a:rPr>
                <a:t>量</a:t>
              </a:r>
            </a:p>
          </p:txBody>
        </p:sp>
        <p:sp>
          <p:nvSpPr>
            <p:cNvPr id="19" name="角丸四角形 18"/>
            <p:cNvSpPr/>
            <p:nvPr/>
          </p:nvSpPr>
          <p:spPr>
            <a:xfrm>
              <a:off x="4644008" y="5265786"/>
              <a:ext cx="3960000" cy="792088"/>
            </a:xfrm>
            <a:prstGeom prst="roundRect">
              <a:avLst/>
            </a:prstGeom>
            <a:solidFill>
              <a:schemeClr val="accent3">
                <a:lumMod val="40000"/>
                <a:lumOff val="60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latin typeface="ＭＳ Ｐゴシック" panose="020B0600070205080204" pitchFamily="50" charset="-128"/>
                  <a:ea typeface="ＭＳ Ｐゴシック" panose="020B0600070205080204" pitchFamily="50" charset="-128"/>
                </a:rPr>
                <a:t>目標量</a:t>
              </a:r>
            </a:p>
          </p:txBody>
        </p:sp>
      </p:grpSp>
      <p:sp>
        <p:nvSpPr>
          <p:cNvPr id="20" name="正方形/長方形 19"/>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92516466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4253339471"/>
              </p:ext>
            </p:extLst>
          </p:nvPr>
        </p:nvGraphicFramePr>
        <p:xfrm>
          <a:off x="668920" y="1189658"/>
          <a:ext cx="3564000" cy="470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2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目安</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目安</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７</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７</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６</a:t>
                      </a:r>
                      <a:endPar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0275">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６</a:t>
                      </a:r>
                      <a:endPar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６</a:t>
                      </a:r>
                      <a:endPar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５</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６</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パントテン酸の食事摂取基準（</a:t>
            </a:r>
            <a:r>
              <a:rPr lang="en-US" altLang="ja-JP" sz="2000" dirty="0">
                <a:latin typeface="+mn-ea"/>
              </a:rPr>
              <a:t>mg/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99</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72593598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4247317"/>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000" algn="just">
              <a:buClr>
                <a:schemeClr val="tx1"/>
              </a:buClr>
              <a:buFont typeface="Arial" panose="020B0604020202020204" pitchFamily="34" charset="0"/>
              <a:buChar char="•"/>
            </a:pPr>
            <a:r>
              <a:rPr lang="ja-JP" altLang="en-US" sz="2000" dirty="0">
                <a:latin typeface="+mn-ea"/>
              </a:rPr>
              <a:t>ビオチンは生体指標がないため、目安量を設定。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成人・高齢者：トータルダイエット法による値を用いて算定。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歳の値を基に、体重比の</a:t>
            </a:r>
            <a:r>
              <a:rPr lang="en-US" altLang="ja-JP" sz="2000" dirty="0">
                <a:latin typeface="+mn-ea"/>
              </a:rPr>
              <a:t>0.75</a:t>
            </a:r>
            <a:r>
              <a:rPr lang="ja-JP" altLang="en-US" sz="2000" dirty="0">
                <a:latin typeface="+mn-ea"/>
              </a:rPr>
              <a:t>乗と成長因子を用いて外挿して算定。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乳児：０～５か月児は、母乳中のビオチン濃度に基準哺乳量を乗じて算定し、６～</a:t>
            </a:r>
            <a:r>
              <a:rPr lang="en-US" altLang="ja-JP" sz="2000" dirty="0">
                <a:latin typeface="+mn-ea"/>
              </a:rPr>
              <a:t>11</a:t>
            </a:r>
            <a:r>
              <a:rPr lang="ja-JP" altLang="en-US" sz="2000" dirty="0">
                <a:latin typeface="+mn-ea"/>
              </a:rPr>
              <a:t>か月児は、０～５か月児の目安量から外挿して算定。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妊婦・授乳婦：目安量を設定するのに十分な摂取量データがないため、非妊娠時の目安量を適用。</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a:t>
            </a:r>
          </a:p>
          <a:p>
            <a:pPr marL="468000" indent="-342000" algn="just">
              <a:buFont typeface="Arial" panose="020B0604020202020204" pitchFamily="34" charset="0"/>
              <a:buChar char="•"/>
            </a:pPr>
            <a:r>
              <a:rPr lang="ja-JP" altLang="en-US" sz="2000" dirty="0">
                <a:latin typeface="+mn-ea"/>
              </a:rPr>
              <a:t>十分な科学的根拠はないため、設定は見送り。</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７</a:t>
            </a:r>
            <a:r>
              <a:rPr lang="en-US" altLang="ja-JP" sz="2400" dirty="0">
                <a:latin typeface="+mn-ea"/>
              </a:rPr>
              <a:t>-</a:t>
            </a:r>
            <a:r>
              <a:rPr lang="ja-JP" altLang="en-US" sz="2400" dirty="0">
                <a:latin typeface="+mn-ea"/>
              </a:rPr>
              <a:t>８　ビオチン</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100</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3399128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701226442"/>
              </p:ext>
            </p:extLst>
          </p:nvPr>
        </p:nvGraphicFramePr>
        <p:xfrm>
          <a:off x="668920" y="1189658"/>
          <a:ext cx="3564000" cy="470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2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目安</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目安</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0275">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ビオチンの食事摂取基準（</a:t>
            </a:r>
            <a:r>
              <a:rPr lang="en-US" altLang="ja-JP" sz="2000" dirty="0">
                <a:latin typeface="+mn-ea"/>
              </a:rPr>
              <a:t>µg/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101</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417835621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5401479"/>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ビタミン</a:t>
            </a:r>
            <a:r>
              <a:rPr lang="en-US" altLang="ja-JP" sz="2000" dirty="0">
                <a:latin typeface="+mn-ea"/>
              </a:rPr>
              <a:t>C</a:t>
            </a:r>
            <a:r>
              <a:rPr lang="ja-JP" altLang="en-US" sz="2000" dirty="0">
                <a:latin typeface="+mn-ea"/>
              </a:rPr>
              <a:t>の欠乏症である壊血病予防が期待できる量と、心臓血管系の疾病予防効果及び有効な抗酸化作用が期待できる量の差が極めて大きいため、心臓血管系の疾病予防効果及び有効な抗酸化作用が期待できる量として、推定平均必要量を策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成人：心臓血管系の疾病予防効果及び有効な抗酸化作用が期待できる血漿ビタミン濃度を維持する成人の摂取量を基に算定。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高齢者：多量のビタミン</a:t>
            </a:r>
            <a:r>
              <a:rPr lang="en-US" altLang="ja-JP" sz="2000" dirty="0">
                <a:latin typeface="+mn-ea"/>
              </a:rPr>
              <a:t>C</a:t>
            </a:r>
            <a:r>
              <a:rPr lang="ja-JP" altLang="en-US" sz="2000" dirty="0">
                <a:latin typeface="+mn-ea"/>
              </a:rPr>
              <a:t>を必要とする可能性があるが、値の決定が困難であることから、</a:t>
            </a:r>
            <a:r>
              <a:rPr lang="en-US" altLang="ja-JP" sz="2000" dirty="0">
                <a:latin typeface="+mn-ea"/>
              </a:rPr>
              <a:t>18</a:t>
            </a:r>
            <a:r>
              <a:rPr lang="ja-JP" altLang="en-US" sz="2000" dirty="0">
                <a:latin typeface="+mn-ea"/>
              </a:rPr>
              <a:t>～</a:t>
            </a:r>
            <a:r>
              <a:rPr lang="en-US" altLang="ja-JP" sz="2000" dirty="0">
                <a:latin typeface="+mn-ea"/>
              </a:rPr>
              <a:t>64</a:t>
            </a:r>
            <a:r>
              <a:rPr lang="ja-JP" altLang="en-US" sz="2000" dirty="0">
                <a:latin typeface="+mn-ea"/>
              </a:rPr>
              <a:t>歳までと同じ値を適用。</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歳の推定平均必要量を基に、体重比の</a:t>
            </a:r>
            <a:r>
              <a:rPr lang="en-US" altLang="ja-JP" sz="2000" dirty="0">
                <a:latin typeface="+mn-ea"/>
              </a:rPr>
              <a:t>0.75</a:t>
            </a:r>
            <a:r>
              <a:rPr lang="ja-JP" altLang="en-US" sz="2000" dirty="0">
                <a:latin typeface="+mn-ea"/>
              </a:rPr>
              <a:t>乗と成長因子を用いて外挿して算定。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妊婦の付加量：妊婦の付加量に関する明確なデータはないが、新生児の壊血病を予防できる量を参考に算定。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授乳婦の付加量：母乳中のビタミン</a:t>
            </a:r>
            <a:r>
              <a:rPr lang="en-US" altLang="ja-JP" sz="2000" dirty="0">
                <a:latin typeface="+mn-ea"/>
              </a:rPr>
              <a:t>C</a:t>
            </a:r>
            <a:r>
              <a:rPr lang="ja-JP" altLang="en-US" sz="2000" dirty="0">
                <a:latin typeface="+mn-ea"/>
              </a:rPr>
              <a:t>濃度に泌乳量を乗じ、相対生体利用率を考慮して算定。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７</a:t>
            </a:r>
            <a:r>
              <a:rPr lang="en-US" altLang="ja-JP" sz="2400" dirty="0">
                <a:latin typeface="+mn-ea"/>
              </a:rPr>
              <a:t>-</a:t>
            </a:r>
            <a:r>
              <a:rPr lang="ja-JP" altLang="en-US" sz="2400" dirty="0">
                <a:latin typeface="+mn-ea"/>
              </a:rPr>
              <a:t>９　ビタミン</a:t>
            </a:r>
            <a:r>
              <a:rPr lang="en-US" altLang="ja-JP" sz="2400" dirty="0">
                <a:latin typeface="+mn-ea"/>
              </a:rPr>
              <a:t>C</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102</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58894420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478592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目安量</a:t>
            </a:r>
            <a:r>
              <a:rPr lang="ja-JP" altLang="en-US" sz="2000" dirty="0">
                <a:latin typeface="+mn-ea"/>
              </a:rPr>
              <a:t>の策定方法</a:t>
            </a:r>
          </a:p>
          <a:p>
            <a:pPr marL="468000" indent="-342000" algn="just">
              <a:buFont typeface="Arial" panose="020B0604020202020204" pitchFamily="34" charset="0"/>
              <a:buChar char="•"/>
            </a:pPr>
            <a:r>
              <a:rPr lang="ja-JP" altLang="en-US" sz="2000" dirty="0">
                <a:latin typeface="+mn-ea"/>
              </a:rPr>
              <a:t>乳児：０～５か月児は、母乳中のビタミン</a:t>
            </a:r>
            <a:r>
              <a:rPr lang="en-US" altLang="ja-JP" sz="2000" dirty="0">
                <a:latin typeface="+mn-ea"/>
              </a:rPr>
              <a:t>C</a:t>
            </a:r>
            <a:r>
              <a:rPr lang="ja-JP" altLang="en-US" sz="2000" dirty="0">
                <a:latin typeface="+mn-ea"/>
              </a:rPr>
              <a:t>濃度に基準哺乳量を乗じて算定し、６～</a:t>
            </a:r>
            <a:r>
              <a:rPr lang="en-US" altLang="ja-JP" sz="2000" dirty="0">
                <a:latin typeface="+mn-ea"/>
              </a:rPr>
              <a:t>11</a:t>
            </a:r>
            <a:r>
              <a:rPr lang="ja-JP" altLang="en-US" sz="2000" dirty="0">
                <a:latin typeface="+mn-ea"/>
              </a:rPr>
              <a:t>か月児は、０～５か月児の目安量と</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歳の推定平均必要量からの外挿値の平均値を基に設定。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a:t>
            </a:r>
          </a:p>
          <a:p>
            <a:pPr marL="468000" indent="-342000" algn="just">
              <a:buFont typeface="Arial" panose="020B0604020202020204" pitchFamily="34" charset="0"/>
              <a:buChar char="•"/>
            </a:pPr>
            <a:r>
              <a:rPr lang="ja-JP" altLang="en-US" sz="2000" dirty="0">
                <a:latin typeface="+mn-ea"/>
              </a:rPr>
              <a:t>健康</a:t>
            </a:r>
            <a:r>
              <a:rPr lang="ja-JP" altLang="en-US" sz="2000" dirty="0" smtClean="0">
                <a:latin typeface="+mn-ea"/>
              </a:rPr>
              <a:t>な者が</a:t>
            </a:r>
            <a:r>
              <a:rPr lang="ja-JP" altLang="en-US" sz="2000" dirty="0">
                <a:latin typeface="+mn-ea"/>
              </a:rPr>
              <a:t>ビタミン</a:t>
            </a:r>
            <a:r>
              <a:rPr lang="en-US" altLang="ja-JP" sz="2000" dirty="0">
                <a:latin typeface="+mn-ea"/>
              </a:rPr>
              <a:t>C</a:t>
            </a:r>
            <a:r>
              <a:rPr lang="ja-JP" altLang="en-US" sz="2000" dirty="0">
                <a:latin typeface="+mn-ea"/>
              </a:rPr>
              <a:t>を過剰に摂取しても消化管からの吸収率が低下し、尿中摂取量が増加することから、ビタミン</a:t>
            </a:r>
            <a:r>
              <a:rPr lang="en-US" altLang="ja-JP" sz="2000" dirty="0">
                <a:latin typeface="+mn-ea"/>
              </a:rPr>
              <a:t>C</a:t>
            </a:r>
            <a:r>
              <a:rPr lang="ja-JP" altLang="en-US" sz="2000" dirty="0">
                <a:latin typeface="+mn-ea"/>
              </a:rPr>
              <a:t>は広い摂取範囲で安全と考えられるため、設定は見送り。</a:t>
            </a:r>
            <a:endParaRPr lang="en-US" altLang="ja-JP" sz="2000" dirty="0">
              <a:latin typeface="+mn-ea"/>
            </a:endParaRPr>
          </a:p>
          <a:p>
            <a:pPr marL="468000" indent="-342000" algn="just">
              <a:buFont typeface="Arial" panose="020B0604020202020204" pitchFamily="34" charset="0"/>
              <a:buChar char="•"/>
            </a:pPr>
            <a:endParaRPr lang="en-US" altLang="ja-JP" sz="2000" dirty="0">
              <a:latin typeface="+mn-ea"/>
            </a:endParaRPr>
          </a:p>
          <a:p>
            <a:pPr algn="just"/>
            <a:r>
              <a:rPr lang="en-US" altLang="ja-JP" sz="2000" dirty="0">
                <a:latin typeface="+mn-ea"/>
              </a:rPr>
              <a:t>〈</a:t>
            </a:r>
            <a:r>
              <a:rPr lang="ja-JP" altLang="en-US" sz="2000" dirty="0">
                <a:latin typeface="+mn-ea"/>
              </a:rPr>
              <a:t>活用に当たっての留意事項</a:t>
            </a:r>
            <a:r>
              <a:rPr lang="en-US" altLang="ja-JP" sz="2000" dirty="0">
                <a:latin typeface="+mn-ea"/>
              </a:rPr>
              <a:t>〉</a:t>
            </a:r>
          </a:p>
          <a:p>
            <a:pPr marL="468000" indent="-342900" algn="just">
              <a:buClr>
                <a:schemeClr val="tx1"/>
              </a:buClr>
              <a:buFont typeface="Arial" panose="020B0604020202020204" pitchFamily="34" charset="0"/>
              <a:buChar char="•"/>
            </a:pPr>
            <a:r>
              <a:rPr lang="ja-JP" altLang="en-US" sz="2000" spc="-30" dirty="0">
                <a:latin typeface="+mn-ea"/>
              </a:rPr>
              <a:t>推定平均必要量は、ビタミン</a:t>
            </a:r>
            <a:r>
              <a:rPr lang="en-US" altLang="ja-JP" sz="2000" spc="-30" dirty="0">
                <a:latin typeface="+mn-ea"/>
              </a:rPr>
              <a:t>C</a:t>
            </a:r>
            <a:r>
              <a:rPr lang="ja-JP" altLang="en-US" sz="2000" spc="-30" dirty="0">
                <a:latin typeface="+mn-ea"/>
              </a:rPr>
              <a:t>の欠乏症である壊血病を予防するに足る最小必要量からではなく、心臓血管系の疾病予防効果及び抗酸化作用の観点から算定しているため、</a:t>
            </a:r>
            <a:r>
              <a:rPr lang="ja-JP" altLang="en-US" sz="2000" spc="-30" dirty="0">
                <a:solidFill>
                  <a:srgbClr val="FF0000"/>
                </a:solidFill>
                <a:latin typeface="+mn-ea"/>
              </a:rPr>
              <a:t>災害時等の避難所における食事提供の計画・評価のために、当面の目標とする栄養の参照量として活用する際には留意が必要</a:t>
            </a:r>
            <a:r>
              <a:rPr lang="ja-JP" altLang="en-US" sz="2000" dirty="0">
                <a:solidFill>
                  <a:srgbClr val="FF0000"/>
                </a:solidFill>
                <a:latin typeface="+mn-ea"/>
              </a:rPr>
              <a:t>。</a:t>
            </a:r>
            <a:endParaRPr lang="en-US" altLang="ja-JP" sz="2000" dirty="0">
              <a:solidFill>
                <a:srgbClr val="FF0000"/>
              </a:solidFill>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103</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62197877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978064"/>
          <a:ext cx="7165364"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936341">
                  <a:extLst>
                    <a:ext uri="{9D8B030D-6E8A-4147-A177-3AD203B41FA5}">
                      <a16:colId xmlns:a16="http://schemas.microsoft.com/office/drawing/2014/main" val="192033357"/>
                    </a:ext>
                  </a:extLst>
                </a:gridCol>
                <a:gridCol w="936341">
                  <a:extLst>
                    <a:ext uri="{9D8B030D-6E8A-4147-A177-3AD203B41FA5}">
                      <a16:colId xmlns:a16="http://schemas.microsoft.com/office/drawing/2014/main" val="20007"/>
                    </a:ext>
                  </a:extLst>
                </a:gridCol>
                <a:gridCol w="936341">
                  <a:extLst>
                    <a:ext uri="{9D8B030D-6E8A-4147-A177-3AD203B41FA5}">
                      <a16:colId xmlns:a16="http://schemas.microsoft.com/office/drawing/2014/main" val="20008"/>
                    </a:ext>
                  </a:extLst>
                </a:gridCol>
                <a:gridCol w="936341">
                  <a:extLst>
                    <a:ext uri="{9D8B030D-6E8A-4147-A177-3AD203B41FA5}">
                      <a16:colId xmlns:a16="http://schemas.microsoft.com/office/drawing/2014/main" val="1665929544"/>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3">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548680"/>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ビタミン</a:t>
            </a:r>
            <a:r>
              <a:rPr lang="en-US" altLang="ja-JP" sz="2000" dirty="0">
                <a:latin typeface="+mn-ea"/>
              </a:rPr>
              <a:t>C</a:t>
            </a:r>
            <a:r>
              <a:rPr lang="ja-JP" altLang="en-US" sz="2000" dirty="0">
                <a:latin typeface="+mn-ea"/>
              </a:rPr>
              <a:t>の食事摂取基準（</a:t>
            </a:r>
            <a:r>
              <a:rPr lang="en-US" altLang="ja-JP" sz="2000" dirty="0">
                <a:latin typeface="+mn-ea"/>
              </a:rPr>
              <a:t>mg/</a:t>
            </a:r>
            <a:r>
              <a:rPr lang="ja-JP" altLang="en-US" sz="2000" dirty="0">
                <a:latin typeface="+mn-ea"/>
              </a:rPr>
              <a:t>日）</a:t>
            </a:r>
            <a:r>
              <a:rPr lang="en-US" altLang="ja-JP" sz="2000" baseline="30000" dirty="0">
                <a:latin typeface="+mn-ea"/>
              </a:rPr>
              <a:t>1</a:t>
            </a:r>
            <a:r>
              <a:rPr lang="en-US" altLang="ja-JP" sz="2000" dirty="0">
                <a:latin typeface="+mn-ea"/>
              </a:rPr>
              <a:t>〉</a:t>
            </a:r>
            <a:endParaRPr lang="ja-JP" altLang="en-US" sz="2000" dirty="0">
              <a:latin typeface="+mn-ea"/>
            </a:endParaRPr>
          </a:p>
        </p:txBody>
      </p:sp>
      <p:graphicFrame>
        <p:nvGraphicFramePr>
          <p:cNvPr id="5" name="表 4"/>
          <p:cNvGraphicFramePr>
            <a:graphicFrameLocks noGrp="1"/>
          </p:cNvGraphicFramePr>
          <p:nvPr>
            <p:extLst>
              <p:ext uri="{D42A27DB-BD31-4B8C-83A1-F6EECF244321}">
                <p14:modId xmlns:p14="http://schemas.microsoft.com/office/powerpoint/2010/main" val="3706899445"/>
              </p:ext>
            </p:extLst>
          </p:nvPr>
        </p:nvGraphicFramePr>
        <p:xfrm>
          <a:off x="669144" y="5949280"/>
          <a:ext cx="8820000" cy="64960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algn="just" fontAlgn="ctr"/>
                      <a:r>
                        <a:rPr lang="en-US" altLang="ja-JP" sz="1400" u="none" strike="noStrike" baseline="30000" dirty="0">
                          <a:effectLst/>
                          <a:latin typeface="+mn-ea"/>
                          <a:ea typeface="+mn-ea"/>
                        </a:rPr>
                        <a:t>1</a:t>
                      </a:r>
                      <a:r>
                        <a:rPr lang="en-US" altLang="ja-JP" sz="1400" u="none" strike="noStrike" baseline="0" dirty="0">
                          <a:effectLst/>
                          <a:latin typeface="+mn-ea"/>
                          <a:ea typeface="+mn-ea"/>
                        </a:rPr>
                        <a:t> L-</a:t>
                      </a:r>
                      <a:r>
                        <a:rPr lang="ja-JP" altLang="en-US" sz="1400" u="none" strike="noStrike" baseline="0" dirty="0">
                          <a:effectLst/>
                          <a:latin typeface="+mn-ea"/>
                          <a:ea typeface="+mn-ea"/>
                        </a:rPr>
                        <a:t>アスコルビン酸（分子量</a:t>
                      </a:r>
                      <a:r>
                        <a:rPr lang="en-US" altLang="ja-JP" sz="1400" u="none" strike="noStrike" baseline="0" dirty="0">
                          <a:effectLst/>
                          <a:latin typeface="+mn-ea"/>
                          <a:ea typeface="+mn-ea"/>
                        </a:rPr>
                        <a:t>=176.12</a:t>
                      </a:r>
                      <a:r>
                        <a:rPr lang="ja-JP" altLang="en-US" sz="1400" u="none" strike="noStrike" baseline="0" dirty="0">
                          <a:effectLst/>
                          <a:latin typeface="+mn-ea"/>
                          <a:ea typeface="+mn-ea"/>
                        </a:rPr>
                        <a:t>）の重量として示した。</a:t>
                      </a:r>
                      <a:endParaRPr lang="en-US" altLang="ja-JP" sz="1400" u="none" strike="noStrike" baseline="0" dirty="0">
                        <a:effectLst/>
                        <a:latin typeface="+mn-ea"/>
                        <a:ea typeface="+mn-ea"/>
                      </a:endParaRPr>
                    </a:p>
                    <a:p>
                      <a:pPr algn="just" fontAlgn="ctr"/>
                      <a:r>
                        <a:rPr lang="ja-JP" altLang="en-US" sz="1400" u="none" strike="noStrike" baseline="0" dirty="0">
                          <a:effectLst/>
                          <a:latin typeface="+mn-ea"/>
                          <a:ea typeface="+mn-ea"/>
                        </a:rPr>
                        <a:t>特記事項：推定平均必要量は</a:t>
                      </a:r>
                      <a:r>
                        <a:rPr lang="ja-JP" altLang="en-US" sz="1400" u="none" strike="noStrike" baseline="0" dirty="0" smtClean="0">
                          <a:effectLst/>
                          <a:latin typeface="+mn-ea"/>
                          <a:ea typeface="+mn-ea"/>
                        </a:rPr>
                        <a:t>、ビタミン</a:t>
                      </a:r>
                      <a:r>
                        <a:rPr lang="en-US" altLang="ja-JP" sz="1400" u="none" strike="noStrike" baseline="0" dirty="0" smtClean="0">
                          <a:effectLst/>
                          <a:latin typeface="+mn-ea"/>
                          <a:ea typeface="+mn-ea"/>
                        </a:rPr>
                        <a:t>C</a:t>
                      </a:r>
                      <a:r>
                        <a:rPr lang="ja-JP" altLang="en-US" sz="1400" u="none" strike="noStrike" baseline="0" dirty="0" smtClean="0">
                          <a:effectLst/>
                          <a:latin typeface="+mn-ea"/>
                          <a:ea typeface="+mn-ea"/>
                        </a:rPr>
                        <a:t>の欠乏症であえる壊血病を予防するに足る最小量からではなく</a:t>
                      </a:r>
                      <a:r>
                        <a:rPr lang="ja-JP" altLang="en-US" sz="1400" u="none" strike="noStrike" baseline="0" dirty="0">
                          <a:effectLst/>
                          <a:latin typeface="+mn-ea"/>
                          <a:ea typeface="+mn-ea"/>
                        </a:rPr>
                        <a:t>、心臓血管系の</a:t>
                      </a:r>
                      <a:r>
                        <a:rPr lang="ja-JP" altLang="en-US" sz="1400" u="none" strike="noStrike" baseline="0" dirty="0" smtClean="0">
                          <a:effectLst/>
                          <a:latin typeface="+mn-ea"/>
                          <a:ea typeface="+mn-ea"/>
                        </a:rPr>
                        <a:t>疾病予防効果及び抗</a:t>
                      </a:r>
                      <a:r>
                        <a:rPr lang="ja-JP" altLang="en-US" sz="1400" u="none" strike="noStrike" baseline="0" dirty="0">
                          <a:effectLst/>
                          <a:latin typeface="+mn-ea"/>
                          <a:ea typeface="+mn-ea"/>
                        </a:rPr>
                        <a:t>酸化作用の観点から</a:t>
                      </a:r>
                      <a:r>
                        <a:rPr lang="ja-JP" altLang="en-US" sz="1400" u="none" strike="noStrike" baseline="0" dirty="0" smtClean="0">
                          <a:effectLst/>
                          <a:latin typeface="+mn-ea"/>
                          <a:ea typeface="+mn-ea"/>
                        </a:rPr>
                        <a:t>算定。</a:t>
                      </a:r>
                      <a:endParaRPr lang="en-US" altLang="ja-JP" sz="1400" u="none" strike="noStrike" baseline="0" dirty="0">
                        <a:effectLst/>
                        <a:latin typeface="+mn-ea"/>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104</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8114737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5863144"/>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我が国のナトリウム摂取量は食塩摂取量に依存し、その摂取レベルは高く、通常の食生活では不足や欠乏の可能性はほとんどない。活用上は意味を持たないが、参考として推定平均必要量を設定（推奨量は非設定）。</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過剰摂取による生活習慣病の発症及び重症化予防が重要であることから、目標量を策定。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成人・高齢者：不可避損失量を補うという観点から設定。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小児：報告がないため、設定は見送り。</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妊婦・授乳婦の付加量：通常の食事で十分補えるため、付加量は非設定。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０～５か月児は、母乳中のナトリウム濃度に基準哺乳量を乗じて算定し、６～</a:t>
            </a:r>
            <a:r>
              <a:rPr lang="en-US" altLang="ja-JP" sz="2000" dirty="0">
                <a:latin typeface="+mn-ea"/>
              </a:rPr>
              <a:t>11</a:t>
            </a:r>
            <a:r>
              <a:rPr lang="ja-JP" altLang="en-US" sz="2000" dirty="0">
                <a:latin typeface="+mn-ea"/>
              </a:rPr>
              <a:t>か月児は、母乳及び離乳食のナトリウム摂取量から算定。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目標量の策定方法</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成人：</a:t>
            </a:r>
            <a:r>
              <a:rPr lang="en-US" altLang="ja-JP" sz="2000" dirty="0">
                <a:latin typeface="+mn-ea"/>
              </a:rPr>
              <a:t>WHO</a:t>
            </a:r>
            <a:r>
              <a:rPr lang="ja-JP" altLang="en-US" sz="2000" dirty="0">
                <a:latin typeface="+mn-ea"/>
              </a:rPr>
              <a:t>のガイドラインの推奨量と日本人の摂取量の中間値から算定。</a:t>
            </a:r>
            <a:endParaRPr lang="en-US" altLang="ja-JP" sz="2000" dirty="0">
              <a:latin typeface="+mn-ea"/>
            </a:endParaRPr>
          </a:p>
          <a:p>
            <a:pPr marL="468000" indent="-342000" algn="just">
              <a:buClr>
                <a:schemeClr val="tx1"/>
              </a:buClr>
              <a:buFont typeface="Arial" panose="020B0604020202020204" pitchFamily="34" charset="0"/>
              <a:buChar char="•"/>
            </a:pPr>
            <a:r>
              <a:rPr lang="ja-JP" altLang="en-US" sz="2000" dirty="0">
                <a:solidFill>
                  <a:srgbClr val="FF0000"/>
                </a:solidFill>
                <a:latin typeface="+mn-ea"/>
              </a:rPr>
              <a:t>小児：</a:t>
            </a:r>
            <a:r>
              <a:rPr lang="en-US" altLang="ja-JP" sz="2000" dirty="0">
                <a:solidFill>
                  <a:srgbClr val="FF0000"/>
                </a:solidFill>
                <a:latin typeface="+mn-ea"/>
              </a:rPr>
              <a:t>18</a:t>
            </a:r>
            <a:r>
              <a:rPr lang="ja-JP" altLang="en-US" sz="2000" dirty="0">
                <a:solidFill>
                  <a:srgbClr val="FF0000"/>
                </a:solidFill>
                <a:latin typeface="+mn-ea"/>
              </a:rPr>
              <a:t>歳以上の参照体重と性別及び年齢階級ごとの参照体重の体重比の</a:t>
            </a:r>
            <a:r>
              <a:rPr lang="en-US" altLang="ja-JP" sz="2000" dirty="0">
                <a:solidFill>
                  <a:srgbClr val="FF0000"/>
                </a:solidFill>
                <a:latin typeface="+mn-ea"/>
              </a:rPr>
              <a:t>0.75</a:t>
            </a:r>
            <a:r>
              <a:rPr lang="ja-JP" altLang="en-US" sz="2000" dirty="0">
                <a:solidFill>
                  <a:srgbClr val="FF0000"/>
                </a:solidFill>
                <a:latin typeface="+mn-ea"/>
              </a:rPr>
              <a:t>乗で外挿して算定。</a:t>
            </a:r>
            <a:endParaRPr lang="en-US" altLang="ja-JP" sz="2000" dirty="0">
              <a:solidFill>
                <a:srgbClr val="FF0000"/>
              </a:solidFill>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８</a:t>
            </a:r>
            <a:r>
              <a:rPr lang="en-US" altLang="ja-JP" sz="2400" dirty="0">
                <a:latin typeface="+mn-ea"/>
              </a:rPr>
              <a:t>-</a:t>
            </a:r>
            <a:r>
              <a:rPr lang="ja-JP" altLang="en-US" sz="2400" dirty="0">
                <a:latin typeface="+mn-ea"/>
              </a:rPr>
              <a:t>１　ナトリウム</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105</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9244278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3785652"/>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a:latin typeface="+mn-ea"/>
              </a:rPr>
              <a:t>〉</a:t>
            </a:r>
          </a:p>
          <a:p>
            <a:pPr marL="342900" indent="-342900" algn="just">
              <a:buFont typeface="Wingdings" panose="05000000000000000000" pitchFamily="2" charset="2"/>
              <a:buChar char="l"/>
            </a:pPr>
            <a:r>
              <a:rPr lang="ja-JP" altLang="en-US" sz="2000" dirty="0" smtClean="0">
                <a:latin typeface="+mn-ea"/>
              </a:rPr>
              <a:t>生活</a:t>
            </a:r>
            <a:r>
              <a:rPr lang="ja-JP" altLang="en-US" sz="2000" dirty="0">
                <a:latin typeface="+mn-ea"/>
              </a:rPr>
              <a:t>習慣病の重症化予防</a:t>
            </a:r>
            <a:endParaRPr lang="en-US" altLang="ja-JP" sz="2000" dirty="0">
              <a:latin typeface="+mn-ea"/>
            </a:endParaRPr>
          </a:p>
          <a:p>
            <a:pPr marL="468000" indent="-342000" algn="just">
              <a:buClr>
                <a:schemeClr val="tx1"/>
              </a:buClr>
              <a:buFont typeface="Arial" panose="020B0604020202020204" pitchFamily="34" charset="0"/>
              <a:buChar char="•"/>
            </a:pPr>
            <a:r>
              <a:rPr lang="ja-JP" altLang="en-US" sz="2000" dirty="0">
                <a:solidFill>
                  <a:srgbClr val="FF0000"/>
                </a:solidFill>
                <a:latin typeface="+mn-ea"/>
              </a:rPr>
              <a:t>国内外のガイドラインを踏まえて、高血圧及び慢性腎臓病（</a:t>
            </a:r>
            <a:r>
              <a:rPr lang="en-US" altLang="ja-JP" sz="2000" dirty="0">
                <a:solidFill>
                  <a:srgbClr val="FF0000"/>
                </a:solidFill>
                <a:latin typeface="+mn-ea"/>
              </a:rPr>
              <a:t>CKD</a:t>
            </a:r>
            <a:r>
              <a:rPr lang="ja-JP" altLang="en-US" sz="2000" dirty="0">
                <a:solidFill>
                  <a:srgbClr val="FF0000"/>
                </a:solidFill>
                <a:latin typeface="+mn-ea"/>
              </a:rPr>
              <a:t>）の重症化予防のため量を設定。</a:t>
            </a:r>
            <a:endParaRPr lang="en-US" altLang="ja-JP" sz="2000" dirty="0">
              <a:solidFill>
                <a:srgbClr val="FF0000"/>
              </a:solidFill>
              <a:latin typeface="+mn-ea"/>
            </a:endParaRPr>
          </a:p>
          <a:p>
            <a:pPr algn="just"/>
            <a:endParaRPr lang="en-US" altLang="ja-JP" sz="2000" dirty="0">
              <a:latin typeface="+mn-ea"/>
            </a:endParaRPr>
          </a:p>
          <a:p>
            <a:pPr algn="just"/>
            <a:r>
              <a:rPr lang="en-US" altLang="ja-JP" sz="2000" dirty="0">
                <a:latin typeface="+mn-ea"/>
              </a:rPr>
              <a:t>〈</a:t>
            </a:r>
            <a:r>
              <a:rPr lang="ja-JP" altLang="en-US" sz="2000" dirty="0">
                <a:latin typeface="+mn-ea"/>
              </a:rPr>
              <a:t>活用に当たっての留意事項</a:t>
            </a:r>
            <a:r>
              <a:rPr lang="en-US" altLang="ja-JP" sz="2000" dirty="0">
                <a:latin typeface="+mn-ea"/>
              </a:rPr>
              <a:t>〉</a:t>
            </a:r>
          </a:p>
          <a:p>
            <a:pPr marL="468000" indent="-342900" algn="just">
              <a:buClr>
                <a:schemeClr val="tx1"/>
              </a:buClr>
              <a:buFont typeface="Arial" panose="020B0604020202020204" pitchFamily="34" charset="0"/>
              <a:buChar char="•"/>
            </a:pPr>
            <a:r>
              <a:rPr lang="ja-JP" altLang="en-US" sz="2000" dirty="0">
                <a:solidFill>
                  <a:srgbClr val="FF0000"/>
                </a:solidFill>
                <a:latin typeface="+mn-ea"/>
              </a:rPr>
              <a:t>ナトリウム／カリウムの摂取比を考慮することも重要。</a:t>
            </a:r>
            <a:endParaRPr lang="en-US" altLang="ja-JP" sz="2000" dirty="0">
              <a:solidFill>
                <a:srgbClr val="FF0000"/>
              </a:solidFill>
              <a:latin typeface="+mn-ea"/>
            </a:endParaRPr>
          </a:p>
          <a:p>
            <a:pPr algn="just"/>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endParaRPr lang="en-US" altLang="ja-JP" sz="2000" dirty="0">
              <a:solidFill>
                <a:srgbClr val="FF0000"/>
              </a:solidFill>
              <a:latin typeface="+mn-ea"/>
            </a:endParaRPr>
          </a:p>
          <a:p>
            <a:pPr marL="468000" indent="-342900" algn="just">
              <a:buClr>
                <a:schemeClr val="tx1"/>
              </a:buClr>
              <a:buFont typeface="Arial" panose="020B0604020202020204" pitchFamily="34" charset="0"/>
              <a:buChar char="•"/>
            </a:pPr>
            <a:r>
              <a:rPr lang="ja-JP" altLang="en-US" sz="2000" dirty="0">
                <a:latin typeface="+mn-ea"/>
              </a:rPr>
              <a:t>近年の報告では、食事調査に加えて、</a:t>
            </a:r>
            <a:r>
              <a:rPr lang="en-US" altLang="ja-JP" sz="2000" dirty="0">
                <a:latin typeface="+mn-ea"/>
              </a:rPr>
              <a:t>24</a:t>
            </a:r>
            <a:r>
              <a:rPr lang="ja-JP" altLang="en-US" sz="2000" dirty="0">
                <a:latin typeface="+mn-ea"/>
              </a:rPr>
              <a:t>時間尿中排泄量の値を用いて摂取量を評価するようになっていることを踏まえ、摂取量の評価方法について、検討、整理が必要。</a:t>
            </a:r>
            <a:endParaRPr lang="en-US" altLang="ja-JP" sz="2000" dirty="0">
              <a:solidFill>
                <a:srgbClr val="FF0000"/>
              </a:solidFill>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106</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60246753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1189891"/>
          <a:ext cx="7165364"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936341">
                  <a:extLst>
                    <a:ext uri="{9D8B030D-6E8A-4147-A177-3AD203B41FA5}">
                      <a16:colId xmlns:a16="http://schemas.microsoft.com/office/drawing/2014/main" val="192033357"/>
                    </a:ext>
                  </a:extLst>
                </a:gridCol>
                <a:gridCol w="936341">
                  <a:extLst>
                    <a:ext uri="{9D8B030D-6E8A-4147-A177-3AD203B41FA5}">
                      <a16:colId xmlns:a16="http://schemas.microsoft.com/office/drawing/2014/main" val="20007"/>
                    </a:ext>
                  </a:extLst>
                </a:gridCol>
                <a:gridCol w="936341">
                  <a:extLst>
                    <a:ext uri="{9D8B030D-6E8A-4147-A177-3AD203B41FA5}">
                      <a16:colId xmlns:a16="http://schemas.microsoft.com/office/drawing/2014/main" val="20008"/>
                    </a:ext>
                  </a:extLst>
                </a:gridCol>
                <a:gridCol w="936341">
                  <a:extLst>
                    <a:ext uri="{9D8B030D-6E8A-4147-A177-3AD203B41FA5}">
                      <a16:colId xmlns:a16="http://schemas.microsoft.com/office/drawing/2014/main" val="1665929544"/>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目標量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目標量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 (0.3)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 (0.3)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(6.5</a:t>
                      </a: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(6.5</a:t>
                      </a: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(6.5</a:t>
                      </a: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3">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(6.5</a:t>
                      </a: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600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(6.5</a:t>
                      </a: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未満）</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ナトリウムの食事摂取基準（</a:t>
            </a:r>
            <a:r>
              <a:rPr lang="en-US" altLang="ja-JP" sz="2000" dirty="0">
                <a:latin typeface="+mn-ea"/>
              </a:rPr>
              <a:t>mg/</a:t>
            </a:r>
            <a:r>
              <a:rPr lang="ja-JP" altLang="en-US" sz="2000" dirty="0">
                <a:latin typeface="+mn-ea"/>
              </a:rPr>
              <a:t>日、（　）は食塩相当量［</a:t>
            </a:r>
            <a:r>
              <a:rPr lang="en-US" altLang="ja-JP" sz="2000" dirty="0">
                <a:latin typeface="+mn-ea"/>
              </a:rPr>
              <a:t>g/</a:t>
            </a:r>
            <a:r>
              <a:rPr lang="ja-JP" altLang="en-US" sz="2000" dirty="0">
                <a:latin typeface="+mn-ea"/>
              </a:rPr>
              <a:t>日］）</a:t>
            </a:r>
            <a:r>
              <a:rPr lang="en-US" altLang="ja-JP" sz="2000" baseline="30000" dirty="0">
                <a:latin typeface="+mn-ea"/>
              </a:rPr>
              <a:t>1</a:t>
            </a:r>
            <a:r>
              <a:rPr lang="en-US" altLang="ja-JP" sz="2000" dirty="0">
                <a:latin typeface="+mn-ea"/>
              </a:rPr>
              <a:t>〉</a:t>
            </a:r>
            <a:endParaRPr lang="ja-JP" altLang="en-US" sz="2000" dirty="0">
              <a:latin typeface="+mn-ea"/>
            </a:endParaRPr>
          </a:p>
        </p:txBody>
      </p:sp>
      <p:graphicFrame>
        <p:nvGraphicFramePr>
          <p:cNvPr id="5" name="表 4"/>
          <p:cNvGraphicFramePr>
            <a:graphicFrameLocks noGrp="1"/>
          </p:cNvGraphicFramePr>
          <p:nvPr>
            <p:extLst>
              <p:ext uri="{D42A27DB-BD31-4B8C-83A1-F6EECF244321}">
                <p14:modId xmlns:p14="http://schemas.microsoft.com/office/powerpoint/2010/main" val="4187483851"/>
              </p:ext>
            </p:extLst>
          </p:nvPr>
        </p:nvGraphicFramePr>
        <p:xfrm>
          <a:off x="669144" y="6104416"/>
          <a:ext cx="8820000" cy="22288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algn="just" fontAlgn="ctr"/>
                      <a:r>
                        <a:rPr lang="en-US" altLang="ja-JP" sz="1400" u="none" strike="noStrike" baseline="30000" dirty="0">
                          <a:solidFill>
                            <a:schemeClr val="tx1"/>
                          </a:solidFill>
                          <a:effectLst/>
                          <a:latin typeface="+mn-ea"/>
                          <a:ea typeface="+mn-ea"/>
                        </a:rPr>
                        <a:t>1 </a:t>
                      </a:r>
                      <a:r>
                        <a:rPr lang="ja-JP" altLang="en-US" sz="1400" u="none" strike="noStrike" baseline="0" dirty="0">
                          <a:solidFill>
                            <a:schemeClr val="tx1"/>
                          </a:solidFill>
                          <a:effectLst/>
                          <a:latin typeface="+mn-ea"/>
                          <a:ea typeface="+mn-ea"/>
                        </a:rPr>
                        <a:t>高血圧及び慢性腎臓病（</a:t>
                      </a:r>
                      <a:r>
                        <a:rPr lang="en-US" altLang="ja-JP" sz="1400" u="none" strike="noStrike" baseline="0" dirty="0">
                          <a:solidFill>
                            <a:schemeClr val="tx1"/>
                          </a:solidFill>
                          <a:effectLst/>
                          <a:latin typeface="+mn-ea"/>
                          <a:ea typeface="+mn-ea"/>
                        </a:rPr>
                        <a:t>CKD</a:t>
                      </a:r>
                      <a:r>
                        <a:rPr lang="ja-JP" altLang="en-US" sz="1400" u="none" strike="noStrike" baseline="0" dirty="0">
                          <a:solidFill>
                            <a:schemeClr val="tx1"/>
                          </a:solidFill>
                          <a:effectLst/>
                          <a:latin typeface="+mn-ea"/>
                          <a:ea typeface="+mn-ea"/>
                        </a:rPr>
                        <a:t>）の重症化予防のための食塩相当量の量は、男女とも</a:t>
                      </a:r>
                      <a:r>
                        <a:rPr lang="en-US" altLang="ja-JP" sz="1400" u="none" strike="noStrike" baseline="0" dirty="0">
                          <a:solidFill>
                            <a:schemeClr val="tx1"/>
                          </a:solidFill>
                          <a:effectLst/>
                          <a:latin typeface="+mn-ea"/>
                          <a:ea typeface="+mn-ea"/>
                        </a:rPr>
                        <a:t>6.0</a:t>
                      </a:r>
                      <a:r>
                        <a:rPr lang="en-US" altLang="ja-JP" sz="900" u="none" strike="noStrike" baseline="0" dirty="0">
                          <a:solidFill>
                            <a:schemeClr val="tx1"/>
                          </a:solidFill>
                          <a:effectLst/>
                          <a:latin typeface="+mn-ea"/>
                          <a:ea typeface="+mn-ea"/>
                        </a:rPr>
                        <a:t> </a:t>
                      </a:r>
                      <a:r>
                        <a:rPr lang="en-US" altLang="ja-JP" sz="1400" u="none" strike="noStrike" baseline="0" dirty="0">
                          <a:solidFill>
                            <a:schemeClr val="tx1"/>
                          </a:solidFill>
                          <a:effectLst/>
                          <a:latin typeface="+mn-ea"/>
                          <a:ea typeface="+mn-ea"/>
                        </a:rPr>
                        <a:t>g/</a:t>
                      </a:r>
                      <a:r>
                        <a:rPr lang="ja-JP" altLang="en-US" sz="1400" u="none" strike="noStrike" baseline="0" dirty="0">
                          <a:solidFill>
                            <a:schemeClr val="tx1"/>
                          </a:solidFill>
                          <a:effectLst/>
                          <a:latin typeface="+mn-ea"/>
                          <a:ea typeface="+mn-ea"/>
                        </a:rPr>
                        <a:t>日未満とした。</a:t>
                      </a:r>
                      <a:endParaRPr lang="en-US" altLang="ja-JP" sz="1400" u="none" strike="noStrike" baseline="0" dirty="0">
                        <a:solidFill>
                          <a:schemeClr val="tx1"/>
                        </a:solidFill>
                        <a:effectLst/>
                        <a:latin typeface="+mn-ea"/>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107</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90919216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478592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カリウムは多くの食品に含まれており、通常の食生活で不足になることはなく、推定平均必要量及び推奨量を策定するための科学的根拠がないことから、目安量を設定。</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高血圧を中心とした生活習慣病の発症予防の観点から目標量を設定。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成人・高齢者：カリウムの不可避損失量を補い、平衡を維持するために必要な値と、現在の摂取量から目安量を策定。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小児：成人の目安量を基に、体重比の</a:t>
            </a:r>
            <a:r>
              <a:rPr lang="en-US" altLang="ja-JP" sz="2000" dirty="0">
                <a:latin typeface="+mn-ea"/>
              </a:rPr>
              <a:t>0.75</a:t>
            </a:r>
            <a:r>
              <a:rPr lang="ja-JP" altLang="en-US" sz="2000" dirty="0">
                <a:latin typeface="+mn-ea"/>
              </a:rPr>
              <a:t>乗と成長因子を用いて外挿して算定。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乳児：０～５か月児は、母乳中のカリウム濃度に基準哺乳量を乗じて算定し、６～</a:t>
            </a:r>
            <a:r>
              <a:rPr lang="en-US" altLang="ja-JP" sz="2000" dirty="0">
                <a:latin typeface="+mn-ea"/>
              </a:rPr>
              <a:t>11</a:t>
            </a:r>
            <a:r>
              <a:rPr lang="ja-JP" altLang="en-US" sz="2000" dirty="0">
                <a:latin typeface="+mn-ea"/>
              </a:rPr>
              <a:t>か月児は、母乳及び離乳食のカリウム摂取量から算定。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妊婦：日本人の妊婦の摂取量の中央値と非妊娠時の目安量を基に設定。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授乳婦：日本人の授乳婦の摂取量の中央値から設定。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８</a:t>
            </a:r>
            <a:r>
              <a:rPr lang="en-US" altLang="ja-JP" sz="2400" dirty="0">
                <a:latin typeface="+mn-ea"/>
              </a:rPr>
              <a:t>-</a:t>
            </a:r>
            <a:r>
              <a:rPr lang="ja-JP" altLang="en-US" sz="2400" dirty="0">
                <a:latin typeface="+mn-ea"/>
              </a:rPr>
              <a:t>２　カリウム</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108</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860199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3000" y="767601"/>
            <a:ext cx="8640000" cy="2323713"/>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乳児については、前回と同様に、「出生後６か月未満（０～５か月）」と「６か月以上１歳未満（６～</a:t>
            </a:r>
            <a:r>
              <a:rPr lang="en-US" altLang="ja-JP" sz="2000" dirty="0">
                <a:latin typeface="+mn-ea"/>
              </a:rPr>
              <a:t>11</a:t>
            </a:r>
            <a:r>
              <a:rPr lang="ja-JP" altLang="en-US" sz="2000" dirty="0">
                <a:latin typeface="+mn-ea"/>
              </a:rPr>
              <a:t>か月）」の二つに区分することとし、特に成長に合わせてより詳細な年齢区分設定が必要と考えられる場合には、「出生後６か月未満（０～５か月）」及び「６か月以上９か月未満（６～８か月）」、「９か月以上１</a:t>
            </a:r>
            <a:r>
              <a:rPr lang="en-US" altLang="ja-JP" sz="2000" dirty="0">
                <a:latin typeface="+mn-ea"/>
              </a:rPr>
              <a:t> </a:t>
            </a:r>
            <a:r>
              <a:rPr lang="ja-JP" altLang="en-US" sz="2000" dirty="0">
                <a:latin typeface="+mn-ea"/>
              </a:rPr>
              <a:t>歳未満（９～</a:t>
            </a:r>
            <a:r>
              <a:rPr lang="en-US" altLang="ja-JP" sz="2000" dirty="0">
                <a:latin typeface="+mn-ea"/>
              </a:rPr>
              <a:t>11</a:t>
            </a:r>
            <a:r>
              <a:rPr lang="ja-JP" altLang="en-US" sz="2000" dirty="0">
                <a:latin typeface="+mn-ea"/>
              </a:rPr>
              <a:t>か月）」</a:t>
            </a:r>
            <a:r>
              <a:rPr lang="ja-JP" altLang="en-US" sz="2000" dirty="0" smtClean="0">
                <a:latin typeface="+mn-ea"/>
              </a:rPr>
              <a:t>の三つの</a:t>
            </a:r>
            <a:r>
              <a:rPr lang="ja-JP" altLang="en-US" sz="2000" dirty="0">
                <a:latin typeface="+mn-ea"/>
              </a:rPr>
              <a:t>区分とする。</a:t>
            </a:r>
          </a:p>
          <a:p>
            <a:pPr marL="342900" indent="-342900" algn="just">
              <a:spcBef>
                <a:spcPts val="600"/>
              </a:spcBef>
              <a:buFont typeface="Wingdings" panose="05000000000000000000" pitchFamily="2" charset="2"/>
              <a:buChar char="l"/>
            </a:pPr>
            <a:r>
              <a:rPr lang="ja-JP" altLang="en-US" sz="2000" dirty="0">
                <a:latin typeface="+mn-ea"/>
              </a:rPr>
              <a:t>１～</a:t>
            </a:r>
            <a:r>
              <a:rPr lang="en-US" altLang="ja-JP" sz="2000" dirty="0">
                <a:latin typeface="+mn-ea"/>
              </a:rPr>
              <a:t>17</a:t>
            </a:r>
            <a:r>
              <a:rPr lang="ja-JP" altLang="en-US" sz="2000" dirty="0">
                <a:latin typeface="+mn-ea"/>
              </a:rPr>
              <a:t>歳を小児、</a:t>
            </a:r>
            <a:r>
              <a:rPr lang="en-US" altLang="ja-JP" sz="2000" dirty="0">
                <a:latin typeface="+mn-ea"/>
              </a:rPr>
              <a:t>18</a:t>
            </a:r>
            <a:r>
              <a:rPr lang="ja-JP" altLang="en-US" sz="2000" dirty="0">
                <a:latin typeface="+mn-ea"/>
              </a:rPr>
              <a:t>歳以上を成人とする。なお、</a:t>
            </a:r>
            <a:r>
              <a:rPr lang="ja-JP" altLang="en-US" sz="2000" dirty="0">
                <a:solidFill>
                  <a:srgbClr val="FF0000"/>
                </a:solidFill>
                <a:latin typeface="+mn-ea"/>
              </a:rPr>
              <a:t>高齢者については、</a:t>
            </a:r>
            <a:r>
              <a:rPr lang="en-US" altLang="ja-JP" sz="2000" dirty="0">
                <a:solidFill>
                  <a:srgbClr val="FF0000"/>
                </a:solidFill>
                <a:latin typeface="+mn-ea"/>
              </a:rPr>
              <a:t>65</a:t>
            </a:r>
            <a:r>
              <a:rPr lang="ja-JP" altLang="en-US" sz="2000" dirty="0">
                <a:solidFill>
                  <a:srgbClr val="FF0000"/>
                </a:solidFill>
                <a:latin typeface="+mn-ea"/>
              </a:rPr>
              <a:t>～</a:t>
            </a:r>
            <a:r>
              <a:rPr lang="en-US" altLang="ja-JP" sz="2000" dirty="0">
                <a:solidFill>
                  <a:srgbClr val="FF0000"/>
                </a:solidFill>
                <a:latin typeface="+mn-ea"/>
              </a:rPr>
              <a:t>74</a:t>
            </a:r>
            <a:r>
              <a:rPr lang="ja-JP" altLang="en-US" sz="2000" dirty="0">
                <a:solidFill>
                  <a:srgbClr val="FF0000"/>
                </a:solidFill>
                <a:latin typeface="+mn-ea"/>
              </a:rPr>
              <a:t>歳、</a:t>
            </a:r>
            <a:r>
              <a:rPr lang="en-US" altLang="ja-JP" sz="2000" dirty="0">
                <a:solidFill>
                  <a:srgbClr val="FF0000"/>
                </a:solidFill>
                <a:latin typeface="+mn-ea"/>
              </a:rPr>
              <a:t>75</a:t>
            </a:r>
            <a:r>
              <a:rPr lang="ja-JP" altLang="en-US" sz="2000" dirty="0">
                <a:solidFill>
                  <a:srgbClr val="FF0000"/>
                </a:solidFill>
                <a:latin typeface="+mn-ea"/>
              </a:rPr>
              <a:t>歳以上</a:t>
            </a:r>
            <a:r>
              <a:rPr lang="ja-JP" altLang="en-US" sz="2000" dirty="0" smtClean="0">
                <a:solidFill>
                  <a:srgbClr val="FF0000"/>
                </a:solidFill>
                <a:latin typeface="+mn-ea"/>
              </a:rPr>
              <a:t>の二つの</a:t>
            </a:r>
            <a:r>
              <a:rPr lang="ja-JP" altLang="en-US" sz="2000" dirty="0">
                <a:solidFill>
                  <a:srgbClr val="FF0000"/>
                </a:solidFill>
                <a:latin typeface="+mn-ea"/>
              </a:rPr>
              <a:t>区分</a:t>
            </a:r>
            <a:r>
              <a:rPr lang="ja-JP" altLang="en-US" sz="2000" dirty="0">
                <a:latin typeface="+mn-ea"/>
              </a:rPr>
              <a:t>とする</a:t>
            </a:r>
            <a:r>
              <a:rPr lang="ja-JP" altLang="en-US" sz="2000" dirty="0" smtClean="0">
                <a:latin typeface="+mn-ea"/>
              </a:rPr>
              <a:t>。</a:t>
            </a:r>
            <a:endParaRPr lang="ja-JP" altLang="en-US" sz="2000" dirty="0">
              <a:latin typeface="+mn-ea"/>
            </a:endParaRPr>
          </a:p>
        </p:txBody>
      </p:sp>
      <p:sp>
        <p:nvSpPr>
          <p:cNvPr id="3" name="角丸四角形 2"/>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４　年齢区分</a:t>
            </a:r>
          </a:p>
        </p:txBody>
      </p:sp>
      <p:sp>
        <p:nvSpPr>
          <p:cNvPr id="4" name="正方形/長方形 3"/>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10</a:t>
            </a:fld>
            <a:endParaRPr kumimoji="1" lang="ja-JP" altLang="en-US" dirty="0"/>
          </a:p>
        </p:txBody>
      </p:sp>
      <p:sp>
        <p:nvSpPr>
          <p:cNvPr id="7" name="正方形/長方形 6"/>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291587851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60512" y="164644"/>
            <a:ext cx="8820000" cy="6632585"/>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目標量</a:t>
            </a:r>
            <a:r>
              <a:rPr lang="ja-JP" altLang="en-US" sz="2000" dirty="0">
                <a:latin typeface="+mn-ea"/>
              </a:rPr>
              <a:t>の策定方法</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成人：</a:t>
            </a:r>
            <a:r>
              <a:rPr lang="en-US" altLang="ja-JP" sz="2000" dirty="0">
                <a:latin typeface="+mn-ea"/>
              </a:rPr>
              <a:t>WHO</a:t>
            </a:r>
            <a:r>
              <a:rPr lang="ja-JP" altLang="en-US" sz="2000" dirty="0">
                <a:latin typeface="+mn-ea"/>
              </a:rPr>
              <a:t>が提案する高血圧予防のための望ましい摂取量と日本人の摂取量の中央値を目標量算出の参照値とし、成人における参照体重の平均値と性別及び年齢階級ごとの参照体重の体重比の</a:t>
            </a:r>
            <a:r>
              <a:rPr lang="en-US" altLang="ja-JP" sz="2000" dirty="0">
                <a:latin typeface="+mn-ea"/>
              </a:rPr>
              <a:t>0.75</a:t>
            </a:r>
            <a:r>
              <a:rPr lang="ja-JP" altLang="en-US" sz="2000" dirty="0">
                <a:latin typeface="+mn-ea"/>
              </a:rPr>
              <a:t>乗を用いて外挿して算定。</a:t>
            </a:r>
            <a:endParaRPr lang="en-US" altLang="ja-JP" sz="2000" dirty="0">
              <a:latin typeface="+mn-ea"/>
            </a:endParaRPr>
          </a:p>
          <a:p>
            <a:pPr marL="468000" indent="-342000" algn="just">
              <a:buClr>
                <a:schemeClr val="tx1"/>
              </a:buClr>
              <a:buFont typeface="Arial" panose="020B0604020202020204" pitchFamily="34" charset="0"/>
              <a:buChar char="•"/>
            </a:pPr>
            <a:r>
              <a:rPr lang="ja-JP" altLang="en-US" sz="2000" dirty="0">
                <a:solidFill>
                  <a:srgbClr val="FF0000"/>
                </a:solidFill>
                <a:latin typeface="+mn-ea"/>
              </a:rPr>
              <a:t>小児：３～</a:t>
            </a:r>
            <a:r>
              <a:rPr lang="en-US" altLang="ja-JP" sz="2000" dirty="0">
                <a:solidFill>
                  <a:srgbClr val="FF0000"/>
                </a:solidFill>
                <a:latin typeface="+mn-ea"/>
              </a:rPr>
              <a:t>17</a:t>
            </a:r>
            <a:r>
              <a:rPr lang="ja-JP" altLang="en-US" sz="2000" dirty="0">
                <a:solidFill>
                  <a:srgbClr val="FF0000"/>
                </a:solidFill>
                <a:latin typeface="+mn-ea"/>
              </a:rPr>
              <a:t>歳について、成人と同じ方法で算定。</a:t>
            </a:r>
            <a:endParaRPr lang="en-US" altLang="ja-JP" sz="2000" dirty="0">
              <a:solidFill>
                <a:srgbClr val="FF0000"/>
              </a:solidFill>
              <a:latin typeface="+mn-ea"/>
            </a:endParaRPr>
          </a:p>
          <a:p>
            <a:pPr marL="342900" indent="-342900" algn="just">
              <a:spcBef>
                <a:spcPts val="600"/>
              </a:spcBef>
              <a:buFont typeface="Wingdings" panose="05000000000000000000" pitchFamily="2" charset="2"/>
              <a:buChar char="l"/>
            </a:pPr>
            <a:r>
              <a:rPr lang="ja-JP" altLang="en-US" sz="2000" dirty="0">
                <a:latin typeface="+mn-ea"/>
              </a:rPr>
              <a:t>生活習慣病の重症化予防</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高血圧の重症化予防のためには、発症予防のための目標量よりも多くのカリウムを摂取することが望まれるが、重症化予防を目的とした量を決めるだけの科学的根拠がないことから、量の設定は見送り。</a:t>
            </a:r>
            <a:endParaRPr lang="en-US" altLang="ja-JP" sz="2000" dirty="0">
              <a:latin typeface="+mn-ea"/>
            </a:endParaRPr>
          </a:p>
          <a:p>
            <a:pPr marL="468000" indent="-342000" algn="just">
              <a:buFont typeface="Arial" panose="020B0604020202020204" pitchFamily="34" charset="0"/>
              <a:buChar char="•"/>
            </a:pPr>
            <a:endParaRPr lang="en-US" altLang="ja-JP" sz="2000" dirty="0">
              <a:latin typeface="+mn-ea"/>
            </a:endParaRPr>
          </a:p>
          <a:p>
            <a:pPr algn="just"/>
            <a:r>
              <a:rPr lang="en-US" altLang="ja-JP" sz="2000" dirty="0">
                <a:latin typeface="+mn-ea"/>
              </a:rPr>
              <a:t>〈</a:t>
            </a:r>
            <a:r>
              <a:rPr lang="ja-JP" altLang="en-US" sz="2000" dirty="0">
                <a:latin typeface="+mn-ea"/>
              </a:rPr>
              <a:t>活用に当たっての留意事項</a:t>
            </a:r>
            <a:r>
              <a:rPr lang="en-US" altLang="ja-JP" sz="2000" dirty="0">
                <a:latin typeface="+mn-ea"/>
              </a:rPr>
              <a:t>〉</a:t>
            </a:r>
          </a:p>
          <a:p>
            <a:pPr marL="468000" indent="-342900" algn="just">
              <a:buClr>
                <a:schemeClr val="tx1"/>
              </a:buClr>
              <a:buFont typeface="Arial" panose="020B0604020202020204" pitchFamily="34" charset="0"/>
              <a:buChar char="•"/>
            </a:pPr>
            <a:r>
              <a:rPr lang="ja-JP" altLang="en-US" sz="2000" dirty="0">
                <a:solidFill>
                  <a:srgbClr val="FF0000"/>
                </a:solidFill>
                <a:latin typeface="+mn-ea"/>
              </a:rPr>
              <a:t>ナトリウム／カリウムの摂取比を考慮することも重要。</a:t>
            </a:r>
            <a:endParaRPr lang="en-US" altLang="ja-JP" sz="2000" dirty="0">
              <a:solidFill>
                <a:srgbClr val="FF0000"/>
              </a:solidFill>
              <a:latin typeface="+mn-ea"/>
            </a:endParaRPr>
          </a:p>
          <a:p>
            <a:pPr marL="468000" indent="-342900" algn="just">
              <a:buClr>
                <a:schemeClr val="tx1"/>
              </a:buClr>
              <a:buFont typeface="Arial" panose="020B0604020202020204" pitchFamily="34" charset="0"/>
              <a:buChar char="•"/>
            </a:pPr>
            <a:r>
              <a:rPr lang="ja-JP" altLang="en-US" sz="2000" dirty="0">
                <a:latin typeface="+mn-ea"/>
              </a:rPr>
              <a:t>日本人のナトリウム摂取量からすると、一般的にはカリウムが豊富な食事が望ましいが、</a:t>
            </a:r>
            <a:r>
              <a:rPr lang="ja-JP" altLang="en-US" sz="2000" dirty="0">
                <a:solidFill>
                  <a:srgbClr val="FF0000"/>
                </a:solidFill>
                <a:latin typeface="+mn-ea"/>
              </a:rPr>
              <a:t>特に高齢者では、腎機能障害や糖尿病に伴う高カリウム血症に注意が必要。</a:t>
            </a:r>
            <a:endParaRPr lang="en-US" altLang="ja-JP" sz="2000" dirty="0">
              <a:solidFill>
                <a:srgbClr val="FF0000"/>
              </a:solidFill>
              <a:latin typeface="+mn-ea"/>
            </a:endParaRPr>
          </a:p>
          <a:p>
            <a:pPr algn="just"/>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endParaRPr lang="en-US" altLang="ja-JP" sz="2000" dirty="0">
              <a:solidFill>
                <a:srgbClr val="FF0000"/>
              </a:solidFill>
              <a:latin typeface="+mn-ea"/>
            </a:endParaRPr>
          </a:p>
          <a:p>
            <a:pPr marL="468000" indent="-342900" algn="just">
              <a:buClr>
                <a:schemeClr val="tx1"/>
              </a:buClr>
              <a:buFont typeface="Arial" panose="020B0604020202020204" pitchFamily="34" charset="0"/>
              <a:buChar char="•"/>
            </a:pPr>
            <a:r>
              <a:rPr lang="ja-JP" altLang="en-US" sz="2000" dirty="0">
                <a:latin typeface="+mn-ea"/>
              </a:rPr>
              <a:t>近年の報告では、食事調査に加えて、</a:t>
            </a:r>
            <a:r>
              <a:rPr lang="en-US" altLang="ja-JP" sz="2000" dirty="0">
                <a:latin typeface="+mn-ea"/>
              </a:rPr>
              <a:t>24</a:t>
            </a:r>
            <a:r>
              <a:rPr lang="ja-JP" altLang="en-US" sz="2000" dirty="0">
                <a:latin typeface="+mn-ea"/>
              </a:rPr>
              <a:t>時間尿中排泄量の値を用いて摂取量を評価するようになっていることを踏まえ、摂取量の評価方法について、検討、整理が必要。</a:t>
            </a:r>
            <a:endParaRPr lang="en-US" altLang="ja-JP" sz="2000" dirty="0">
              <a:solidFill>
                <a:srgbClr val="FF0000"/>
              </a:solidFill>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109</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415014789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997340347"/>
              </p:ext>
            </p:extLst>
          </p:nvPr>
        </p:nvGraphicFramePr>
        <p:xfrm>
          <a:off x="669144" y="1189891"/>
          <a:ext cx="5580000" cy="470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7776">
                  <a:extLst>
                    <a:ext uri="{9D8B030D-6E8A-4147-A177-3AD203B41FA5}">
                      <a16:colId xmlns:a16="http://schemas.microsoft.com/office/drawing/2014/main" val="20006"/>
                    </a:ext>
                  </a:extLst>
                </a:gridCol>
                <a:gridCol w="1008224">
                  <a:extLst>
                    <a:ext uri="{9D8B030D-6E8A-4147-A177-3AD203B41FA5}">
                      <a16:colId xmlns:a16="http://schemas.microsoft.com/office/drawing/2014/main" val="20007"/>
                    </a:ext>
                  </a:extLst>
                </a:gridCol>
                <a:gridCol w="1008000">
                  <a:extLst>
                    <a:ext uri="{9D8B030D-6E8A-4147-A177-3AD203B41FA5}">
                      <a16:colId xmlns:a16="http://schemas.microsoft.com/office/drawing/2014/main" val="20008"/>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32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目標量</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目標量</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1,400</a:t>
                      </a:r>
                      <a:r>
                        <a:rPr lang="ja-JP" altLang="en-US" sz="1600" b="0" i="0" u="none" strike="noStrike" dirty="0">
                          <a:solidFill>
                            <a:schemeClr val="tx1"/>
                          </a:solidFill>
                          <a:effectLst/>
                          <a:latin typeface="ＭＳ Ｐゴシック" panose="020B0600070205080204" pitchFamily="50" charset="-128"/>
                          <a:ea typeface="+mn-ea"/>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1,400</a:t>
                      </a:r>
                      <a:r>
                        <a:rPr lang="ja-JP" altLang="en-US" sz="1600" b="0" i="0" u="none" strike="noStrike" dirty="0">
                          <a:solidFill>
                            <a:schemeClr val="tx1"/>
                          </a:solidFill>
                          <a:effectLst/>
                          <a:latin typeface="ＭＳ Ｐゴシック" panose="020B0600070205080204" pitchFamily="50" charset="-128"/>
                          <a:ea typeface="+mn-ea"/>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2,200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2,600</a:t>
                      </a:r>
                      <a:r>
                        <a:rPr lang="ja-JP" altLang="en-US" sz="1600" b="0" i="0" u="none" strike="noStrike" dirty="0">
                          <a:solidFill>
                            <a:schemeClr val="tx1"/>
                          </a:solidFill>
                          <a:effectLst/>
                          <a:latin typeface="ＭＳ Ｐゴシック" panose="020B0600070205080204" pitchFamily="50" charset="-128"/>
                          <a:ea typeface="+mn-ea"/>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2,600</a:t>
                      </a:r>
                      <a:r>
                        <a:rPr lang="ja-JP" altLang="en-US" sz="1600" b="0" i="0" u="none" strike="noStrike" dirty="0">
                          <a:solidFill>
                            <a:schemeClr val="tx1"/>
                          </a:solidFill>
                          <a:effectLst/>
                          <a:latin typeface="ＭＳ Ｐゴシック" panose="020B0600070205080204" pitchFamily="50" charset="-128"/>
                          <a:ea typeface="+mn-ea"/>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6" name="テキスト ボックス 5"/>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カリウムの食事摂取基準（</a:t>
            </a:r>
            <a:r>
              <a:rPr lang="en-US" altLang="ja-JP" sz="2000" dirty="0">
                <a:latin typeface="+mn-ea"/>
              </a:rPr>
              <a:t>mg/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110</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55969338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517064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日本人を対象とした出納試験は近年実施されていないため、要因加算法を用いて推定平均必要量を策定。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成人・高齢者・小児：体内カルシウム蓄積量、尿中排泄量、経皮的損失量と見かけのカルシウム吸収率を用いて、要因加算法で算定。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妊婦の付加量：腸管でのカルシウム吸収率が非妊娠時と比べて増加し、吸収されたカルシウムは胎児に蓄積されると同時に、母親の尿中排泄量を著しく増加させることになるため、付加量は非設定。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腸管でのカルシウム吸収率が非妊娠時と比べて軽度に増加し、母親の尿中カルシウム排泄量は減少することで通常よりも多く取り込まれたカルシウムが母乳に供給されるため、付加量は非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乳児：０～５か月児は、母乳中のカルシウム濃度に基準哺乳量を乗じて算定し、６～</a:t>
            </a:r>
            <a:r>
              <a:rPr lang="en-US" altLang="ja-JP" sz="2000" dirty="0">
                <a:latin typeface="+mn-ea"/>
              </a:rPr>
              <a:t>11</a:t>
            </a:r>
            <a:r>
              <a:rPr lang="ja-JP" altLang="en-US" sz="2000" dirty="0">
                <a:latin typeface="+mn-ea"/>
              </a:rPr>
              <a:t>か月児は、母乳及び離乳食のカルシウム摂取量から算定。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８</a:t>
            </a:r>
            <a:r>
              <a:rPr lang="en-US" altLang="ja-JP" sz="2400" dirty="0">
                <a:latin typeface="+mn-ea"/>
              </a:rPr>
              <a:t>-</a:t>
            </a:r>
            <a:r>
              <a:rPr lang="ja-JP" altLang="en-US" sz="2400" dirty="0">
                <a:latin typeface="+mn-ea"/>
              </a:rPr>
              <a:t>３　カルシウム</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111</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2975181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60512" y="552328"/>
            <a:ext cx="8820000" cy="6247864"/>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耐</a:t>
            </a:r>
            <a:r>
              <a:rPr lang="ja-JP" altLang="en-US" sz="2000" dirty="0">
                <a:latin typeface="+mn-ea"/>
              </a:rPr>
              <a:t>容上限量の策定方法</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成人・高齢者：カルシウムアルカリ症候群の症例報告を基に算定。耐容上限量は、摂取の目標とすべき値ではなく、日本人の通常の食品からの摂取でこの値を超えることはまれであるが、サプリメントなどを使用する場合に注意するべき値。</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smtClean="0">
                <a:latin typeface="+mn-ea"/>
              </a:rPr>
              <a:t>小児</a:t>
            </a:r>
            <a:r>
              <a:rPr lang="ja-JP" altLang="en-US" sz="2000" dirty="0">
                <a:latin typeface="+mn-ea"/>
              </a:rPr>
              <a:t>：十分な報告がないため、設定は見送り。ただし、多量摂取を勧めるものでも多量摂取の安全性を保証するものでもないことに注意が必要。</a:t>
            </a:r>
            <a:endParaRPr lang="en-US" altLang="ja-JP" sz="2000" dirty="0">
              <a:latin typeface="+mn-ea"/>
            </a:endParaRPr>
          </a:p>
          <a:p>
            <a:pPr marL="342900" indent="-342900" algn="just">
              <a:buFont typeface="Wingdings" panose="05000000000000000000" pitchFamily="2" charset="2"/>
              <a:buChar char="l"/>
            </a:pPr>
            <a:r>
              <a:rPr lang="ja-JP" altLang="en-US" sz="2000" dirty="0">
                <a:latin typeface="+mn-ea"/>
              </a:rPr>
              <a:t>フレイル予防</a:t>
            </a:r>
          </a:p>
          <a:p>
            <a:pPr marL="468000" indent="-342900" algn="just">
              <a:buClr>
                <a:schemeClr val="tx1"/>
              </a:buClr>
              <a:buFont typeface="Arial" panose="020B0604020202020204" pitchFamily="34" charset="0"/>
              <a:buChar char="•"/>
            </a:pPr>
            <a:r>
              <a:rPr lang="ja-JP" altLang="en-US" sz="2000" dirty="0">
                <a:latin typeface="+mn-ea"/>
              </a:rPr>
              <a:t>現在の高齢者の必要量は、骨量の維持を考慮したものではないが、フレイル予防を目的とした量を設定できるだけの科学的根拠はないことから、量の設定は見送り。</a:t>
            </a:r>
            <a:endParaRPr lang="en-US" altLang="ja-JP" sz="2000" dirty="0">
              <a:latin typeface="+mn-ea"/>
            </a:endParaRPr>
          </a:p>
          <a:p>
            <a:pPr marL="126000" algn="just"/>
            <a:endParaRPr lang="en-US" altLang="ja-JP" sz="2000" dirty="0">
              <a:latin typeface="+mn-ea"/>
            </a:endParaRPr>
          </a:p>
          <a:p>
            <a:pPr algn="just">
              <a:buClr>
                <a:schemeClr val="tx1"/>
              </a:buClr>
            </a:pPr>
            <a:r>
              <a:rPr lang="en-US" altLang="ja-JP" sz="2000" dirty="0">
                <a:latin typeface="+mn-ea"/>
              </a:rPr>
              <a:t>〈</a:t>
            </a:r>
            <a:r>
              <a:rPr lang="ja-JP" altLang="en-US" sz="2000" dirty="0">
                <a:latin typeface="+mn-ea"/>
              </a:rPr>
              <a:t>今後の課題</a:t>
            </a:r>
            <a:r>
              <a:rPr lang="en-US" altLang="ja-JP" sz="2000" dirty="0">
                <a:latin typeface="+mn-ea"/>
              </a:rPr>
              <a:t>〉</a:t>
            </a:r>
          </a:p>
          <a:p>
            <a:pPr marL="468000" indent="-342900" algn="just">
              <a:buFont typeface="Arial" panose="020B0604020202020204" pitchFamily="34" charset="0"/>
              <a:buChar char="•"/>
            </a:pPr>
            <a:r>
              <a:rPr lang="ja-JP" altLang="en-US" sz="2000" dirty="0">
                <a:latin typeface="+mn-ea"/>
              </a:rPr>
              <a:t>食事摂取基準として、骨粗鬆症、骨折を生活習慣病として扱うかどうかに関して、発症予防等に対する摂取意義も含めて検討が必要。</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小児について、我が国の摂取レベルでのカルシウムの骨形成や骨折等への影響をみた研究は少なく、今後の検討が必要。</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高齢者について、カルシウムの摂取量とフレイル予防との関連を検討した研究も少なく、研究の蓄積と研究結果の検討が必要。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112</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35816243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1189891"/>
          <a:ext cx="8654378"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828000">
                  <a:extLst>
                    <a:ext uri="{9D8B030D-6E8A-4147-A177-3AD203B41FA5}">
                      <a16:colId xmlns:a16="http://schemas.microsoft.com/office/drawing/2014/main" val="192033357"/>
                    </a:ext>
                  </a:extLst>
                </a:gridCol>
                <a:gridCol w="853189">
                  <a:extLst>
                    <a:ext uri="{9D8B030D-6E8A-4147-A177-3AD203B41FA5}">
                      <a16:colId xmlns:a16="http://schemas.microsoft.com/office/drawing/2014/main" val="4012083700"/>
                    </a:ext>
                  </a:extLst>
                </a:gridCol>
                <a:gridCol w="936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gridCol w="828000">
                  <a:extLst>
                    <a:ext uri="{9D8B030D-6E8A-4147-A177-3AD203B41FA5}">
                      <a16:colId xmlns:a16="http://schemas.microsoft.com/office/drawing/2014/main" val="1665929544"/>
                    </a:ext>
                  </a:extLst>
                </a:gridCol>
                <a:gridCol w="853189">
                  <a:extLst>
                    <a:ext uri="{9D8B030D-6E8A-4147-A177-3AD203B41FA5}">
                      <a16:colId xmlns:a16="http://schemas.microsoft.com/office/drawing/2014/main" val="3016676881"/>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上限量</a:t>
                      </a:r>
                      <a:endParaRPr lang="ja-JP"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endParaRPr lang="ja-JP" altLang="ja-JP" sz="1600" b="0" u="none" kern="100" baseline="300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０</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０</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０</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０</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カルシウムの食事摂取基準（</a:t>
            </a:r>
            <a:r>
              <a:rPr lang="en-US" altLang="ja-JP" sz="2000" dirty="0">
                <a:latin typeface="+mn-ea"/>
              </a:rPr>
              <a:t>mg/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113</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53250529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5555367"/>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マグネシウムの不足や欠乏を招く摂取量を推定することは難しいため、出納試験によってマグネシウムの平衡を維持できる摂取量から推定平均必要量を設定。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成人・高齢者・小児：日本人を対象とした出納試験を基に算定。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妊婦の付加量：妊婦の出納試験の結果を基に算定。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授乳婦の付加量：母乳中に必要な量のマグネシウムが移行しているにもかかわらず、授乳期と非授乳期の尿中マグネシウム濃度は同じであるため、付加量は非設定。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乳児</a:t>
            </a:r>
            <a:r>
              <a:rPr lang="ja-JP" altLang="en-US" sz="2000" dirty="0" smtClean="0">
                <a:latin typeface="+mn-ea"/>
              </a:rPr>
              <a:t>：０</a:t>
            </a:r>
            <a:r>
              <a:rPr lang="ja-JP" altLang="en-US" sz="2000" dirty="0">
                <a:latin typeface="+mn-ea"/>
              </a:rPr>
              <a:t>～５か月児は、母乳中のマグネシウム濃度に基準哺乳量を乗じて算定し、６～</a:t>
            </a:r>
            <a:r>
              <a:rPr lang="en-US" altLang="ja-JP" sz="2000" dirty="0">
                <a:latin typeface="+mn-ea"/>
              </a:rPr>
              <a:t>11</a:t>
            </a:r>
            <a:r>
              <a:rPr lang="ja-JP" altLang="en-US" sz="2000" dirty="0">
                <a:latin typeface="+mn-ea"/>
              </a:rPr>
              <a:t>か月児は、母乳及び離乳食のマグネシウム摂取量から算定。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耐容上限量の策定方法</a:t>
            </a:r>
          </a:p>
          <a:p>
            <a:pPr marL="468000" indent="-342000" algn="just">
              <a:buFont typeface="Arial" panose="020B0604020202020204" pitchFamily="34" charset="0"/>
              <a:buChar char="•"/>
            </a:pPr>
            <a:r>
              <a:rPr lang="ja-JP" altLang="en-US" sz="2000" dirty="0">
                <a:latin typeface="+mn-ea"/>
              </a:rPr>
              <a:t>下痢の発症を生体指標とし、アメリカ・カナダの食事摂取基準の考え方を用いて、サプリメント等、通常の食品以外からの摂取量について設定。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８</a:t>
            </a:r>
            <a:r>
              <a:rPr lang="en-US" altLang="ja-JP" sz="2400" dirty="0">
                <a:latin typeface="+mn-ea"/>
              </a:rPr>
              <a:t>-</a:t>
            </a:r>
            <a:r>
              <a:rPr lang="ja-JP" altLang="en-US" sz="2400" dirty="0">
                <a:latin typeface="+mn-ea"/>
              </a:rPr>
              <a:t>４　マグネシウム</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114</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9373879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1189891"/>
          <a:ext cx="8654378"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828000">
                  <a:extLst>
                    <a:ext uri="{9D8B030D-6E8A-4147-A177-3AD203B41FA5}">
                      <a16:colId xmlns:a16="http://schemas.microsoft.com/office/drawing/2014/main" val="192033357"/>
                    </a:ext>
                  </a:extLst>
                </a:gridCol>
                <a:gridCol w="853189">
                  <a:extLst>
                    <a:ext uri="{9D8B030D-6E8A-4147-A177-3AD203B41FA5}">
                      <a16:colId xmlns:a16="http://schemas.microsoft.com/office/drawing/2014/main" val="4012083700"/>
                    </a:ext>
                  </a:extLst>
                </a:gridCol>
                <a:gridCol w="936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gridCol w="828000">
                  <a:extLst>
                    <a:ext uri="{9D8B030D-6E8A-4147-A177-3AD203B41FA5}">
                      <a16:colId xmlns:a16="http://schemas.microsoft.com/office/drawing/2014/main" val="1665929544"/>
                    </a:ext>
                  </a:extLst>
                </a:gridCol>
                <a:gridCol w="853189">
                  <a:extLst>
                    <a:ext uri="{9D8B030D-6E8A-4147-A177-3AD203B41FA5}">
                      <a16:colId xmlns:a16="http://schemas.microsoft.com/office/drawing/2014/main" val="3016676881"/>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上限量</a:t>
                      </a:r>
                      <a:r>
                        <a:rPr lang="en-US"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rPr>
                        <a:t>1</a:t>
                      </a:r>
                      <a:endParaRPr lang="ja-JP"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r>
                        <a:rPr lang="en-US" altLang="ja-JP" sz="1600" b="0" u="none" kern="100" baseline="30000" dirty="0">
                          <a:solidFill>
                            <a:schemeClr val="tx1"/>
                          </a:solidFill>
                          <a:effectLst/>
                          <a:latin typeface="ＭＳ Ｐゴシック" panose="020B0600070205080204" pitchFamily="50" charset="-128"/>
                          <a:ea typeface="+mn-ea"/>
                        </a:rPr>
                        <a:t>1</a:t>
                      </a:r>
                      <a:endParaRPr lang="ja-JP" altLang="ja-JP" sz="1600" b="0" u="none" kern="100" baseline="300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０</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rPr>
                        <a:t>０</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マグネシウムの食事摂取基準（</a:t>
            </a:r>
            <a:r>
              <a:rPr lang="en-US" altLang="ja-JP" sz="2000" dirty="0">
                <a:latin typeface="+mn-ea"/>
              </a:rPr>
              <a:t>mg/</a:t>
            </a:r>
            <a:r>
              <a:rPr lang="ja-JP" altLang="en-US" sz="2000" dirty="0">
                <a:latin typeface="+mn-ea"/>
              </a:rPr>
              <a:t>日）</a:t>
            </a:r>
            <a:r>
              <a:rPr lang="en-US" altLang="ja-JP" sz="2000" dirty="0">
                <a:latin typeface="+mn-ea"/>
              </a:rPr>
              <a:t>〉</a:t>
            </a:r>
            <a:endParaRPr lang="ja-JP" altLang="en-US" sz="2000" dirty="0">
              <a:latin typeface="+mn-ea"/>
            </a:endParaRPr>
          </a:p>
        </p:txBody>
      </p:sp>
      <p:sp>
        <p:nvSpPr>
          <p:cNvPr id="5" name="テキスト ボックス 4"/>
          <p:cNvSpPr txBox="1"/>
          <p:nvPr/>
        </p:nvSpPr>
        <p:spPr>
          <a:xfrm>
            <a:off x="643596" y="6074132"/>
            <a:ext cx="8701892" cy="523220"/>
          </a:xfrm>
          <a:prstGeom prst="rect">
            <a:avLst/>
          </a:prstGeom>
          <a:noFill/>
        </p:spPr>
        <p:txBody>
          <a:bodyPr wrap="square" rtlCol="0">
            <a:spAutoFit/>
          </a:bodyPr>
          <a:lstStyle/>
          <a:p>
            <a:pPr marL="85725" indent="-85725"/>
            <a:r>
              <a:rPr lang="en-US" altLang="ja-JP" sz="1400" baseline="30000" dirty="0">
                <a:latin typeface="+mn-ea"/>
              </a:rPr>
              <a:t>1 </a:t>
            </a:r>
            <a:r>
              <a:rPr lang="ja-JP" altLang="en-US" sz="1400" dirty="0">
                <a:latin typeface="+mn-ea"/>
              </a:rPr>
              <a:t>通常の食品以外からの摂取量の耐容上限量は、成人の場合</a:t>
            </a:r>
            <a:r>
              <a:rPr lang="en-US" altLang="ja-JP" sz="1400" dirty="0">
                <a:latin typeface="+mn-ea"/>
              </a:rPr>
              <a:t>350</a:t>
            </a:r>
            <a:r>
              <a:rPr lang="en-US" altLang="ja-JP" sz="900" dirty="0">
                <a:latin typeface="+mn-ea"/>
              </a:rPr>
              <a:t> </a:t>
            </a:r>
            <a:r>
              <a:rPr lang="en-US" altLang="ja-JP" sz="1400" dirty="0">
                <a:latin typeface="+mn-ea"/>
              </a:rPr>
              <a:t>mg/</a:t>
            </a:r>
            <a:r>
              <a:rPr lang="ja-JP" altLang="en-US" sz="1400" dirty="0">
                <a:latin typeface="+mn-ea"/>
              </a:rPr>
              <a:t>日、小児では５</a:t>
            </a:r>
            <a:r>
              <a:rPr lang="ja-JP" altLang="en-US" sz="900" dirty="0">
                <a:latin typeface="+mn-ea"/>
              </a:rPr>
              <a:t> </a:t>
            </a:r>
            <a:r>
              <a:rPr lang="en-US" altLang="ja-JP" sz="1400" dirty="0">
                <a:latin typeface="+mn-ea"/>
              </a:rPr>
              <a:t>mg/kg</a:t>
            </a:r>
            <a:r>
              <a:rPr lang="ja-JP" altLang="en-US" sz="1400" dirty="0">
                <a:latin typeface="+mn-ea"/>
              </a:rPr>
              <a:t>体重</a:t>
            </a:r>
            <a:r>
              <a:rPr lang="en-US" altLang="ja-JP" sz="1400" dirty="0">
                <a:latin typeface="+mn-ea"/>
              </a:rPr>
              <a:t>/</a:t>
            </a:r>
            <a:r>
              <a:rPr lang="ja-JP" altLang="en-US" sz="1400" dirty="0">
                <a:latin typeface="+mn-ea"/>
              </a:rPr>
              <a:t>日とした。</a:t>
            </a:r>
            <a:endParaRPr lang="en-US" altLang="ja-JP" sz="1400" dirty="0">
              <a:latin typeface="+mn-ea"/>
            </a:endParaRPr>
          </a:p>
          <a:p>
            <a:pPr marL="85725" indent="-85725"/>
            <a:r>
              <a:rPr lang="ja-JP" altLang="en-US" sz="1400" dirty="0">
                <a:latin typeface="+mn-ea"/>
              </a:rPr>
              <a:t>  それ以外の通常の食品からの摂取の場合、耐容上限量は設定しない。</a:t>
            </a:r>
            <a:endParaRPr kumimoji="1" lang="ja-JP" altLang="en-US" sz="14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115</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38913714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5093702"/>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smtClean="0">
                <a:latin typeface="+mn-ea"/>
              </a:rPr>
              <a:t>血清リン</a:t>
            </a:r>
            <a:r>
              <a:rPr lang="ja-JP" altLang="en-US" sz="2000" dirty="0">
                <a:latin typeface="+mn-ea"/>
              </a:rPr>
              <a:t>濃度を基準範囲に維持できる摂取量と成長に伴う蓄積量から必要量の検討を試みたが、日本人に関するデータがほとんどないため、目安量を設定。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成人・高齢者・小児：日本人の摂取量の中央値を基に算定。なお、</a:t>
            </a:r>
            <a:r>
              <a:rPr lang="en-US" altLang="ja-JP" sz="2000" dirty="0">
                <a:latin typeface="+mn-ea"/>
              </a:rPr>
              <a:t>18</a:t>
            </a:r>
            <a:r>
              <a:rPr lang="ja-JP" altLang="en-US" sz="2000" dirty="0">
                <a:latin typeface="+mn-ea"/>
              </a:rPr>
              <a:t>歳以上については、各年齢階級の摂取量の中央値の中での最小摂取量を</a:t>
            </a:r>
            <a:r>
              <a:rPr lang="en-US" altLang="ja-JP" sz="2000" dirty="0">
                <a:latin typeface="+mn-ea"/>
              </a:rPr>
              <a:t>18</a:t>
            </a:r>
            <a:r>
              <a:rPr lang="ja-JP" altLang="en-US" sz="2000" dirty="0">
                <a:latin typeface="+mn-ea"/>
              </a:rPr>
              <a:t>歳以上全体の目安量として設定。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a:t>
            </a:r>
            <a:r>
              <a:rPr lang="ja-JP" altLang="en-US" sz="2000" dirty="0" smtClean="0">
                <a:latin typeface="+mn-ea"/>
              </a:rPr>
              <a:t>：０</a:t>
            </a:r>
            <a:r>
              <a:rPr lang="ja-JP" altLang="en-US" sz="2000" dirty="0">
                <a:latin typeface="+mn-ea"/>
              </a:rPr>
              <a:t>～５か月児は、母乳中のリン濃度に基準哺乳量を乗じて算定し、６～</a:t>
            </a:r>
            <a:r>
              <a:rPr lang="en-US" altLang="ja-JP" sz="2000" dirty="0">
                <a:latin typeface="+mn-ea"/>
              </a:rPr>
              <a:t>11</a:t>
            </a:r>
            <a:r>
              <a:rPr lang="ja-JP" altLang="en-US" sz="2000" dirty="0">
                <a:latin typeface="+mn-ea"/>
              </a:rPr>
              <a:t>か月児は、母乳及び離乳食のリン摂取量から算定。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妊婦：妊娠によって必要量が異なることを示す報告がないことから、非妊娠時の目安量を適用。</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授乳婦：授乳婦の血清リン濃度</a:t>
            </a:r>
            <a:r>
              <a:rPr lang="ja-JP" altLang="en-US" sz="2000" dirty="0" smtClean="0">
                <a:latin typeface="+mn-ea"/>
              </a:rPr>
              <a:t>は高値</a:t>
            </a:r>
            <a:r>
              <a:rPr lang="ja-JP" altLang="en-US" sz="2000" dirty="0">
                <a:latin typeface="+mn-ea"/>
              </a:rPr>
              <a:t>であり、授乳婦ではリンの骨吸収量の増加と尿中排泄量の減少が観察されることから、付加量は不要と判断し、非授乳時の目安量を適用。</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８</a:t>
            </a:r>
            <a:r>
              <a:rPr lang="en-US" altLang="ja-JP" sz="2400" dirty="0">
                <a:latin typeface="+mn-ea"/>
              </a:rPr>
              <a:t>-</a:t>
            </a:r>
            <a:r>
              <a:rPr lang="ja-JP" altLang="en-US" sz="2400" dirty="0">
                <a:latin typeface="+mn-ea"/>
              </a:rPr>
              <a:t>５　リン</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116</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96627667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2554545"/>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耐</a:t>
            </a:r>
            <a:r>
              <a:rPr lang="ja-JP" altLang="en-US" sz="2000" dirty="0">
                <a:latin typeface="+mn-ea"/>
              </a:rPr>
              <a:t>容上限量の策定方法</a:t>
            </a:r>
          </a:p>
          <a:p>
            <a:pPr marL="468000" indent="-342000" algn="just">
              <a:buFont typeface="Arial" panose="020B0604020202020204" pitchFamily="34" charset="0"/>
              <a:buChar char="•"/>
            </a:pPr>
            <a:r>
              <a:rPr lang="ja-JP" altLang="en-US" sz="2000" dirty="0">
                <a:latin typeface="+mn-ea"/>
              </a:rPr>
              <a:t>成人・高齢者：リン摂取量と血清リン濃度上昇の関係に基づき設定。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小児：十分な研究報告がないため、設定は見送り。</a:t>
            </a:r>
            <a:endParaRPr lang="en-US" altLang="ja-JP" sz="2000" dirty="0">
              <a:latin typeface="+mn-ea"/>
            </a:endParaRPr>
          </a:p>
          <a:p>
            <a:pPr algn="just"/>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p>
          <a:p>
            <a:pPr marL="468000" indent="-342000" algn="just">
              <a:buFont typeface="Arial" panose="020B0604020202020204" pitchFamily="34" charset="0"/>
              <a:buChar char="•"/>
            </a:pPr>
            <a:r>
              <a:rPr lang="ja-JP" altLang="en-US" sz="2000" dirty="0">
                <a:latin typeface="+mn-ea"/>
              </a:rPr>
              <a:t>必要量の算定のために、生体指標を用いた日本人のリン摂取量に関するデータが必要。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117</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83667661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1189891"/>
          <a:ext cx="5580000" cy="4852789"/>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gridCol w="1008000">
                  <a:extLst>
                    <a:ext uri="{9D8B030D-6E8A-4147-A177-3AD203B41FA5}">
                      <a16:colId xmlns:a16="http://schemas.microsoft.com/office/drawing/2014/main" val="20007"/>
                    </a:ext>
                  </a:extLst>
                </a:gridCol>
                <a:gridCol w="1008000">
                  <a:extLst>
                    <a:ext uri="{9D8B030D-6E8A-4147-A177-3AD203B41FA5}">
                      <a16:colId xmlns:a16="http://schemas.microsoft.com/office/drawing/2014/main" val="20008"/>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474949">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smtClean="0">
                          <a:solidFill>
                            <a:schemeClr val="tx1"/>
                          </a:solidFill>
                          <a:effectLst/>
                          <a:latin typeface="ＭＳ Ｐゴシック" panose="020B0600070205080204" pitchFamily="50" charset="-128"/>
                          <a:ea typeface="+mn-ea"/>
                        </a:rPr>
                        <a:t>耐容</a:t>
                      </a:r>
                      <a:endParaRPr lang="en-US" altLang="ja-JP" sz="1600" b="0" u="none" kern="100" dirty="0" smtClean="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smtClean="0">
                          <a:solidFill>
                            <a:schemeClr val="tx1"/>
                          </a:solidFill>
                          <a:effectLst/>
                          <a:latin typeface="ＭＳ Ｐゴシック" panose="020B0600070205080204" pitchFamily="50" charset="-128"/>
                          <a:ea typeface="+mn-ea"/>
                        </a:rPr>
                        <a:t>上限量</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smtClean="0">
                          <a:solidFill>
                            <a:schemeClr val="tx1"/>
                          </a:solidFill>
                          <a:effectLst/>
                          <a:latin typeface="ＭＳ Ｐゴシック" panose="020B0600070205080204" pitchFamily="50" charset="-128"/>
                          <a:ea typeface="+mn-ea"/>
                        </a:rPr>
                        <a:t>耐容</a:t>
                      </a:r>
                      <a:endParaRPr lang="en-US" altLang="ja-JP" sz="1600" b="0" u="none" kern="100" dirty="0" smtClean="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smtClean="0">
                          <a:solidFill>
                            <a:schemeClr val="tx1"/>
                          </a:solidFill>
                          <a:effectLst/>
                          <a:latin typeface="ＭＳ Ｐゴシック" panose="020B0600070205080204" pitchFamily="50" charset="-128"/>
                          <a:ea typeface="+mn-ea"/>
                        </a:rPr>
                        <a:t>上限量</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6" name="テキスト ボックス 5"/>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リンの食事摂取基準（</a:t>
            </a:r>
            <a:r>
              <a:rPr lang="en-US" altLang="ja-JP" sz="2000" dirty="0">
                <a:latin typeface="+mn-ea"/>
              </a:rPr>
              <a:t>mg/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118</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p.266</a:t>
            </a:r>
            <a:r>
              <a:rPr kumimoji="1" lang="ja-JP" altLang="en-US" sz="1100" dirty="0" smtClean="0">
                <a:solidFill>
                  <a:schemeClr val="tx1"/>
                </a:solidFill>
                <a:latin typeface="+mn-ea"/>
              </a:rPr>
              <a:t>～</a:t>
            </a:r>
            <a:r>
              <a:rPr kumimoji="1" lang="en-US" altLang="ja-JP" sz="1100" dirty="0" smtClean="0">
                <a:solidFill>
                  <a:schemeClr val="tx1"/>
                </a:solidFill>
                <a:latin typeface="+mn-ea"/>
              </a:rPr>
              <a:t>p.310</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824452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60512" y="674112"/>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１　指標の概要</a:t>
            </a:r>
          </a:p>
        </p:txBody>
      </p:sp>
      <p:sp>
        <p:nvSpPr>
          <p:cNvPr id="4" name="正方形/長方形 3"/>
          <p:cNvSpPr/>
          <p:nvPr/>
        </p:nvSpPr>
        <p:spPr>
          <a:xfrm>
            <a:off x="381000" y="1142168"/>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 name="テキスト ボックス 5"/>
          <p:cNvSpPr txBox="1"/>
          <p:nvPr/>
        </p:nvSpPr>
        <p:spPr>
          <a:xfrm>
            <a:off x="633000" y="1253074"/>
            <a:ext cx="8640000" cy="4893647"/>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エネルギーの指標：</a:t>
            </a:r>
            <a:endParaRPr lang="en-US" altLang="ja-JP" sz="2000" dirty="0">
              <a:latin typeface="+mn-ea"/>
            </a:endParaRPr>
          </a:p>
          <a:p>
            <a:pPr marL="720000" indent="-342900" algn="just">
              <a:buFont typeface="Arial" panose="020B0604020202020204" pitchFamily="34" charset="0"/>
              <a:buChar char="•"/>
            </a:pPr>
            <a:r>
              <a:rPr lang="ja-JP" altLang="en-US" dirty="0">
                <a:latin typeface="+mn-ea"/>
              </a:rPr>
              <a:t>エネルギーの摂取量及び消費量のバランス（エネルギー収支バランス）の維持を示す指標として</a:t>
            </a:r>
            <a:r>
              <a:rPr lang="en-US" altLang="ja-JP" dirty="0">
                <a:latin typeface="+mn-ea"/>
              </a:rPr>
              <a:t>BMI</a:t>
            </a:r>
            <a:r>
              <a:rPr lang="ja-JP" altLang="en-US" dirty="0">
                <a:latin typeface="+mn-ea"/>
              </a:rPr>
              <a:t>を用い、成人における観察疫学研究において報告された総死亡率が最も低かった</a:t>
            </a:r>
            <a:r>
              <a:rPr lang="en-US" altLang="ja-JP" dirty="0">
                <a:latin typeface="+mn-ea"/>
              </a:rPr>
              <a:t>BMI</a:t>
            </a:r>
            <a:r>
              <a:rPr lang="ja-JP" altLang="en-US" dirty="0">
                <a:latin typeface="+mn-ea"/>
              </a:rPr>
              <a:t>の範囲、日本人の</a:t>
            </a:r>
            <a:r>
              <a:rPr lang="en-US" altLang="ja-JP" dirty="0">
                <a:latin typeface="+mn-ea"/>
              </a:rPr>
              <a:t>BMI</a:t>
            </a:r>
            <a:r>
              <a:rPr lang="ja-JP" altLang="en-US" dirty="0">
                <a:latin typeface="+mn-ea"/>
              </a:rPr>
              <a:t>の実態などを総合的に検証し、目標とする</a:t>
            </a:r>
            <a:r>
              <a:rPr lang="en-US" altLang="ja-JP" dirty="0">
                <a:latin typeface="+mn-ea"/>
              </a:rPr>
              <a:t>BMI</a:t>
            </a:r>
            <a:r>
              <a:rPr lang="ja-JP" altLang="en-US" dirty="0">
                <a:latin typeface="+mn-ea"/>
              </a:rPr>
              <a:t>の範囲を提示。</a:t>
            </a:r>
            <a:endParaRPr lang="en-US" altLang="ja-JP" dirty="0">
              <a:latin typeface="+mn-ea"/>
            </a:endParaRPr>
          </a:p>
          <a:p>
            <a:pPr marL="720000" indent="-342900" algn="just">
              <a:buFont typeface="Arial" panose="020B0604020202020204" pitchFamily="34" charset="0"/>
              <a:buChar char="•"/>
            </a:pPr>
            <a:r>
              <a:rPr lang="ja-JP" altLang="en-US" dirty="0">
                <a:latin typeface="+mn-ea"/>
              </a:rPr>
              <a:t>エネルギー必要量については、無視できない個人間差が要因として多数存在するため、性・</a:t>
            </a:r>
            <a:r>
              <a:rPr lang="ja-JP" altLang="en-US" dirty="0" smtClean="0">
                <a:latin typeface="+mn-ea"/>
              </a:rPr>
              <a:t>年齢区分・</a:t>
            </a:r>
            <a:r>
              <a:rPr lang="ja-JP" altLang="en-US" dirty="0">
                <a:latin typeface="+mn-ea"/>
              </a:rPr>
              <a:t>身体活動レベル別に単一の値として示すのは困難であるが</a:t>
            </a:r>
            <a:r>
              <a:rPr lang="ja-JP" altLang="en-US" dirty="0" smtClean="0">
                <a:latin typeface="+mn-ea"/>
              </a:rPr>
              <a:t>、参考資料としてエネルギー</a:t>
            </a:r>
            <a:r>
              <a:rPr lang="ja-JP" altLang="en-US" dirty="0">
                <a:latin typeface="+mn-ea"/>
              </a:rPr>
              <a:t>必要量の基本的事項や測定方法、推定方法を記述する</a:t>
            </a:r>
            <a:r>
              <a:rPr lang="ja-JP" altLang="en-US" dirty="0" smtClean="0">
                <a:latin typeface="+mn-ea"/>
              </a:rPr>
              <a:t>とともに</a:t>
            </a:r>
            <a:r>
              <a:rPr lang="ja-JP" altLang="en-US" dirty="0">
                <a:latin typeface="+mn-ea"/>
              </a:rPr>
              <a:t>、併せて推定エネルギー必要量を参考表として提示。</a:t>
            </a:r>
            <a:endParaRPr lang="en-US" altLang="ja-JP" dirty="0">
              <a:latin typeface="+mn-ea"/>
            </a:endParaRPr>
          </a:p>
          <a:p>
            <a:pPr marL="1257300" lvl="2" indent="-342900" algn="just">
              <a:buFont typeface="Arial" panose="020B0604020202020204" pitchFamily="34" charset="0"/>
              <a:buChar char="•"/>
            </a:pPr>
            <a:endParaRPr lang="en-US" altLang="ja-JP" dirty="0">
              <a:latin typeface="+mn-ea"/>
            </a:endParaRPr>
          </a:p>
          <a:p>
            <a:pPr marL="342900" indent="-342900" algn="just">
              <a:buFont typeface="Wingdings" panose="05000000000000000000" pitchFamily="2" charset="2"/>
              <a:buChar char="l"/>
            </a:pPr>
            <a:r>
              <a:rPr lang="ja-JP" altLang="en-US" sz="2000" dirty="0">
                <a:latin typeface="+mn-ea"/>
              </a:rPr>
              <a:t>栄養素の指標：次</a:t>
            </a:r>
            <a:r>
              <a:rPr lang="ja-JP" altLang="en-US" sz="2000" dirty="0" smtClean="0">
                <a:latin typeface="+mn-ea"/>
              </a:rPr>
              <a:t>の五つの</a:t>
            </a:r>
            <a:r>
              <a:rPr lang="ja-JP" altLang="en-US" sz="2000" dirty="0">
                <a:latin typeface="+mn-ea"/>
              </a:rPr>
              <a:t>指標で構成。</a:t>
            </a:r>
            <a:endParaRPr lang="en-US" altLang="ja-JP" sz="2000" dirty="0">
              <a:latin typeface="+mn-ea"/>
            </a:endParaRPr>
          </a:p>
          <a:p>
            <a:pPr marL="540000" indent="-457200" algn="just">
              <a:buFont typeface="+mj-ea"/>
              <a:buAutoNum type="circleNumDbPlain"/>
            </a:pPr>
            <a:r>
              <a:rPr lang="ja-JP" altLang="en-US" sz="2000" dirty="0">
                <a:latin typeface="+mn-ea"/>
              </a:rPr>
              <a:t>推定平均必要量（</a:t>
            </a:r>
            <a:r>
              <a:rPr lang="en-US" altLang="ja-JP" sz="2000" dirty="0">
                <a:latin typeface="+mn-ea"/>
              </a:rPr>
              <a:t>estimated average requirement</a:t>
            </a:r>
            <a:r>
              <a:rPr lang="ja-JP" altLang="en-US" sz="2000" dirty="0">
                <a:latin typeface="+mn-ea"/>
              </a:rPr>
              <a:t>：</a:t>
            </a:r>
            <a:r>
              <a:rPr lang="en-US" altLang="ja-JP" sz="2000" dirty="0">
                <a:latin typeface="+mn-ea"/>
              </a:rPr>
              <a:t>EAR</a:t>
            </a:r>
            <a:r>
              <a:rPr lang="ja-JP" altLang="en-US" sz="2000" dirty="0">
                <a:latin typeface="+mn-ea"/>
              </a:rPr>
              <a:t>）</a:t>
            </a:r>
            <a:endParaRPr lang="en-US" altLang="ja-JP" sz="2000" dirty="0">
              <a:latin typeface="+mn-ea"/>
            </a:endParaRPr>
          </a:p>
          <a:p>
            <a:pPr marL="720000" lvl="2" indent="-342900" algn="just">
              <a:buFont typeface="Arial" panose="020B0604020202020204" pitchFamily="34" charset="0"/>
              <a:buChar char="•"/>
            </a:pPr>
            <a:r>
              <a:rPr lang="ja-JP" altLang="en-US" dirty="0">
                <a:latin typeface="+mn-ea"/>
              </a:rPr>
              <a:t>ある対象集団において測定された必要量の分布に基づき、母集団（例えば、</a:t>
            </a:r>
            <a:r>
              <a:rPr lang="en-US" altLang="ja-JP" dirty="0">
                <a:latin typeface="+mn-ea"/>
              </a:rPr>
              <a:t>30</a:t>
            </a:r>
            <a:r>
              <a:rPr lang="ja-JP" altLang="en-US" dirty="0">
                <a:latin typeface="+mn-ea"/>
              </a:rPr>
              <a:t>～</a:t>
            </a:r>
            <a:r>
              <a:rPr lang="en-US" altLang="ja-JP" dirty="0">
                <a:latin typeface="+mn-ea"/>
              </a:rPr>
              <a:t>49</a:t>
            </a:r>
            <a:r>
              <a:rPr lang="ja-JP" altLang="en-US" dirty="0">
                <a:latin typeface="+mn-ea"/>
              </a:rPr>
              <a:t>歳の男性）における必要量の平均値の推定値を示すもの。</a:t>
            </a:r>
            <a:endParaRPr lang="en-US" altLang="ja-JP" dirty="0">
              <a:latin typeface="+mn-ea"/>
            </a:endParaRPr>
          </a:p>
          <a:p>
            <a:pPr marL="720000" lvl="2" indent="-342900" algn="just">
              <a:buFont typeface="Arial" panose="020B0604020202020204" pitchFamily="34" charset="0"/>
              <a:buChar char="•"/>
            </a:pPr>
            <a:r>
              <a:rPr lang="ja-JP" altLang="en-US" dirty="0">
                <a:latin typeface="+mn-ea"/>
              </a:rPr>
              <a:t>推定平均必要量は、摂取不足の回避が目的だが、ここでいう「不足」とは、必ずしも古典的な欠乏症が生じることだけを意味するものではなく、その定義は栄養素によって異なる。</a:t>
            </a:r>
            <a:endParaRPr lang="en-US" altLang="ja-JP" dirty="0">
              <a:latin typeface="+mn-ea"/>
            </a:endParaRPr>
          </a:p>
        </p:txBody>
      </p:sp>
      <p:sp>
        <p:nvSpPr>
          <p:cNvPr id="7" name="テキスト ボックス 6"/>
          <p:cNvSpPr txBox="1">
            <a:spLocks noChangeAspect="1"/>
          </p:cNvSpPr>
          <p:nvPr/>
        </p:nvSpPr>
        <p:spPr>
          <a:xfrm>
            <a:off x="0" y="8678"/>
            <a:ext cx="9906000" cy="504000"/>
          </a:xfrm>
          <a:prstGeom prst="rect">
            <a:avLst/>
          </a:prstGeom>
          <a:solidFill>
            <a:srgbClr val="0411BC"/>
          </a:solidFill>
          <a:ln>
            <a:solidFill>
              <a:srgbClr val="0411BC"/>
            </a:solidFill>
          </a:ln>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ja-JP" altLang="en-US" sz="2400" b="1" dirty="0">
                <a:solidFill>
                  <a:schemeClr val="bg1"/>
                </a:solidFill>
                <a:latin typeface="+mn-ea"/>
              </a:rPr>
              <a:t>策定の基本的事項</a:t>
            </a: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11</a:t>
            </a:fld>
            <a:endParaRPr kumimoji="1" lang="ja-JP" altLang="en-US" dirty="0"/>
          </a:p>
        </p:txBody>
      </p:sp>
      <p:sp>
        <p:nvSpPr>
          <p:cNvPr id="8" name="正方形/長方形 7"/>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428118113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76322" y="908720"/>
            <a:ext cx="9217677" cy="564770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出納試験を用いると必要量を過小評価する危険性があるため、要因加算法を用いて、推定平均必要量を設定。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推定平均必要量と推奨量の策定方法</a:t>
            </a:r>
          </a:p>
          <a:p>
            <a:pPr marL="468000" indent="-342000" algn="just">
              <a:buFont typeface="Arial" panose="020B0604020202020204" pitchFamily="34" charset="0"/>
              <a:buChar char="•"/>
            </a:pPr>
            <a:r>
              <a:rPr lang="ja-JP" altLang="en-US" sz="2000" dirty="0">
                <a:latin typeface="+mn-ea"/>
              </a:rPr>
              <a:t>成人・高齢者：基本的鉄損失と吸収率を考慮して算定。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小児・乳児（６～</a:t>
            </a:r>
            <a:r>
              <a:rPr lang="en-US" altLang="ja-JP" sz="2000" dirty="0">
                <a:latin typeface="+mn-ea"/>
              </a:rPr>
              <a:t>11</a:t>
            </a:r>
            <a:r>
              <a:rPr lang="ja-JP" altLang="en-US" sz="2000" dirty="0">
                <a:latin typeface="+mn-ea"/>
              </a:rPr>
              <a:t>か月児）：基本的鉄損失、ヘモグロビン中の鉄蓄積量、非貯蔵性組織鉄の増加量、貯蔵鉄の増加量と吸収率を考慮して算定。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a:t>
            </a:r>
            <a:r>
              <a:rPr lang="ja-JP" altLang="en-US" sz="2000" dirty="0" smtClean="0">
                <a:latin typeface="+mn-ea"/>
              </a:rPr>
              <a:t>胎児の成長に伴う鉄</a:t>
            </a:r>
            <a:r>
              <a:rPr lang="ja-JP" altLang="en-US" sz="2000" dirty="0">
                <a:latin typeface="+mn-ea"/>
              </a:rPr>
              <a:t>貯蔵、臍帯・胎盤中への鉄貯蔵、循環血液量の増加に</a:t>
            </a:r>
            <a:r>
              <a:rPr lang="ja-JP" altLang="en-US" sz="2000" dirty="0" smtClean="0">
                <a:latin typeface="+mn-ea"/>
              </a:rPr>
              <a:t>伴う赤血球量の増加による鉄</a:t>
            </a:r>
            <a:r>
              <a:rPr lang="ja-JP" altLang="en-US" sz="2000" dirty="0">
                <a:latin typeface="+mn-ea"/>
              </a:rPr>
              <a:t>需要の増加と吸収率</a:t>
            </a:r>
            <a:r>
              <a:rPr lang="en-US" altLang="ja-JP" sz="2000" baseline="30000" dirty="0">
                <a:latin typeface="+mn-ea"/>
              </a:rPr>
              <a:t>※</a:t>
            </a:r>
            <a:r>
              <a:rPr lang="ja-JP" altLang="en-US" sz="2000" dirty="0">
                <a:latin typeface="+mn-ea"/>
              </a:rPr>
              <a:t>を考慮して算定。</a:t>
            </a:r>
            <a:endParaRPr lang="en-US" altLang="ja-JP" sz="2000" dirty="0">
              <a:latin typeface="+mn-ea"/>
            </a:endParaRPr>
          </a:p>
          <a:p>
            <a:pPr marL="126000" algn="just">
              <a:lnSpc>
                <a:spcPct val="150000"/>
              </a:lnSpc>
            </a:pPr>
            <a:r>
              <a:rPr lang="ja-JP" altLang="en-US" sz="1400" dirty="0">
                <a:latin typeface="+mn-ea"/>
              </a:rPr>
              <a:t>　　　</a:t>
            </a:r>
            <a:r>
              <a:rPr lang="en-US" altLang="ja-JP" sz="1400" baseline="30000" dirty="0">
                <a:latin typeface="+mn-ea"/>
              </a:rPr>
              <a:t>※</a:t>
            </a:r>
            <a:r>
              <a:rPr lang="ja-JP" altLang="en-US" sz="1400" baseline="30000" dirty="0">
                <a:latin typeface="+mn-ea"/>
              </a:rPr>
              <a:t>　</a:t>
            </a:r>
            <a:r>
              <a:rPr lang="ja-JP" altLang="en-US" sz="1400" dirty="0">
                <a:latin typeface="+mn-ea"/>
              </a:rPr>
              <a:t>妊娠中期・後期については、新たな知見を踏まえ、</a:t>
            </a:r>
            <a:r>
              <a:rPr lang="en-US" altLang="ja-JP" sz="1400" dirty="0">
                <a:latin typeface="+mn-ea"/>
              </a:rPr>
              <a:t>25</a:t>
            </a:r>
            <a:r>
              <a:rPr lang="ja-JP" altLang="en-US" sz="1400" dirty="0">
                <a:latin typeface="+mn-ea"/>
              </a:rPr>
              <a:t>％から</a:t>
            </a:r>
            <a:r>
              <a:rPr lang="en-US" altLang="ja-JP" sz="1400" dirty="0">
                <a:latin typeface="+mn-ea"/>
              </a:rPr>
              <a:t>40</a:t>
            </a:r>
            <a:r>
              <a:rPr lang="ja-JP" altLang="en-US" sz="1400" dirty="0">
                <a:latin typeface="+mn-ea"/>
              </a:rPr>
              <a:t>％に変更。</a:t>
            </a:r>
            <a:endParaRPr lang="en-US" altLang="ja-JP" sz="1400" dirty="0">
              <a:latin typeface="+mn-ea"/>
            </a:endParaRPr>
          </a:p>
          <a:p>
            <a:pPr marL="468000" indent="-342000" algn="just">
              <a:lnSpc>
                <a:spcPct val="150000"/>
              </a:lnSpc>
              <a:buFont typeface="Arial" panose="020B0604020202020204" pitchFamily="34" charset="0"/>
              <a:buChar char="•"/>
            </a:pPr>
            <a:r>
              <a:rPr lang="ja-JP" altLang="en-US" sz="2000" dirty="0">
                <a:latin typeface="+mn-ea"/>
              </a:rPr>
              <a:t>授乳婦の付加量：母乳中の鉄濃度</a:t>
            </a:r>
            <a:r>
              <a:rPr lang="ja-JP" altLang="en-US" sz="2000" dirty="0" smtClean="0">
                <a:latin typeface="+mn-ea"/>
              </a:rPr>
              <a:t>に基準哺乳量を</a:t>
            </a:r>
            <a:r>
              <a:rPr lang="ja-JP" altLang="en-US" sz="2000" dirty="0">
                <a:latin typeface="+mn-ea"/>
              </a:rPr>
              <a:t>乗じ、吸収率を考慮して算定。</a:t>
            </a:r>
            <a:endParaRPr lang="en-US" altLang="ja-JP" sz="2000" dirty="0">
              <a:latin typeface="+mn-ea"/>
            </a:endParaRPr>
          </a:p>
          <a:p>
            <a:pPr marL="468000" indent="-342000" algn="just">
              <a:buFont typeface="Arial" panose="020B0604020202020204" pitchFamily="34" charset="0"/>
              <a:buChar char="•"/>
            </a:pPr>
            <a:r>
              <a:rPr lang="ja-JP" altLang="en-US" sz="2000" dirty="0">
                <a:solidFill>
                  <a:srgbClr val="FF0000"/>
                </a:solidFill>
                <a:latin typeface="+mn-ea"/>
              </a:rPr>
              <a:t>推奨量策定において、これまで</a:t>
            </a:r>
            <a:r>
              <a:rPr lang="en-US" altLang="ja-JP" sz="2000" dirty="0">
                <a:solidFill>
                  <a:srgbClr val="FF0000"/>
                </a:solidFill>
                <a:latin typeface="+mn-ea"/>
              </a:rPr>
              <a:t>14</a:t>
            </a:r>
            <a:r>
              <a:rPr lang="ja-JP" altLang="en-US" sz="2000" dirty="0">
                <a:solidFill>
                  <a:srgbClr val="FF0000"/>
                </a:solidFill>
                <a:latin typeface="+mn-ea"/>
              </a:rPr>
              <a:t>歳以下に対しては推奨量算定係数を</a:t>
            </a:r>
            <a:r>
              <a:rPr lang="en-US" altLang="ja-JP" sz="2000" dirty="0">
                <a:solidFill>
                  <a:srgbClr val="FF0000"/>
                </a:solidFill>
                <a:latin typeface="+mn-ea"/>
              </a:rPr>
              <a:t>1.4</a:t>
            </a:r>
            <a:r>
              <a:rPr lang="ja-JP" altLang="en-US" sz="2000" dirty="0">
                <a:solidFill>
                  <a:srgbClr val="FF0000"/>
                </a:solidFill>
                <a:latin typeface="+mn-ea"/>
              </a:rPr>
              <a:t>としていたが、</a:t>
            </a:r>
            <a:r>
              <a:rPr lang="en-US" altLang="ja-JP" sz="2000" dirty="0">
                <a:solidFill>
                  <a:srgbClr val="FF0000"/>
                </a:solidFill>
                <a:latin typeface="+mn-ea"/>
              </a:rPr>
              <a:t>6〜14</a:t>
            </a:r>
            <a:r>
              <a:rPr lang="ja-JP" altLang="en-US" sz="2000" dirty="0">
                <a:solidFill>
                  <a:srgbClr val="FF0000"/>
                </a:solidFill>
                <a:latin typeface="+mn-ea"/>
              </a:rPr>
              <a:t>歳に対しては成人と同じ</a:t>
            </a:r>
            <a:r>
              <a:rPr lang="en-US" altLang="ja-JP" sz="2000" dirty="0">
                <a:solidFill>
                  <a:srgbClr val="FF0000"/>
                </a:solidFill>
                <a:latin typeface="+mn-ea"/>
              </a:rPr>
              <a:t>1.2</a:t>
            </a:r>
            <a:r>
              <a:rPr lang="ja-JP" altLang="en-US" sz="2000" dirty="0">
                <a:solidFill>
                  <a:srgbClr val="FF0000"/>
                </a:solidFill>
                <a:latin typeface="+mn-ea"/>
              </a:rPr>
              <a:t>を適用</a:t>
            </a:r>
            <a:endParaRPr lang="en-US" altLang="ja-JP" sz="2000" dirty="0">
              <a:solidFill>
                <a:srgbClr val="FF0000"/>
              </a:solidFill>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乳児（０～５か月児）：アメリカ・カナダの食事摂取基準の採用値に哺乳量を乗じて算定。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９</a:t>
            </a:r>
            <a:r>
              <a:rPr lang="en-US" altLang="ja-JP" sz="2400" dirty="0">
                <a:latin typeface="+mn-ea"/>
              </a:rPr>
              <a:t>-</a:t>
            </a:r>
            <a:r>
              <a:rPr lang="ja-JP" altLang="en-US" sz="2400" dirty="0">
                <a:latin typeface="+mn-ea"/>
              </a:rPr>
              <a:t>１　鉄</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119</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03197802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5709255"/>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耐</a:t>
            </a:r>
            <a:r>
              <a:rPr lang="ja-JP" altLang="en-US" sz="2000" dirty="0">
                <a:latin typeface="+mn-ea"/>
              </a:rPr>
              <a:t>容上限量の策定方法</a:t>
            </a:r>
          </a:p>
          <a:p>
            <a:pPr marL="468000" indent="-342000" algn="just">
              <a:buFont typeface="Arial" panose="020B0604020202020204" pitchFamily="34" charset="0"/>
              <a:buChar char="•"/>
            </a:pPr>
            <a:r>
              <a:rPr lang="en-US" altLang="ja-JP" sz="2000" dirty="0">
                <a:latin typeface="+mn-ea"/>
              </a:rPr>
              <a:t>15</a:t>
            </a:r>
            <a:r>
              <a:rPr lang="ja-JP" altLang="en-US" sz="2000" dirty="0">
                <a:latin typeface="+mn-ea"/>
              </a:rPr>
              <a:t>歳以上：バンツー鉄沈着症を指標に設定。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小児：３～</a:t>
            </a:r>
            <a:r>
              <a:rPr lang="en-US" altLang="ja-JP" sz="2000" dirty="0">
                <a:latin typeface="+mn-ea"/>
              </a:rPr>
              <a:t>14</a:t>
            </a:r>
            <a:r>
              <a:rPr lang="ja-JP" altLang="en-US" sz="2000" dirty="0">
                <a:latin typeface="+mn-ea"/>
              </a:rPr>
              <a:t>歳は、</a:t>
            </a:r>
            <a:r>
              <a:rPr lang="en-US" altLang="ja-JP" sz="2000" dirty="0">
                <a:latin typeface="+mn-ea"/>
              </a:rPr>
              <a:t>15</a:t>
            </a:r>
            <a:r>
              <a:rPr lang="ja-JP" altLang="en-US" sz="2000" dirty="0">
                <a:latin typeface="+mn-ea"/>
              </a:rPr>
              <a:t>歳以上との連続性を考慮して設定し、１～２歳は、鉄剤や鉄サプリメントの誤飲による急性鉄中毒を考慮して設定。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乳児：鉄摂取量と健康障害との関連を明確にすることは困難と判断し、設定は見送り。</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生活習慣病の発症予防</a:t>
            </a:r>
          </a:p>
          <a:p>
            <a:pPr marL="468000" indent="-342000" algn="just">
              <a:buFont typeface="Arial" panose="020B0604020202020204" pitchFamily="34" charset="0"/>
              <a:buChar char="•"/>
            </a:pPr>
            <a:r>
              <a:rPr lang="ja-JP" altLang="en-US" sz="2000" dirty="0">
                <a:latin typeface="+mn-ea"/>
              </a:rPr>
              <a:t>定量的な情報が不十分なため、目標量の設定は見送り。</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しかし、貧血の治療や予防が必要でない限り、鉄の過剰摂取については十分な注意が必要。</a:t>
            </a:r>
            <a:endParaRPr lang="en-US" altLang="ja-JP" sz="2000" dirty="0">
              <a:latin typeface="+mn-ea"/>
            </a:endParaRPr>
          </a:p>
          <a:p>
            <a:pPr marL="126000" algn="just"/>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p>
          <a:p>
            <a:pPr marL="468000" indent="-342000" algn="just">
              <a:buFont typeface="Arial" panose="020B0604020202020204" pitchFamily="34" charset="0"/>
              <a:buChar char="•"/>
            </a:pPr>
            <a:r>
              <a:rPr lang="ja-JP" altLang="en-US" sz="2000" dirty="0">
                <a:latin typeface="+mn-ea"/>
              </a:rPr>
              <a:t>必要量及び耐容上限量の設定に必要な日本人を対象にした情報の収集が必要。</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小児については、貧血有病率と鉄摂取量との関連を詳細に検討することが必要。</a:t>
            </a:r>
          </a:p>
          <a:p>
            <a:pPr marL="126000" algn="just"/>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120</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41539779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878847880"/>
              </p:ext>
            </p:extLst>
          </p:nvPr>
        </p:nvGraphicFramePr>
        <p:xfrm>
          <a:off x="470632" y="778131"/>
          <a:ext cx="9043798" cy="5675205"/>
        </p:xfrm>
        <a:graphic>
          <a:graphicData uri="http://schemas.openxmlformats.org/drawingml/2006/table">
            <a:tbl>
              <a:tblPr firstRow="1" firstCol="1" lastRow="1" lastCol="1" bandRow="1" bandCol="1">
                <a:tableStyleId>{5C22544A-7EE6-4342-B048-85BDC9FD1C3A}</a:tableStyleId>
              </a:tblPr>
              <a:tblGrid>
                <a:gridCol w="1764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63798">
                  <a:extLst>
                    <a:ext uri="{9D8B030D-6E8A-4147-A177-3AD203B41FA5}">
                      <a16:colId xmlns:a16="http://schemas.microsoft.com/office/drawing/2014/main" val="192033357"/>
                    </a:ext>
                  </a:extLst>
                </a:gridCol>
                <a:gridCol w="756000">
                  <a:extLst>
                    <a:ext uri="{9D8B030D-6E8A-4147-A177-3AD203B41FA5}">
                      <a16:colId xmlns:a16="http://schemas.microsoft.com/office/drawing/2014/main" val="4012083700"/>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1665929544"/>
                    </a:ext>
                  </a:extLst>
                </a:gridCol>
                <a:gridCol w="720000">
                  <a:extLst>
                    <a:ext uri="{9D8B030D-6E8A-4147-A177-3AD203B41FA5}">
                      <a16:colId xmlns:a16="http://schemas.microsoft.com/office/drawing/2014/main" val="3016676881"/>
                    </a:ext>
                  </a:extLst>
                </a:gridCol>
                <a:gridCol w="720000">
                  <a:extLst>
                    <a:ext uri="{9D8B030D-6E8A-4147-A177-3AD203B41FA5}">
                      <a16:colId xmlns:a16="http://schemas.microsoft.com/office/drawing/2014/main" val="3155615098"/>
                    </a:ext>
                  </a:extLst>
                </a:gridCol>
                <a:gridCol w="720000">
                  <a:extLst>
                    <a:ext uri="{9D8B030D-6E8A-4147-A177-3AD203B41FA5}">
                      <a16:colId xmlns:a16="http://schemas.microsoft.com/office/drawing/2014/main" val="2051550676"/>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24000">
                <a:tc rowSpan="2">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平均</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rowSpan="2">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rowSpan="2">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rowSpan="2">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上限量</a:t>
                      </a:r>
                      <a:endParaRPr lang="ja-JP"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月経なし</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kumimoji="1" lang="ja-JP" altLang="en-US"/>
                    </a:p>
                  </a:txBody>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月経あり</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kumimoji="1" lang="ja-JP" altLang="en-US"/>
                    </a:p>
                  </a:txBody>
                  <a:tcPr/>
                </a:tc>
                <a:tc rowSpan="2">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rowSpan="2">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endParaRPr lang="ja-JP" altLang="ja-JP" sz="1600" b="0" u="none" kern="100" baseline="30000" dirty="0">
                        <a:solidFill>
                          <a:schemeClr val="tx1"/>
                        </a:solidFill>
                        <a:effectLst/>
                        <a:latin typeface="ＭＳ Ｐゴシック" panose="020B0600070205080204" pitchFamily="50" charset="-128"/>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907200981"/>
                  </a:ext>
                </a:extLst>
              </a:tr>
              <a:tr h="720000">
                <a:tc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vMerge="1">
                  <a:txBody>
                    <a:bodyPr/>
                    <a:lstStyle/>
                    <a:p>
                      <a:pPr algn="ctr">
                        <a:lnSpc>
                          <a:spcPts val="1600"/>
                        </a:lnSpc>
                        <a:spcAft>
                          <a:spcPts val="0"/>
                        </a:spcAft>
                      </a:pPr>
                      <a:endParaRPr lang="ja-JP" altLang="ja-JP" sz="1600" b="0"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vMerge="1">
                  <a:txBody>
                    <a:bodyPr/>
                    <a:lstStyle/>
                    <a:p>
                      <a:pPr algn="ctr">
                        <a:lnSpc>
                          <a:spcPts val="1600"/>
                        </a:lnSpc>
                        <a:spcAft>
                          <a:spcPts val="0"/>
                        </a:spcAft>
                      </a:pPr>
                      <a:endParaRPr lang="ja-JP" altLang="ja-JP" sz="1600" b="0"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vMerge="1">
                  <a:txBody>
                    <a:bodyPr/>
                    <a:lstStyle/>
                    <a:p>
                      <a:pPr algn="ctr">
                        <a:lnSpc>
                          <a:spcPts val="1600"/>
                        </a:lnSpc>
                        <a:spcAft>
                          <a:spcPts val="0"/>
                        </a:spcAft>
                      </a:pPr>
                      <a:endParaRPr lang="ja-JP" altLang="ja-JP" sz="1600" b="0"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平均</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平均</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vMerge="1">
                  <a:txBody>
                    <a:bodyPr/>
                    <a:lstStyle/>
                    <a:p>
                      <a:pPr algn="ctr">
                        <a:lnSpc>
                          <a:spcPts val="1600"/>
                        </a:lnSpc>
                        <a:spcAft>
                          <a:spcPts val="0"/>
                        </a:spcAft>
                      </a:pPr>
                      <a:endParaRPr lang="ja-JP" altLang="ja-JP" sz="1600" b="0" kern="100" baseline="300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45718">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 </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spc="-100" baseline="0" dirty="0">
                          <a:solidFill>
                            <a:schemeClr val="tx1"/>
                          </a:solidFill>
                          <a:effectLst/>
                          <a:latin typeface="ＭＳ Ｐゴシック" panose="020B0600070205080204" pitchFamily="50" charset="-128"/>
                          <a:ea typeface="ＭＳ Ｐゴシック" panose="020B0600070205080204" pitchFamily="50" charset="-128"/>
                        </a:rPr>
                        <a:t>妊婦（付加量）</a:t>
                      </a:r>
                      <a:r>
                        <a:rPr lang="ja-JP" altLang="en-US" sz="1600" b="0" u="none" kern="0" spc="-100" baseline="0" dirty="0">
                          <a:solidFill>
                            <a:schemeClr val="tx1"/>
                          </a:solidFill>
                          <a:effectLst/>
                          <a:latin typeface="ＭＳ Ｐゴシック" panose="020B0600070205080204" pitchFamily="50" charset="-128"/>
                          <a:ea typeface="ＭＳ Ｐゴシック" panose="020B0600070205080204" pitchFamily="50" charset="-128"/>
                        </a:rPr>
                        <a:t>初期</a:t>
                      </a:r>
                      <a:endParaRPr lang="ja-JP" sz="1600" b="0" u="none" kern="100" spc="-100" baseline="0" dirty="0">
                        <a:solidFill>
                          <a:schemeClr val="tx1"/>
                        </a:solidFill>
                        <a:effectLst/>
                        <a:latin typeface="ＭＳ Ｐゴシック" panose="020B0600070205080204" pitchFamily="50" charset="-128"/>
                        <a:ea typeface="ＭＳ Ｐゴシック" panose="020B0600070205080204" pitchFamily="50" charset="-128"/>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gridSpan="4">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3"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3"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16000">
                <a:tc>
                  <a:txBody>
                    <a:bodyPr/>
                    <a:lstStyle/>
                    <a:p>
                      <a:pPr marR="190500" algn="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中期・後期</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2553252"/>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68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0" marR="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344488" y="348980"/>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鉄の食事摂取基準（</a:t>
            </a:r>
            <a:r>
              <a:rPr lang="en-US" altLang="ja-JP" sz="2000" dirty="0">
                <a:latin typeface="+mn-ea"/>
              </a:rPr>
              <a:t>mg/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121</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413965525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5709255"/>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日本人を対象とした報告がないため、アメリカ・カナダの食事摂取基準を参考にして、要因加算法を用いて推定平均必要量を設定。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成人・高齢者：真の吸収量に代入して得られる摂取量を</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歳の推定平均必要量とし、性別及び年齢階級ごとの参照体重に基づき、体重比の</a:t>
            </a:r>
            <a:r>
              <a:rPr lang="en-US" altLang="ja-JP" sz="2000" dirty="0">
                <a:latin typeface="+mn-ea"/>
              </a:rPr>
              <a:t>0.75</a:t>
            </a:r>
            <a:r>
              <a:rPr lang="ja-JP" altLang="en-US" sz="2000" dirty="0">
                <a:latin typeface="+mn-ea"/>
              </a:rPr>
              <a:t>乗を用いて外挿して算定。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a:t>
            </a:r>
            <a:r>
              <a:rPr lang="en-US" altLang="ja-JP" sz="2000" dirty="0">
                <a:latin typeface="+mn-ea"/>
              </a:rPr>
              <a:t>12</a:t>
            </a:r>
            <a:r>
              <a:rPr lang="ja-JP" altLang="en-US" sz="2000" dirty="0">
                <a:latin typeface="+mn-ea"/>
              </a:rPr>
              <a:t>～</a:t>
            </a:r>
            <a:r>
              <a:rPr lang="en-US" altLang="ja-JP" sz="2000" dirty="0">
                <a:latin typeface="+mn-ea"/>
              </a:rPr>
              <a:t>17</a:t>
            </a:r>
            <a:r>
              <a:rPr lang="ja-JP" altLang="en-US" sz="2000" dirty="0">
                <a:latin typeface="+mn-ea"/>
              </a:rPr>
              <a:t>歳は、性別及び年齢階級ごとの参照体重に基づき、体重比の</a:t>
            </a:r>
            <a:r>
              <a:rPr lang="en-US" altLang="ja-JP" sz="2000" dirty="0">
                <a:latin typeface="+mn-ea"/>
              </a:rPr>
              <a:t>0.75</a:t>
            </a:r>
            <a:r>
              <a:rPr lang="ja-JP" altLang="en-US" sz="2000" dirty="0">
                <a:latin typeface="+mn-ea"/>
              </a:rPr>
              <a:t>乗を用いて推定した体表面積比と成長因子を考慮し、</a:t>
            </a:r>
            <a:r>
              <a:rPr lang="en-US" altLang="ja-JP" sz="2000" dirty="0">
                <a:latin typeface="+mn-ea"/>
              </a:rPr>
              <a:t>18〜29</a:t>
            </a:r>
            <a:r>
              <a:rPr lang="ja-JP" altLang="en-US" sz="2000" dirty="0">
                <a:latin typeface="+mn-ea"/>
              </a:rPr>
              <a:t>歳の推定平均必要量から外挿して算定。１～</a:t>
            </a:r>
            <a:r>
              <a:rPr lang="en-US" altLang="ja-JP" sz="2000" dirty="0">
                <a:latin typeface="+mn-ea"/>
              </a:rPr>
              <a:t>11</a:t>
            </a:r>
            <a:r>
              <a:rPr lang="ja-JP" altLang="en-US" sz="2000" dirty="0">
                <a:latin typeface="+mn-ea"/>
              </a:rPr>
              <a:t>歳は、真の吸収量に代入して得られる摂取量を参照値とし、</a:t>
            </a:r>
            <a:r>
              <a:rPr lang="en-US" altLang="ja-JP" sz="2000" dirty="0">
                <a:latin typeface="+mn-ea"/>
              </a:rPr>
              <a:t>18〜29</a:t>
            </a:r>
            <a:r>
              <a:rPr lang="ja-JP" altLang="en-US" sz="2000" dirty="0">
                <a:latin typeface="+mn-ea"/>
              </a:rPr>
              <a:t>歳の性別の参照体重と１～</a:t>
            </a:r>
            <a:r>
              <a:rPr lang="en-US" altLang="ja-JP" sz="2000" dirty="0">
                <a:latin typeface="+mn-ea"/>
              </a:rPr>
              <a:t>11</a:t>
            </a:r>
            <a:r>
              <a:rPr lang="ja-JP" altLang="en-US" sz="2000" dirty="0">
                <a:latin typeface="+mn-ea"/>
              </a:rPr>
              <a:t>歳の性別及び年齢階級ごとの参照体重に基づき、体重比の</a:t>
            </a:r>
            <a:r>
              <a:rPr lang="en-US" altLang="ja-JP" sz="2000" dirty="0">
                <a:latin typeface="+mn-ea"/>
              </a:rPr>
              <a:t>0.75</a:t>
            </a:r>
            <a:r>
              <a:rPr lang="ja-JP" altLang="en-US" sz="2000" dirty="0">
                <a:latin typeface="+mn-ea"/>
              </a:rPr>
              <a:t>乗と成長因子を用いて外挿して算定。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妊婦の付加量：妊娠期間中の亜鉛の平均蓄積量と非妊娠女性の吸収率を考慮して算定。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a:t>
            </a:r>
            <a:r>
              <a:rPr lang="ja-JP" altLang="en-US" sz="2000" dirty="0" smtClean="0">
                <a:latin typeface="+mn-ea"/>
              </a:rPr>
              <a:t>：母乳中</a:t>
            </a:r>
            <a:r>
              <a:rPr lang="ja-JP" altLang="en-US" sz="2000" dirty="0">
                <a:latin typeface="+mn-ea"/>
              </a:rPr>
              <a:t>の亜鉛</a:t>
            </a:r>
            <a:r>
              <a:rPr lang="ja-JP" altLang="en-US" sz="2000" dirty="0" smtClean="0">
                <a:latin typeface="+mn-ea"/>
              </a:rPr>
              <a:t>濃度、基準哺乳量及び授乳婦の吸収率を考慮して算定。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９</a:t>
            </a:r>
            <a:r>
              <a:rPr lang="en-US" altLang="ja-JP" sz="2400" dirty="0">
                <a:latin typeface="+mn-ea"/>
              </a:rPr>
              <a:t>-</a:t>
            </a:r>
            <a:r>
              <a:rPr lang="ja-JP" altLang="en-US" sz="2400" dirty="0">
                <a:latin typeface="+mn-ea"/>
              </a:rPr>
              <a:t>２　亜鉛</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122</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58850652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386259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目安量</a:t>
            </a:r>
            <a:r>
              <a:rPr lang="ja-JP" altLang="en-US" sz="2000" dirty="0">
                <a:latin typeface="+mn-ea"/>
              </a:rPr>
              <a:t>の策定方法</a:t>
            </a:r>
          </a:p>
          <a:p>
            <a:pPr marL="468000" indent="-342000" algn="just">
              <a:buFont typeface="Arial" panose="020B0604020202020204" pitchFamily="34" charset="0"/>
              <a:buChar char="•"/>
            </a:pPr>
            <a:r>
              <a:rPr lang="ja-JP" altLang="en-US" sz="2000" dirty="0">
                <a:latin typeface="+mn-ea"/>
              </a:rPr>
              <a:t>０～５か月児は、基本的には母乳中の亜鉛濃度に基準哺乳量を乗じて算定。６～</a:t>
            </a:r>
            <a:r>
              <a:rPr lang="en-US" altLang="ja-JP" sz="2000" dirty="0">
                <a:latin typeface="+mn-ea"/>
              </a:rPr>
              <a:t>11</a:t>
            </a:r>
            <a:r>
              <a:rPr lang="ja-JP" altLang="en-US" sz="2000" dirty="0">
                <a:latin typeface="+mn-ea"/>
              </a:rPr>
              <a:t>か月児は、０～５か月児の目安量に体重比を乗じ、男女の平均値より算定。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耐容上限量の策定方法</a:t>
            </a:r>
          </a:p>
          <a:p>
            <a:pPr marL="468000" indent="-342000" algn="just">
              <a:buFont typeface="Arial" panose="020B0604020202020204" pitchFamily="34" charset="0"/>
              <a:buChar char="•"/>
            </a:pPr>
            <a:r>
              <a:rPr lang="ja-JP" altLang="en-US" sz="2000" dirty="0">
                <a:latin typeface="+mn-ea"/>
              </a:rPr>
              <a:t>亜鉛サプリメントの継続投与の研究結果に基づき設定。</a:t>
            </a:r>
            <a:endParaRPr lang="en-US" altLang="ja-JP" sz="2000" dirty="0">
              <a:latin typeface="+mn-ea"/>
            </a:endParaRPr>
          </a:p>
          <a:p>
            <a:pPr marL="126000" algn="just"/>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p>
          <a:p>
            <a:pPr marL="468000" indent="-342000" algn="just">
              <a:buFont typeface="Arial" panose="020B0604020202020204" pitchFamily="34" charset="0"/>
              <a:buChar char="•"/>
            </a:pPr>
            <a:r>
              <a:rPr lang="ja-JP" altLang="en-US" sz="2000" dirty="0">
                <a:latin typeface="+mn-ea"/>
              </a:rPr>
              <a:t>推定平均必要量の算定に用いた諸量の中で、特に腸管以外の排泄量（尿中排泄量、体表消失量、精液排泄量、月経血消失量）について、日本人の数値が必要。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123</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97892811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1189891"/>
          <a:ext cx="8654378"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828000">
                  <a:extLst>
                    <a:ext uri="{9D8B030D-6E8A-4147-A177-3AD203B41FA5}">
                      <a16:colId xmlns:a16="http://schemas.microsoft.com/office/drawing/2014/main" val="192033357"/>
                    </a:ext>
                  </a:extLst>
                </a:gridCol>
                <a:gridCol w="853189">
                  <a:extLst>
                    <a:ext uri="{9D8B030D-6E8A-4147-A177-3AD203B41FA5}">
                      <a16:colId xmlns:a16="http://schemas.microsoft.com/office/drawing/2014/main" val="4012083700"/>
                    </a:ext>
                  </a:extLst>
                </a:gridCol>
                <a:gridCol w="936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gridCol w="828000">
                  <a:extLst>
                    <a:ext uri="{9D8B030D-6E8A-4147-A177-3AD203B41FA5}">
                      <a16:colId xmlns:a16="http://schemas.microsoft.com/office/drawing/2014/main" val="1665929544"/>
                    </a:ext>
                  </a:extLst>
                </a:gridCol>
                <a:gridCol w="853189">
                  <a:extLst>
                    <a:ext uri="{9D8B030D-6E8A-4147-A177-3AD203B41FA5}">
                      <a16:colId xmlns:a16="http://schemas.microsoft.com/office/drawing/2014/main" val="3016676881"/>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上限量</a:t>
                      </a:r>
                      <a:endParaRPr lang="ja-JP"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endParaRPr lang="ja-JP" altLang="ja-JP" sz="1600" b="0" u="none" kern="100" baseline="300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２</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２</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mn-ea"/>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mn-ea"/>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mn-ea"/>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２</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mn-ea"/>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mn-ea"/>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mn-ea"/>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７</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９</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８</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１</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２</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亜鉛の食事摂取基準（</a:t>
            </a:r>
            <a:r>
              <a:rPr lang="en-US" altLang="ja-JP" sz="2000" dirty="0">
                <a:latin typeface="+mn-ea"/>
              </a:rPr>
              <a:t>mg/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124</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06650322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478592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日本人を対象とした報告がないため、欧米人を対象に行われた研究に基づき、銅の平衡維持量と血漿・血清銅濃度を銅の栄養状態の指標として、推定平均必要量を策定。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推定平均必要量と推奨量の策定方法</a:t>
            </a:r>
          </a:p>
          <a:p>
            <a:pPr marL="468000" indent="-342000" algn="just">
              <a:buFont typeface="Arial" panose="020B0604020202020204" pitchFamily="34" charset="0"/>
              <a:buChar char="•"/>
            </a:pPr>
            <a:r>
              <a:rPr lang="ja-JP" altLang="en-US" sz="2000" dirty="0">
                <a:latin typeface="+mn-ea"/>
              </a:rPr>
              <a:t>成人・高齢者：銅の最小摂取量を参照値として、性別及び年齢階級ごとの参照体重に基づき、体重比の</a:t>
            </a:r>
            <a:r>
              <a:rPr lang="en-US" altLang="ja-JP" sz="2000" dirty="0">
                <a:latin typeface="+mn-ea"/>
              </a:rPr>
              <a:t>0.75</a:t>
            </a:r>
            <a:r>
              <a:rPr lang="ja-JP" altLang="en-US" sz="2000" dirty="0">
                <a:latin typeface="+mn-ea"/>
              </a:rPr>
              <a:t>乗を用いて外挿して算定。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小児：成人の推定平均必要量を基に、体重比の</a:t>
            </a:r>
            <a:r>
              <a:rPr lang="en-US" altLang="ja-JP" sz="2000" dirty="0">
                <a:latin typeface="+mn-ea"/>
              </a:rPr>
              <a:t>0.75</a:t>
            </a:r>
            <a:r>
              <a:rPr lang="ja-JP" altLang="en-US" sz="2000" dirty="0">
                <a:latin typeface="+mn-ea"/>
              </a:rPr>
              <a:t>乗と成長因子を用いて外挿して算定。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a:t>
            </a:r>
            <a:r>
              <a:rPr lang="ja-JP" altLang="en-US" sz="2000" kern="0" dirty="0"/>
              <a:t>胎児の銅保有量、非妊婦の銅吸収率から算定</a:t>
            </a:r>
            <a:r>
              <a:rPr lang="ja-JP" altLang="en-US" sz="2000" dirty="0">
                <a:latin typeface="+mn-ea"/>
              </a:rPr>
              <a:t>。</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a:t>
            </a:r>
            <a:r>
              <a:rPr lang="ja-JP" altLang="en-US" sz="2000" kern="0" dirty="0"/>
              <a:t>授乳期間中の母乳中銅濃度の平均値</a:t>
            </a:r>
            <a:r>
              <a:rPr lang="ja-JP" altLang="en-US" sz="2000" kern="0" dirty="0" smtClean="0"/>
              <a:t>、基準哺乳量</a:t>
            </a:r>
            <a:r>
              <a:rPr lang="ja-JP" altLang="en-US" sz="2000" kern="0" dirty="0"/>
              <a:t>、銅の吸収率から算定</a:t>
            </a:r>
            <a:r>
              <a:rPr lang="ja-JP" altLang="en-US" sz="2000" dirty="0">
                <a:latin typeface="+mn-ea"/>
              </a:rPr>
              <a:t>。</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推奨量算定係数をこれまで</a:t>
            </a:r>
            <a:r>
              <a:rPr lang="en-US" altLang="ja-JP" sz="2000" dirty="0">
                <a:latin typeface="+mn-ea"/>
              </a:rPr>
              <a:t>1.3</a:t>
            </a:r>
            <a:r>
              <a:rPr lang="ja-JP" altLang="en-US" sz="2000" dirty="0">
                <a:latin typeface="+mn-ea"/>
              </a:rPr>
              <a:t>としていたが、推定平均必要量の精度が向上したので</a:t>
            </a:r>
            <a:r>
              <a:rPr lang="en-US" altLang="ja-JP" sz="2000" dirty="0">
                <a:latin typeface="+mn-ea"/>
              </a:rPr>
              <a:t>1.2</a:t>
            </a:r>
            <a:r>
              <a:rPr lang="ja-JP" altLang="en-US" sz="2000" dirty="0">
                <a:latin typeface="+mn-ea"/>
              </a:rPr>
              <a:t>を適用</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９</a:t>
            </a:r>
            <a:r>
              <a:rPr lang="en-US" altLang="ja-JP" sz="2400" dirty="0">
                <a:latin typeface="+mn-ea"/>
              </a:rPr>
              <a:t>-</a:t>
            </a:r>
            <a:r>
              <a:rPr lang="ja-JP" altLang="en-US" sz="2400" dirty="0">
                <a:latin typeface="+mn-ea"/>
              </a:rPr>
              <a:t>３　銅</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125</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09001900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386259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目安量</a:t>
            </a:r>
            <a:r>
              <a:rPr lang="ja-JP" altLang="en-US" sz="2000" dirty="0">
                <a:latin typeface="+mn-ea"/>
              </a:rPr>
              <a:t>の策定方法</a:t>
            </a:r>
          </a:p>
          <a:p>
            <a:pPr marL="468000" indent="-342000" algn="just">
              <a:buFont typeface="Arial" panose="020B0604020202020204" pitchFamily="34" charset="0"/>
              <a:buChar char="•"/>
            </a:pPr>
            <a:r>
              <a:rPr lang="ja-JP" altLang="en-US" sz="2000" dirty="0">
                <a:latin typeface="+mn-ea"/>
              </a:rPr>
              <a:t>乳児：０～５か月児は、母乳中の銅濃度に基準哺乳量を乗じて算定し、６～</a:t>
            </a:r>
            <a:r>
              <a:rPr lang="en-US" altLang="ja-JP" sz="2000" dirty="0">
                <a:latin typeface="+mn-ea"/>
              </a:rPr>
              <a:t>11</a:t>
            </a:r>
            <a:r>
              <a:rPr lang="ja-JP" altLang="en-US" sz="2000" dirty="0">
                <a:latin typeface="+mn-ea"/>
              </a:rPr>
              <a:t>か月児は、０～５か月児の目安量を体重比の</a:t>
            </a:r>
            <a:r>
              <a:rPr lang="en-US" altLang="ja-JP" sz="2000" dirty="0">
                <a:latin typeface="+mn-ea"/>
              </a:rPr>
              <a:t>0.75</a:t>
            </a:r>
            <a:r>
              <a:rPr lang="ja-JP" altLang="en-US" sz="2000" dirty="0">
                <a:latin typeface="+mn-ea"/>
              </a:rPr>
              <a:t>乗を用いて外挿した値と、成人の推定平均必要量からの外挿値の平均値を基に算定。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耐容上限量の策定方法</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成人・高齢者：銅サプリメントの継続投与の研究結果に基づき算定。欧米人との体格差等を考慮して不確実性因子</a:t>
            </a:r>
            <a:r>
              <a:rPr lang="en-US" altLang="ja-JP" sz="2000" dirty="0">
                <a:latin typeface="+mn-ea"/>
              </a:rPr>
              <a:t>1.5</a:t>
            </a:r>
            <a:r>
              <a:rPr lang="ja-JP" altLang="en-US" sz="2000" dirty="0">
                <a:latin typeface="+mn-ea"/>
              </a:rPr>
              <a:t>を適用。</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乳児・小児：報告がないため、設定は見送り。</a:t>
            </a:r>
            <a:endParaRPr lang="en-US" altLang="ja-JP" sz="2000" dirty="0">
              <a:latin typeface="+mn-ea"/>
            </a:endParaRPr>
          </a:p>
          <a:p>
            <a:pPr marL="468000" indent="-342900" algn="just">
              <a:buClr>
                <a:schemeClr val="tx1"/>
              </a:buClr>
              <a:buFont typeface="Arial" panose="020B0604020202020204" pitchFamily="34" charset="0"/>
              <a:buChar char="•"/>
            </a:pPr>
            <a:endParaRPr lang="en-US" altLang="ja-JP" sz="2000" dirty="0">
              <a:latin typeface="+mn-ea"/>
            </a:endParaRPr>
          </a:p>
          <a:p>
            <a:pPr algn="just">
              <a:buClr>
                <a:schemeClr val="tx1"/>
              </a:buClr>
            </a:pPr>
            <a:r>
              <a:rPr lang="en-US" altLang="ja-JP" sz="2000" dirty="0">
                <a:latin typeface="+mn-ea"/>
              </a:rPr>
              <a:t>〈</a:t>
            </a:r>
            <a:r>
              <a:rPr lang="ja-JP" altLang="en-US" sz="2000" dirty="0">
                <a:latin typeface="+mn-ea"/>
              </a:rPr>
              <a:t>今後の課題</a:t>
            </a:r>
            <a:r>
              <a:rPr lang="en-US" altLang="ja-JP" sz="2000" dirty="0">
                <a:latin typeface="+mn-ea"/>
              </a:rPr>
              <a:t>〉</a:t>
            </a:r>
          </a:p>
          <a:p>
            <a:pPr marL="468000" indent="-342900" algn="just">
              <a:buClr>
                <a:schemeClr val="tx1"/>
              </a:buClr>
              <a:buFont typeface="Arial" panose="020B0604020202020204" pitchFamily="34" charset="0"/>
              <a:buChar char="•"/>
            </a:pPr>
            <a:r>
              <a:rPr lang="ja-JP" altLang="en-US" sz="2000" dirty="0">
                <a:latin typeface="+mn-ea"/>
              </a:rPr>
              <a:t>銅サプリメントの健康影響について、更なる情報収集が必要。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126</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09481901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930555941"/>
              </p:ext>
            </p:extLst>
          </p:nvPr>
        </p:nvGraphicFramePr>
        <p:xfrm>
          <a:off x="669144" y="1050072"/>
          <a:ext cx="8654378" cy="4922123"/>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828000">
                  <a:extLst>
                    <a:ext uri="{9D8B030D-6E8A-4147-A177-3AD203B41FA5}">
                      <a16:colId xmlns:a16="http://schemas.microsoft.com/office/drawing/2014/main" val="192033357"/>
                    </a:ext>
                  </a:extLst>
                </a:gridCol>
                <a:gridCol w="853189">
                  <a:extLst>
                    <a:ext uri="{9D8B030D-6E8A-4147-A177-3AD203B41FA5}">
                      <a16:colId xmlns:a16="http://schemas.microsoft.com/office/drawing/2014/main" val="4012083700"/>
                    </a:ext>
                  </a:extLst>
                </a:gridCol>
                <a:gridCol w="936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gridCol w="828000">
                  <a:extLst>
                    <a:ext uri="{9D8B030D-6E8A-4147-A177-3AD203B41FA5}">
                      <a16:colId xmlns:a16="http://schemas.microsoft.com/office/drawing/2014/main" val="1665929544"/>
                    </a:ext>
                  </a:extLst>
                </a:gridCol>
                <a:gridCol w="853189">
                  <a:extLst>
                    <a:ext uri="{9D8B030D-6E8A-4147-A177-3AD203B41FA5}">
                      <a16:colId xmlns:a16="http://schemas.microsoft.com/office/drawing/2014/main" val="3016676881"/>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上限量</a:t>
                      </a:r>
                      <a:endParaRPr lang="ja-JP"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endParaRPr lang="ja-JP" altLang="ja-JP" sz="1600" b="0" u="none" kern="100" baseline="300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93648">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７</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620688"/>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銅の食事摂取基準（</a:t>
            </a:r>
            <a:r>
              <a:rPr lang="en-US" altLang="ja-JP" sz="2000" dirty="0">
                <a:latin typeface="+mn-ea"/>
              </a:rPr>
              <a:t>mg/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127</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51028827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6017032"/>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マンガンは吸収率が低く、大半が</a:t>
            </a:r>
            <a:r>
              <a:rPr lang="ja-JP" altLang="en-US" sz="2000" dirty="0" smtClean="0">
                <a:latin typeface="+mn-ea"/>
              </a:rPr>
              <a:t>糞便中</a:t>
            </a:r>
            <a:r>
              <a:rPr lang="ja-JP" altLang="en-US" sz="2000" dirty="0">
                <a:latin typeface="+mn-ea"/>
              </a:rPr>
              <a:t>に排泄されることから、出納試験から平衡維持量を求めるのは困難であるため、日本人の摂取量に基づき目安量を設定。</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完全静脈栄養によって継続投与された症例で、血中マンガン濃度の有意な上昇とマンガンの脳蓄積が生じ、パーキンソン病様の症状が現れたことから、マンガンの過剰摂取による健康障害は無視できないと判断し、耐容上限量を設定。</a:t>
            </a: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成人・高齢者：日本人の摂取量の報告の中で、摂取量の少なかったものを基準値として設定。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小児：成人の目安量を基に、体重比の</a:t>
            </a:r>
            <a:r>
              <a:rPr lang="en-US" altLang="ja-JP" sz="2000" dirty="0">
                <a:latin typeface="+mn-ea"/>
              </a:rPr>
              <a:t>0.75</a:t>
            </a:r>
            <a:r>
              <a:rPr lang="ja-JP" altLang="en-US" sz="2000" dirty="0">
                <a:latin typeface="+mn-ea"/>
              </a:rPr>
              <a:t>乗と成長因子を用いて外挿して算定。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 ０～５か月児は、母乳中のマンガン濃度に基準哺乳量を乗じて算定し、６～</a:t>
            </a:r>
            <a:r>
              <a:rPr lang="en-US" altLang="ja-JP" sz="2000" dirty="0">
                <a:latin typeface="+mn-ea"/>
              </a:rPr>
              <a:t>11</a:t>
            </a:r>
            <a:r>
              <a:rPr lang="ja-JP" altLang="en-US" sz="2000" dirty="0">
                <a:latin typeface="+mn-ea"/>
              </a:rPr>
              <a:t>か月児は、０～５か月児の目安量を体重比の</a:t>
            </a:r>
            <a:r>
              <a:rPr lang="en-US" altLang="ja-JP" sz="2000" dirty="0">
                <a:latin typeface="+mn-ea"/>
              </a:rPr>
              <a:t>0.75</a:t>
            </a:r>
            <a:r>
              <a:rPr lang="ja-JP" altLang="en-US" sz="2000" dirty="0">
                <a:latin typeface="+mn-ea"/>
              </a:rPr>
              <a:t>乗を用いて外挿した値と成人の目安量から</a:t>
            </a:r>
            <a:r>
              <a:rPr lang="ja-JP" altLang="en-US" sz="2000" dirty="0" smtClean="0">
                <a:latin typeface="+mn-ea"/>
              </a:rPr>
              <a:t>の外挿値</a:t>
            </a:r>
            <a:r>
              <a:rPr lang="ja-JP" altLang="en-US" sz="2000" dirty="0">
                <a:latin typeface="+mn-ea"/>
              </a:rPr>
              <a:t>の平均値を基に設定。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妊婦：妊娠に伴うマンガン付加量を算定するために必要な情報がないため、非妊娠時の目安量を適用。</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９</a:t>
            </a:r>
            <a:r>
              <a:rPr lang="en-US" altLang="ja-JP" sz="2400" dirty="0">
                <a:latin typeface="+mn-ea"/>
              </a:rPr>
              <a:t>-</a:t>
            </a:r>
            <a:r>
              <a:rPr lang="ja-JP" altLang="en-US" sz="2400" dirty="0">
                <a:latin typeface="+mn-ea"/>
              </a:rPr>
              <a:t>４　マンガン</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128</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631051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3000" y="260649"/>
            <a:ext cx="8640000" cy="6555641"/>
          </a:xfrm>
          <a:prstGeom prst="rect">
            <a:avLst/>
          </a:prstGeom>
          <a:noFill/>
        </p:spPr>
        <p:txBody>
          <a:bodyPr wrap="square" rtlCol="0">
            <a:spAutoFit/>
          </a:bodyPr>
          <a:lstStyle/>
          <a:p>
            <a:pPr marL="540000" indent="-457200" algn="just">
              <a:buFont typeface="+mj-ea"/>
              <a:buAutoNum type="circleNumDbPlain" startAt="2"/>
            </a:pPr>
            <a:r>
              <a:rPr lang="ja-JP" altLang="en-US" sz="2000" dirty="0">
                <a:latin typeface="+mn-ea"/>
              </a:rPr>
              <a:t>推奨量（</a:t>
            </a:r>
            <a:r>
              <a:rPr lang="en-US" altLang="ja-JP" sz="2000" dirty="0">
                <a:latin typeface="+mn-ea"/>
              </a:rPr>
              <a:t>recommended dietary allowance</a:t>
            </a:r>
            <a:r>
              <a:rPr lang="ja-JP" altLang="en-US" sz="2000" dirty="0">
                <a:latin typeface="+mn-ea"/>
              </a:rPr>
              <a:t>：</a:t>
            </a:r>
            <a:r>
              <a:rPr lang="en-US" altLang="ja-JP" sz="2000" dirty="0">
                <a:latin typeface="+mn-ea"/>
              </a:rPr>
              <a:t>RDA</a:t>
            </a:r>
            <a:r>
              <a:rPr lang="ja-JP" altLang="en-US" sz="2000" dirty="0">
                <a:latin typeface="+mn-ea"/>
              </a:rPr>
              <a:t>）</a:t>
            </a:r>
            <a:endParaRPr lang="en-US" altLang="ja-JP" sz="2000" dirty="0">
              <a:latin typeface="+mn-ea"/>
            </a:endParaRPr>
          </a:p>
          <a:p>
            <a:pPr marL="720000" lvl="2" indent="-342900" algn="just">
              <a:buFont typeface="Arial" panose="020B0604020202020204" pitchFamily="34" charset="0"/>
              <a:buChar char="•"/>
            </a:pPr>
            <a:r>
              <a:rPr lang="ja-JP" altLang="en-US" dirty="0">
                <a:latin typeface="+mn-ea"/>
              </a:rPr>
              <a:t>ある対象集団において測定された必要量の分布に基づき、母集団に属するほとんど</a:t>
            </a:r>
            <a:r>
              <a:rPr lang="ja-JP" altLang="en-US" dirty="0" smtClean="0">
                <a:latin typeface="+mn-ea"/>
              </a:rPr>
              <a:t>の者（</a:t>
            </a:r>
            <a:r>
              <a:rPr lang="en-US" altLang="ja-JP" dirty="0">
                <a:latin typeface="+mn-ea"/>
              </a:rPr>
              <a:t>97</a:t>
            </a:r>
            <a:r>
              <a:rPr lang="ja-JP" altLang="en-US" dirty="0">
                <a:latin typeface="+mn-ea"/>
              </a:rPr>
              <a:t>～</a:t>
            </a:r>
            <a:r>
              <a:rPr lang="en-US" altLang="ja-JP" dirty="0">
                <a:latin typeface="+mn-ea"/>
              </a:rPr>
              <a:t>98</a:t>
            </a:r>
            <a:r>
              <a:rPr lang="ja-JP" altLang="en-US" dirty="0">
                <a:latin typeface="+mn-ea"/>
              </a:rPr>
              <a:t>％）が充足している量。</a:t>
            </a:r>
            <a:endParaRPr lang="en-US" altLang="ja-JP" dirty="0">
              <a:latin typeface="+mn-ea"/>
            </a:endParaRPr>
          </a:p>
          <a:p>
            <a:pPr lvl="2" algn="just"/>
            <a:endParaRPr lang="en-US" altLang="ja-JP" dirty="0">
              <a:latin typeface="+mn-ea"/>
            </a:endParaRPr>
          </a:p>
          <a:p>
            <a:pPr marL="540000" lvl="1" indent="-457200" algn="just">
              <a:buFont typeface="+mj-ea"/>
              <a:buAutoNum type="circleNumDbPlain" startAt="3"/>
            </a:pPr>
            <a:r>
              <a:rPr lang="ja-JP" altLang="en-US" sz="2000" dirty="0">
                <a:latin typeface="+mn-ea"/>
              </a:rPr>
              <a:t>目安量（</a:t>
            </a:r>
            <a:r>
              <a:rPr lang="en-US" altLang="ja-JP" sz="2000" dirty="0">
                <a:latin typeface="+mn-ea"/>
              </a:rPr>
              <a:t>adequate intake</a:t>
            </a:r>
            <a:r>
              <a:rPr lang="ja-JP" altLang="en-US" sz="2000" dirty="0">
                <a:latin typeface="+mn-ea"/>
              </a:rPr>
              <a:t>：</a:t>
            </a:r>
            <a:r>
              <a:rPr lang="en-US" altLang="ja-JP" sz="2000" dirty="0">
                <a:latin typeface="+mn-ea"/>
              </a:rPr>
              <a:t>AI</a:t>
            </a:r>
            <a:r>
              <a:rPr lang="ja-JP" altLang="en-US" sz="2000" dirty="0">
                <a:latin typeface="+mn-ea"/>
              </a:rPr>
              <a:t>）</a:t>
            </a:r>
            <a:endParaRPr lang="en-US" altLang="ja-JP" sz="2000" dirty="0">
              <a:latin typeface="+mn-ea"/>
            </a:endParaRPr>
          </a:p>
          <a:p>
            <a:pPr marL="720000" lvl="2" indent="-342000" algn="just">
              <a:buFont typeface="Arial" panose="020B0604020202020204" pitchFamily="34" charset="0"/>
              <a:buChar char="•"/>
            </a:pPr>
            <a:r>
              <a:rPr lang="ja-JP" altLang="en-US" dirty="0">
                <a:latin typeface="+mn-ea"/>
              </a:rPr>
              <a:t>特定の集団における、ある一定の栄養状態を維持するのに十分な量。</a:t>
            </a:r>
            <a:endParaRPr lang="en-US" altLang="ja-JP" dirty="0">
              <a:latin typeface="+mn-ea"/>
            </a:endParaRPr>
          </a:p>
          <a:p>
            <a:pPr lvl="2" algn="just"/>
            <a:endParaRPr lang="en-US" altLang="ja-JP" sz="1600" dirty="0">
              <a:latin typeface="+mn-ea"/>
            </a:endParaRPr>
          </a:p>
          <a:p>
            <a:pPr marL="540000" lvl="1" indent="-457200" algn="just">
              <a:buFont typeface="+mj-ea"/>
              <a:buAutoNum type="circleNumDbPlain" startAt="4"/>
            </a:pPr>
            <a:r>
              <a:rPr lang="ja-JP" altLang="en-US" sz="2000" dirty="0">
                <a:latin typeface="+mn-ea"/>
              </a:rPr>
              <a:t>耐容上限量（</a:t>
            </a:r>
            <a:r>
              <a:rPr lang="en-US" altLang="ja-JP" sz="2000" dirty="0">
                <a:latin typeface="+mn-ea"/>
              </a:rPr>
              <a:t>tolerable upper intake level</a:t>
            </a:r>
            <a:r>
              <a:rPr lang="ja-JP" altLang="en-US" sz="2000" dirty="0">
                <a:latin typeface="+mn-ea"/>
              </a:rPr>
              <a:t>：</a:t>
            </a:r>
            <a:r>
              <a:rPr lang="en-US" altLang="ja-JP" sz="2000" dirty="0">
                <a:latin typeface="+mn-ea"/>
              </a:rPr>
              <a:t>UL</a:t>
            </a:r>
            <a:r>
              <a:rPr lang="ja-JP" altLang="en-US" sz="2000" dirty="0">
                <a:latin typeface="+mn-ea"/>
              </a:rPr>
              <a:t>）</a:t>
            </a:r>
            <a:endParaRPr lang="en-US" altLang="ja-JP" sz="2000" dirty="0">
              <a:latin typeface="+mn-ea"/>
            </a:endParaRPr>
          </a:p>
          <a:p>
            <a:pPr marL="720000" lvl="2" indent="-342000" algn="just">
              <a:buFont typeface="Arial" panose="020B0604020202020204" pitchFamily="34" charset="0"/>
              <a:buChar char="•"/>
            </a:pPr>
            <a:r>
              <a:rPr lang="ja-JP" altLang="en-US" dirty="0">
                <a:latin typeface="+mn-ea"/>
              </a:rPr>
              <a:t>健康障害をもたらすリスクがないとみなされる習慣的な摂取量の上限。</a:t>
            </a:r>
            <a:endParaRPr lang="en-US" altLang="ja-JP" dirty="0">
              <a:latin typeface="+mn-ea"/>
            </a:endParaRPr>
          </a:p>
          <a:p>
            <a:pPr lvl="2" algn="just"/>
            <a:endParaRPr lang="en-US" altLang="ja-JP" dirty="0">
              <a:latin typeface="+mn-ea"/>
            </a:endParaRPr>
          </a:p>
          <a:p>
            <a:pPr marL="540000" lvl="1" indent="-457200" algn="just">
              <a:buFont typeface="+mj-ea"/>
              <a:buAutoNum type="circleNumDbPlain" startAt="4"/>
            </a:pPr>
            <a:r>
              <a:rPr lang="ja-JP" altLang="en-US" sz="2000" dirty="0">
                <a:latin typeface="+mn-ea"/>
              </a:rPr>
              <a:t>目標量</a:t>
            </a:r>
            <a:r>
              <a:rPr lang="ja-JP" altLang="en-US" sz="2000" spc="-70" dirty="0">
                <a:latin typeface="+mn-ea"/>
              </a:rPr>
              <a:t>（</a:t>
            </a:r>
            <a:r>
              <a:rPr lang="en-US" altLang="ja-JP" sz="2000" spc="-70" dirty="0">
                <a:latin typeface="+mn-ea"/>
              </a:rPr>
              <a:t>tentative dietary goal for preventing life-style related diseases</a:t>
            </a:r>
            <a:r>
              <a:rPr lang="ja-JP" altLang="en-US" sz="2000" spc="-70" dirty="0">
                <a:latin typeface="+mn-ea"/>
              </a:rPr>
              <a:t>：</a:t>
            </a:r>
            <a:r>
              <a:rPr lang="en-US" altLang="ja-JP" sz="2000" spc="-70" dirty="0">
                <a:latin typeface="+mn-ea"/>
              </a:rPr>
              <a:t>DG</a:t>
            </a:r>
            <a:r>
              <a:rPr lang="ja-JP" altLang="en-US" sz="2000" spc="-70" dirty="0">
                <a:latin typeface="+mn-ea"/>
              </a:rPr>
              <a:t>）</a:t>
            </a:r>
            <a:endParaRPr lang="en-US" altLang="ja-JP" sz="2000" spc="-70" dirty="0">
              <a:latin typeface="+mn-ea"/>
            </a:endParaRPr>
          </a:p>
          <a:p>
            <a:pPr marL="720000" lvl="2" indent="-342900" algn="just">
              <a:buFont typeface="Arial" panose="020B0604020202020204" pitchFamily="34" charset="0"/>
              <a:buChar char="•"/>
            </a:pPr>
            <a:r>
              <a:rPr lang="ja-JP" altLang="en-US" spc="-50" dirty="0">
                <a:latin typeface="+mn-ea"/>
              </a:rPr>
              <a:t>生活習慣病の</a:t>
            </a:r>
            <a:r>
              <a:rPr lang="ja-JP" altLang="en-US" spc="-50" dirty="0">
                <a:solidFill>
                  <a:srgbClr val="FF0000"/>
                </a:solidFill>
                <a:latin typeface="+mn-ea"/>
              </a:rPr>
              <a:t>発症予防を目的として</a:t>
            </a:r>
            <a:r>
              <a:rPr lang="ja-JP" altLang="en-US" spc="-50" dirty="0">
                <a:latin typeface="+mn-ea"/>
              </a:rPr>
              <a:t>、特定の集団において、その疾患のリスクや、その代理指標となる生体指標の値が低くなると考えられる栄養状態が達成できる量として算定し、現在の日本人が当面の目標とすべき摂取量として「目標量」を設定。</a:t>
            </a:r>
            <a:endParaRPr lang="en-US" altLang="ja-JP" spc="-50" dirty="0">
              <a:latin typeface="+mn-ea"/>
            </a:endParaRPr>
          </a:p>
          <a:p>
            <a:pPr marL="720000" lvl="2" indent="-342900" algn="just">
              <a:buClr>
                <a:schemeClr val="tx1"/>
              </a:buClr>
              <a:buFont typeface="Arial" panose="020B0604020202020204" pitchFamily="34" charset="0"/>
              <a:buChar char="•"/>
            </a:pPr>
            <a:r>
              <a:rPr lang="ja-JP" altLang="en-US" dirty="0">
                <a:latin typeface="+mn-ea"/>
              </a:rPr>
              <a:t>目標量の算定方法の基本原則</a:t>
            </a:r>
            <a:r>
              <a:rPr lang="en-US" altLang="ja-JP" baseline="30000" dirty="0">
                <a:latin typeface="+mn-ea"/>
              </a:rPr>
              <a:t>※</a:t>
            </a:r>
            <a:r>
              <a:rPr lang="ja-JP" altLang="en-US" dirty="0">
                <a:latin typeface="+mn-ea"/>
              </a:rPr>
              <a:t>に該当しない場合でも、栄養政策上、目標とすべき摂取量の設定の重要性を認める場合は基準を策定。</a:t>
            </a:r>
            <a:endParaRPr lang="en-US" altLang="ja-JP" dirty="0">
              <a:latin typeface="+mn-ea"/>
            </a:endParaRPr>
          </a:p>
          <a:p>
            <a:pPr marL="720000" lvl="2" indent="-342900" algn="just">
              <a:buClr>
                <a:schemeClr val="tx1"/>
              </a:buClr>
              <a:buFont typeface="Arial" panose="020B0604020202020204" pitchFamily="34" charset="0"/>
              <a:buChar char="•"/>
            </a:pPr>
            <a:endParaRPr lang="en-US" altLang="ja-JP" dirty="0">
              <a:latin typeface="+mn-ea"/>
            </a:endParaRPr>
          </a:p>
          <a:p>
            <a:pPr marL="720000" lvl="2" indent="-342900" algn="just">
              <a:buClr>
                <a:schemeClr val="tx1"/>
              </a:buClr>
              <a:buFont typeface="Arial" panose="020B0604020202020204" pitchFamily="34" charset="0"/>
              <a:buChar char="•"/>
            </a:pPr>
            <a:endParaRPr lang="en-US" altLang="ja-JP" dirty="0">
              <a:latin typeface="+mn-ea"/>
            </a:endParaRPr>
          </a:p>
          <a:p>
            <a:pPr marL="720000" lvl="2" indent="-342900" algn="just">
              <a:buClr>
                <a:schemeClr val="tx1"/>
              </a:buClr>
              <a:buFont typeface="Arial" panose="020B0604020202020204" pitchFamily="34" charset="0"/>
              <a:buChar char="•"/>
            </a:pPr>
            <a:endParaRPr lang="en-US" altLang="ja-JP" dirty="0">
              <a:latin typeface="+mn-ea"/>
            </a:endParaRPr>
          </a:p>
          <a:p>
            <a:pPr marL="720000" lvl="2" indent="-342900" algn="just">
              <a:buClr>
                <a:schemeClr val="tx1"/>
              </a:buClr>
              <a:buFont typeface="Arial" panose="020B0604020202020204" pitchFamily="34" charset="0"/>
              <a:buChar char="•"/>
            </a:pPr>
            <a:endParaRPr lang="en-US" altLang="ja-JP" dirty="0">
              <a:latin typeface="+mn-ea"/>
            </a:endParaRPr>
          </a:p>
          <a:p>
            <a:pPr marL="720000" lvl="2" indent="-342900" algn="just">
              <a:buClr>
                <a:schemeClr val="tx1"/>
              </a:buClr>
              <a:buFont typeface="Arial" panose="020B0604020202020204" pitchFamily="34" charset="0"/>
              <a:buChar char="•"/>
            </a:pPr>
            <a:endParaRPr lang="en-US" altLang="ja-JP" dirty="0">
              <a:latin typeface="+mn-ea"/>
            </a:endParaRPr>
          </a:p>
          <a:p>
            <a:pPr marL="720000" lvl="2" indent="-342900" algn="just">
              <a:buClr>
                <a:schemeClr val="tx1"/>
              </a:buClr>
              <a:buFont typeface="Arial" panose="020B0604020202020204" pitchFamily="34" charset="0"/>
              <a:buChar char="•"/>
            </a:pPr>
            <a:r>
              <a:rPr lang="ja-JP" altLang="en-US" dirty="0">
                <a:solidFill>
                  <a:srgbClr val="FF0000"/>
                </a:solidFill>
                <a:latin typeface="+mn-ea"/>
              </a:rPr>
              <a:t>生活習慣病の重症化予防及びフレイル予防を目的とした量を設定できる場合は、発症予防を目的とした量（目標量）とは区別</a:t>
            </a:r>
            <a:r>
              <a:rPr lang="ja-JP" altLang="en-US" dirty="0" smtClean="0">
                <a:solidFill>
                  <a:srgbClr val="FF0000"/>
                </a:solidFill>
                <a:latin typeface="+mn-ea"/>
              </a:rPr>
              <a:t>して示す。</a:t>
            </a:r>
            <a:endParaRPr lang="ja-JP" altLang="en-US" dirty="0">
              <a:solidFill>
                <a:srgbClr val="FF0000"/>
              </a:solidFill>
              <a:latin typeface="+mn-ea"/>
            </a:endParaRPr>
          </a:p>
        </p:txBody>
      </p:sp>
      <p:sp>
        <p:nvSpPr>
          <p:cNvPr id="3" name="正方形/長方形 2"/>
          <p:cNvSpPr/>
          <p:nvPr/>
        </p:nvSpPr>
        <p:spPr>
          <a:xfrm>
            <a:off x="1280592" y="4869161"/>
            <a:ext cx="8064896" cy="1169551"/>
          </a:xfrm>
          <a:prstGeom prst="rect">
            <a:avLst/>
          </a:prstGeom>
          <a:ln w="6350">
            <a:noFill/>
            <a:prstDash val="sysDash"/>
          </a:ln>
        </p:spPr>
        <p:style>
          <a:lnRef idx="2">
            <a:schemeClr val="dk1"/>
          </a:lnRef>
          <a:fillRef idx="1">
            <a:schemeClr val="lt1"/>
          </a:fillRef>
          <a:effectRef idx="0">
            <a:schemeClr val="dk1"/>
          </a:effectRef>
          <a:fontRef idx="minor">
            <a:schemeClr val="dk1"/>
          </a:fontRef>
        </p:style>
        <p:txBody>
          <a:bodyPr wrap="square">
            <a:spAutoFit/>
          </a:bodyPr>
          <a:lstStyle/>
          <a:p>
            <a:r>
              <a:rPr lang="en-US" altLang="ja-JP" sz="1400" baseline="30000" dirty="0">
                <a:latin typeface="+mn-ea"/>
              </a:rPr>
              <a:t>※</a:t>
            </a:r>
            <a:r>
              <a:rPr lang="ja-JP" altLang="en-US" sz="1400" dirty="0">
                <a:latin typeface="+mn-ea"/>
              </a:rPr>
              <a:t>目標量の算定方法の基本原則</a:t>
            </a:r>
            <a:endParaRPr lang="en-US" altLang="ja-JP" sz="1400" dirty="0">
              <a:latin typeface="+mn-ea"/>
            </a:endParaRPr>
          </a:p>
          <a:p>
            <a:r>
              <a:rPr lang="ja-JP" altLang="en-US" sz="1400" dirty="0">
                <a:latin typeface="+mn-ea"/>
              </a:rPr>
              <a:t>　・　</a:t>
            </a:r>
            <a:r>
              <a:rPr lang="ja-JP" altLang="ja-JP" sz="1400" dirty="0">
                <a:latin typeface="+mn-ea"/>
              </a:rPr>
              <a:t>望ましいと考えられる摂取量よりも現在の日本人の摂取量が少ない場合、範囲の下の</a:t>
            </a:r>
            <a:r>
              <a:rPr lang="ja-JP" altLang="ja-JP" sz="1400" dirty="0" smtClean="0">
                <a:latin typeface="+mn-ea"/>
              </a:rPr>
              <a:t>値</a:t>
            </a:r>
            <a:r>
              <a:rPr lang="ja-JP" altLang="en-US" sz="1400" dirty="0" smtClean="0">
                <a:latin typeface="+mn-ea"/>
              </a:rPr>
              <a:t>だけ</a:t>
            </a:r>
            <a:r>
              <a:rPr lang="ja-JP" altLang="ja-JP" sz="1400" dirty="0" smtClean="0">
                <a:latin typeface="+mn-ea"/>
              </a:rPr>
              <a:t>を</a:t>
            </a:r>
            <a:r>
              <a:rPr lang="ja-JP" altLang="ja-JP" sz="1400" dirty="0">
                <a:latin typeface="+mn-ea"/>
              </a:rPr>
              <a:t>算定</a:t>
            </a:r>
            <a:endParaRPr lang="en-US" altLang="ja-JP" sz="1400" dirty="0">
              <a:latin typeface="+mn-ea"/>
            </a:endParaRPr>
          </a:p>
          <a:p>
            <a:r>
              <a:rPr lang="ja-JP" altLang="en-US" sz="1400" dirty="0">
                <a:latin typeface="+mn-ea"/>
              </a:rPr>
              <a:t>　　</a:t>
            </a:r>
            <a:r>
              <a:rPr lang="ja-JP" altLang="ja-JP" sz="1400" dirty="0">
                <a:latin typeface="+mn-ea"/>
              </a:rPr>
              <a:t>（例：食物繊維、カリウム）</a:t>
            </a:r>
            <a:endParaRPr lang="en-US" altLang="ja-JP" sz="1400" dirty="0">
              <a:latin typeface="+mn-ea"/>
            </a:endParaRPr>
          </a:p>
          <a:p>
            <a:r>
              <a:rPr lang="ja-JP" altLang="en-US" sz="1400" dirty="0">
                <a:latin typeface="+mn-ea"/>
              </a:rPr>
              <a:t>　・　</a:t>
            </a:r>
            <a:r>
              <a:rPr lang="ja-JP" altLang="ja-JP" sz="1400" dirty="0">
                <a:latin typeface="+mn-ea"/>
              </a:rPr>
              <a:t>望ましいと考えられる摂取量よりも現在の日本人の摂取量が多い場合、範囲の上の</a:t>
            </a:r>
            <a:r>
              <a:rPr lang="ja-JP" altLang="ja-JP" sz="1400" dirty="0" smtClean="0">
                <a:latin typeface="+mn-ea"/>
              </a:rPr>
              <a:t>値</a:t>
            </a:r>
            <a:r>
              <a:rPr lang="ja-JP" altLang="en-US" sz="1400" dirty="0" smtClean="0">
                <a:latin typeface="+mn-ea"/>
              </a:rPr>
              <a:t>だけ</a:t>
            </a:r>
            <a:r>
              <a:rPr lang="ja-JP" altLang="ja-JP" sz="1400" dirty="0" smtClean="0">
                <a:latin typeface="+mn-ea"/>
              </a:rPr>
              <a:t>を</a:t>
            </a:r>
            <a:r>
              <a:rPr lang="ja-JP" altLang="ja-JP" sz="1400" dirty="0">
                <a:latin typeface="+mn-ea"/>
              </a:rPr>
              <a:t>算定</a:t>
            </a:r>
            <a:endParaRPr lang="en-US" altLang="ja-JP" sz="1400" dirty="0">
              <a:latin typeface="+mn-ea"/>
            </a:endParaRPr>
          </a:p>
          <a:p>
            <a:r>
              <a:rPr lang="ja-JP" altLang="en-US" sz="1400" dirty="0">
                <a:latin typeface="+mn-ea"/>
              </a:rPr>
              <a:t>　　</a:t>
            </a:r>
            <a:r>
              <a:rPr lang="ja-JP" altLang="ja-JP" sz="1400" dirty="0">
                <a:latin typeface="+mn-ea"/>
              </a:rPr>
              <a:t>（例：飽和脂肪酸、ナトリウム（食塩相当量））</a:t>
            </a: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12</a:t>
            </a:fld>
            <a:endParaRPr kumimoji="1" lang="ja-JP" altLang="en-US" dirty="0"/>
          </a:p>
        </p:txBody>
      </p:sp>
      <p:sp>
        <p:nvSpPr>
          <p:cNvPr id="6" name="正方形/長方形 5"/>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88823111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620688"/>
            <a:ext cx="8820000" cy="609397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目安量</a:t>
            </a:r>
            <a:r>
              <a:rPr lang="ja-JP" altLang="en-US" sz="2000" dirty="0">
                <a:latin typeface="+mn-ea"/>
              </a:rPr>
              <a:t>の策定方法（続き）</a:t>
            </a:r>
          </a:p>
          <a:p>
            <a:pPr marL="468000" indent="-342000" algn="just">
              <a:buFont typeface="Arial" panose="020B0604020202020204" pitchFamily="34" charset="0"/>
              <a:buChar char="•"/>
            </a:pPr>
            <a:r>
              <a:rPr lang="ja-JP" altLang="en-US" sz="2000" dirty="0">
                <a:latin typeface="+mn-ea"/>
              </a:rPr>
              <a:t>授乳婦：授乳によるマンガンの損失は無視できると考え、非授乳時の目安量を適用。</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耐容上限量の策定方法</a:t>
            </a:r>
          </a:p>
          <a:p>
            <a:pPr marL="468000" indent="-342000" algn="just">
              <a:buFont typeface="Arial" panose="020B0604020202020204" pitchFamily="34" charset="0"/>
              <a:buChar char="•"/>
            </a:pPr>
            <a:r>
              <a:rPr lang="ja-JP" altLang="en-US" sz="2000" dirty="0">
                <a:latin typeface="+mn-ea"/>
              </a:rPr>
              <a:t>成人・高齢者：日本人における報告がないため、アメリカ人でのマンガンの健康障害非発現量に基づき設定。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乳児・小児・授乳婦：報告がないため、設定は見送り。</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妊婦：妊婦に特化した値は設定しなかったが、妊娠中にはマンガン摂取が過剰にならないように注意が必要。</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生活習慣病の発症予防</a:t>
            </a:r>
          </a:p>
          <a:p>
            <a:pPr marL="468000" indent="-342000" algn="just">
              <a:buFont typeface="Arial" panose="020B0604020202020204" pitchFamily="34" charset="0"/>
              <a:buChar char="•"/>
            </a:pPr>
            <a:r>
              <a:rPr lang="ja-JP" altLang="en-US" sz="2000" dirty="0">
                <a:latin typeface="+mn-ea"/>
              </a:rPr>
              <a:t>マンガンが生活習慣病の発症に影響を与える可能性はあるが、目標量を設定するのに十分な科学的根拠はないため、目標量の設定は見送り。</a:t>
            </a:r>
            <a:endParaRPr lang="en-US" altLang="ja-JP" sz="2000" dirty="0">
              <a:latin typeface="+mn-ea"/>
            </a:endParaRPr>
          </a:p>
          <a:p>
            <a:pPr marL="197100" algn="just"/>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endParaRPr lang="en-US" altLang="ja-JP" sz="2000" u="sng" dirty="0">
              <a:latin typeface="+mn-ea"/>
            </a:endParaRPr>
          </a:p>
          <a:p>
            <a:pPr marL="468000" indent="-342900" algn="just">
              <a:buFont typeface="Arial" panose="020B0604020202020204" pitchFamily="34" charset="0"/>
              <a:buChar char="•"/>
            </a:pPr>
            <a:r>
              <a:rPr lang="ja-JP" altLang="en-US" sz="2000" dirty="0">
                <a:latin typeface="+mn-ea"/>
              </a:rPr>
              <a:t>マンガンの必要量及び耐容上限量の設定に必要な日本人を対象にした情報の収集が必要。</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妊娠高血圧症とマンガン摂取量との関連についても、更なる情報の収集が必要。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129</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411661116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1189891"/>
          <a:ext cx="5580000"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gridCol w="1008000">
                  <a:extLst>
                    <a:ext uri="{9D8B030D-6E8A-4147-A177-3AD203B41FA5}">
                      <a16:colId xmlns:a16="http://schemas.microsoft.com/office/drawing/2014/main" val="20007"/>
                    </a:ext>
                  </a:extLst>
                </a:gridCol>
                <a:gridCol w="1008000">
                  <a:extLst>
                    <a:ext uri="{9D8B030D-6E8A-4147-A177-3AD203B41FA5}">
                      <a16:colId xmlns:a16="http://schemas.microsoft.com/office/drawing/2014/main" val="20008"/>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mn-ea"/>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6" name="テキスト ボックス 5"/>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マンガンの食事摂取基準（</a:t>
            </a:r>
            <a:r>
              <a:rPr lang="en-US" altLang="ja-JP" sz="2000" dirty="0">
                <a:latin typeface="+mn-ea"/>
              </a:rPr>
              <a:t>mg/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130</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54881063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4478149"/>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日本人のヨウ素の摂取量と摂取源は特異的であるが、日本人における有用な報告がないため、欧米の研究結果に基づき、推定平均必要量を設定。</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日本人がヨウ素を食卓塩ではなく一般の食品から摂取していること、通常の食生活においてヨウ素過剰障害がほとんど認められないことから、日本人のヨウ素摂取量、日本人を対象にした実験及び食品中ヨウ素の吸収率に基づき、耐容上限量を策定。</a:t>
            </a: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成人・高齢者：甲状腺へのヨウ素蓄積量を必要量として設定。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小児：成人の推定平均必要量を基に、体重比の</a:t>
            </a:r>
            <a:r>
              <a:rPr lang="en-US" altLang="ja-JP" sz="2000" dirty="0">
                <a:latin typeface="+mn-ea"/>
              </a:rPr>
              <a:t>0.75</a:t>
            </a:r>
            <a:r>
              <a:rPr lang="ja-JP" altLang="en-US" sz="2000" dirty="0">
                <a:latin typeface="+mn-ea"/>
              </a:rPr>
              <a:t>乗と成長因子を用いて外挿した上で、男女の平均値を設定。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妊婦の付加量：新生児の甲状腺内ヨウ素量に関するデータを基に設定。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授乳婦の付加量：０～</a:t>
            </a:r>
            <a:r>
              <a:rPr lang="ja-JP" altLang="en-US" sz="2000" dirty="0" smtClean="0">
                <a:latin typeface="+mn-ea"/>
              </a:rPr>
              <a:t>５か月児の</a:t>
            </a:r>
            <a:r>
              <a:rPr lang="ja-JP" altLang="en-US" sz="2000" dirty="0">
                <a:latin typeface="+mn-ea"/>
              </a:rPr>
              <a:t>目安量から設定。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９</a:t>
            </a:r>
            <a:r>
              <a:rPr lang="en-US" altLang="ja-JP" sz="2400" dirty="0">
                <a:latin typeface="+mn-ea"/>
              </a:rPr>
              <a:t>-</a:t>
            </a:r>
            <a:r>
              <a:rPr lang="ja-JP" altLang="en-US" sz="2400" dirty="0">
                <a:latin typeface="+mn-ea"/>
              </a:rPr>
              <a:t>５　ヨウ素</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131</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03787631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132</a:t>
            </a:fld>
            <a:endParaRPr kumimoji="1" lang="ja-JP" altLang="en-US" dirty="0"/>
          </a:p>
        </p:txBody>
      </p:sp>
      <p:sp>
        <p:nvSpPr>
          <p:cNvPr id="6" name="テキスト ボックス 5"/>
          <p:cNvSpPr txBox="1"/>
          <p:nvPr/>
        </p:nvSpPr>
        <p:spPr>
          <a:xfrm>
            <a:off x="543000" y="548680"/>
            <a:ext cx="8820000" cy="6324808"/>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目安量</a:t>
            </a:r>
            <a:r>
              <a:rPr lang="ja-JP" altLang="en-US" sz="2000" dirty="0">
                <a:latin typeface="+mn-ea"/>
              </a:rPr>
              <a:t>の策定方法</a:t>
            </a:r>
          </a:p>
          <a:p>
            <a:pPr marL="468000" indent="-342000" algn="just">
              <a:buFont typeface="Arial" panose="020B0604020202020204" pitchFamily="34" charset="0"/>
              <a:buChar char="•"/>
            </a:pPr>
            <a:r>
              <a:rPr lang="ja-JP" altLang="en-US" sz="2000" dirty="0">
                <a:latin typeface="+mn-ea"/>
              </a:rPr>
              <a:t>乳児：０～５か月児は、基本的には母乳中のヨウ素濃度に基準哺乳量を乗じるが、母乳中のヨウ素含量が授乳婦のヨウ素摂取量に大きく影響されることを考慮して設定。６～</a:t>
            </a:r>
            <a:r>
              <a:rPr lang="en-US" altLang="ja-JP" sz="2000" dirty="0">
                <a:latin typeface="+mn-ea"/>
              </a:rPr>
              <a:t>11</a:t>
            </a:r>
            <a:r>
              <a:rPr lang="ja-JP" altLang="en-US" sz="2000" dirty="0">
                <a:latin typeface="+mn-ea"/>
              </a:rPr>
              <a:t>か月児は、０～５か月児の目安量を体重比の</a:t>
            </a:r>
            <a:r>
              <a:rPr lang="en-US" altLang="ja-JP" sz="2000" dirty="0">
                <a:latin typeface="+mn-ea"/>
              </a:rPr>
              <a:t>0.75</a:t>
            </a:r>
            <a:r>
              <a:rPr lang="ja-JP" altLang="en-US" sz="2000" dirty="0">
                <a:latin typeface="+mn-ea"/>
              </a:rPr>
              <a:t>乗を用いて外挿して設定。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耐容上限量の策定方法</a:t>
            </a:r>
          </a:p>
          <a:p>
            <a:pPr marL="468000" indent="-342000" algn="just">
              <a:buFont typeface="Arial" panose="020B0604020202020204" pitchFamily="34" charset="0"/>
              <a:buChar char="•"/>
            </a:pPr>
            <a:r>
              <a:rPr lang="ja-JP" altLang="en-US" sz="2000" dirty="0">
                <a:latin typeface="+mn-ea"/>
              </a:rPr>
              <a:t>成人・高齢者：健康障害非発現量又は最低健康障害発現量に基づいて試算した量を基に設定。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小児：８～９歳は、北海道の小児のヨウ素摂取量を基に設定。１～７歳及び</a:t>
            </a:r>
            <a:r>
              <a:rPr lang="en-US" altLang="ja-JP" sz="2000" dirty="0">
                <a:latin typeface="+mn-ea"/>
              </a:rPr>
              <a:t>10</a:t>
            </a:r>
            <a:r>
              <a:rPr lang="ja-JP" altLang="en-US" sz="2000" dirty="0">
                <a:latin typeface="+mn-ea"/>
              </a:rPr>
              <a:t>～</a:t>
            </a:r>
            <a:r>
              <a:rPr lang="en-US" altLang="ja-JP" sz="2000" dirty="0">
                <a:latin typeface="+mn-ea"/>
              </a:rPr>
              <a:t>11</a:t>
            </a:r>
            <a:r>
              <a:rPr lang="ja-JP" altLang="en-US" sz="2000" dirty="0">
                <a:latin typeface="+mn-ea"/>
              </a:rPr>
              <a:t>歳は、８～９歳の耐容上限量を体重比の</a:t>
            </a:r>
            <a:r>
              <a:rPr lang="en-US" altLang="ja-JP" sz="2000" dirty="0">
                <a:latin typeface="+mn-ea"/>
              </a:rPr>
              <a:t>0.75</a:t>
            </a:r>
            <a:r>
              <a:rPr lang="ja-JP" altLang="en-US" sz="2000" dirty="0">
                <a:latin typeface="+mn-ea"/>
              </a:rPr>
              <a:t>乗を用いて外挿した上で、男女の平均値を設定。</a:t>
            </a:r>
            <a:r>
              <a:rPr lang="en-US" altLang="ja-JP" sz="2000" dirty="0">
                <a:latin typeface="+mn-ea"/>
              </a:rPr>
              <a:t>12</a:t>
            </a:r>
            <a:r>
              <a:rPr lang="ja-JP" altLang="en-US" sz="2000" dirty="0">
                <a:latin typeface="+mn-ea"/>
              </a:rPr>
              <a:t>～</a:t>
            </a:r>
            <a:r>
              <a:rPr lang="en-US" altLang="ja-JP" sz="2000" dirty="0">
                <a:latin typeface="+mn-ea"/>
              </a:rPr>
              <a:t>14</a:t>
            </a:r>
            <a:r>
              <a:rPr lang="ja-JP" altLang="en-US" sz="2000" dirty="0">
                <a:latin typeface="+mn-ea"/>
              </a:rPr>
              <a:t>歳は、８～９歳と</a:t>
            </a:r>
            <a:r>
              <a:rPr lang="en-US" altLang="ja-JP" sz="2000" dirty="0">
                <a:latin typeface="+mn-ea"/>
              </a:rPr>
              <a:t>18</a:t>
            </a:r>
            <a:r>
              <a:rPr lang="ja-JP" altLang="en-US" sz="2000" dirty="0">
                <a:latin typeface="+mn-ea"/>
              </a:rPr>
              <a:t>歳以上の耐容上限量を考慮して設定。</a:t>
            </a:r>
            <a:r>
              <a:rPr lang="en-US" altLang="ja-JP" sz="2000" dirty="0">
                <a:latin typeface="+mn-ea"/>
              </a:rPr>
              <a:t>15</a:t>
            </a:r>
            <a:r>
              <a:rPr lang="ja-JP" altLang="en-US" sz="2000" dirty="0">
                <a:latin typeface="+mn-ea"/>
              </a:rPr>
              <a:t>～</a:t>
            </a:r>
            <a:r>
              <a:rPr lang="en-US" altLang="ja-JP" sz="2000" dirty="0">
                <a:latin typeface="+mn-ea"/>
              </a:rPr>
              <a:t>17</a:t>
            </a:r>
            <a:r>
              <a:rPr lang="ja-JP" altLang="en-US" sz="2000" dirty="0">
                <a:latin typeface="+mn-ea"/>
              </a:rPr>
              <a:t>歳は成人と同じ値を適用。</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乳児：乳児において血清の甲状腺ホルモン濃度の低下と甲状腺刺激ホルモン濃度の上昇が観察された母乳からのヨウ素摂取量を基に設定。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妊婦：日本の妊婦を対象とした報告は不足しているが、妊娠中はヨウ素過剰への感受性が高いと考えられるため、</a:t>
            </a:r>
            <a:r>
              <a:rPr lang="ja-JP" altLang="en-US" sz="2000" kern="0" dirty="0">
                <a:latin typeface="+mn-ea"/>
              </a:rPr>
              <a:t>非妊娠時よりも過剰摂取に注意する必要があり、非妊娠時よりも低い値を設定。</a:t>
            </a:r>
            <a:endParaRPr lang="en-US" altLang="ja-JP" sz="2000" kern="0" dirty="0">
              <a:latin typeface="+mn-ea"/>
            </a:endParaRPr>
          </a:p>
          <a:p>
            <a:pPr marL="468000" indent="-342000" algn="just">
              <a:buClr>
                <a:schemeClr val="tx1"/>
              </a:buClr>
              <a:buFont typeface="Arial" panose="020B0604020202020204" pitchFamily="34" charset="0"/>
              <a:buChar char="•"/>
            </a:pPr>
            <a:r>
              <a:rPr lang="ja-JP" altLang="en-US" sz="2000" kern="0" dirty="0">
                <a:solidFill>
                  <a:srgbClr val="FF0000"/>
                </a:solidFill>
                <a:latin typeface="+mn-ea"/>
              </a:rPr>
              <a:t>授乳婦：母乳のヨウ素濃度を極端に高くしない観点から、ヨウ素の過剰摂取に注意する必要があるため、非授乳時よりも低い値（妊婦と同じ値）を設定。</a:t>
            </a:r>
            <a:endParaRPr lang="en-US" altLang="ja-JP" sz="2000" kern="0" dirty="0">
              <a:solidFill>
                <a:srgbClr val="FF0000"/>
              </a:solidFill>
              <a:latin typeface="+mn-ea"/>
            </a:endParaRPr>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54192172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3477875"/>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活用に当たっての留意事項</a:t>
            </a:r>
            <a:r>
              <a:rPr lang="en-US" altLang="ja-JP" sz="2000" dirty="0">
                <a:latin typeface="+mn-ea"/>
              </a:rPr>
              <a:t>〉</a:t>
            </a:r>
            <a:endParaRPr lang="ja-JP" altLang="en-US" sz="2000" dirty="0">
              <a:latin typeface="+mn-ea"/>
            </a:endParaRPr>
          </a:p>
          <a:p>
            <a:pPr marL="468000" indent="-342000" algn="just">
              <a:buFont typeface="Arial" panose="020B0604020202020204" pitchFamily="34" charset="0"/>
              <a:buChar char="•"/>
            </a:pPr>
            <a:r>
              <a:rPr lang="ja-JP" altLang="en-US" sz="2000" dirty="0">
                <a:latin typeface="+mn-ea"/>
              </a:rPr>
              <a:t>耐容上限量は、習慣的なヨウ素摂取に適用。</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成人は、昆布を用いた献立を摂取することに起因する</a:t>
            </a:r>
            <a:r>
              <a:rPr lang="en-US" altLang="ja-JP" sz="2000" dirty="0">
                <a:latin typeface="+mn-ea"/>
              </a:rPr>
              <a:t>10mg/</a:t>
            </a:r>
            <a:r>
              <a:rPr lang="ja-JP" altLang="en-US" sz="2000" dirty="0">
                <a:latin typeface="+mn-ea"/>
              </a:rPr>
              <a:t>日程度までの高ヨウ素摂取が間欠的に出現することは問題ないが、１週間当たり</a:t>
            </a:r>
            <a:r>
              <a:rPr lang="en-US" altLang="ja-JP" sz="2000" dirty="0">
                <a:latin typeface="+mn-ea"/>
              </a:rPr>
              <a:t>20mg/</a:t>
            </a:r>
            <a:r>
              <a:rPr lang="ja-JP" altLang="en-US" sz="2000" dirty="0">
                <a:latin typeface="+mn-ea"/>
              </a:rPr>
              <a:t>日程度までに留めることを推奨。</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小児は、根拠となる情報が間欠的な高ヨウ素摂取と推定される６～</a:t>
            </a:r>
            <a:r>
              <a:rPr lang="en-US" altLang="ja-JP" sz="2000" dirty="0">
                <a:latin typeface="+mn-ea"/>
              </a:rPr>
              <a:t>12</a:t>
            </a:r>
            <a:r>
              <a:rPr lang="ja-JP" altLang="en-US" sz="2000" dirty="0">
                <a:latin typeface="+mn-ea"/>
              </a:rPr>
              <a:t>歳の日本人の小児を対象としていることから、</a:t>
            </a:r>
            <a:r>
              <a:rPr lang="ja-JP" altLang="en-US" sz="2000" dirty="0">
                <a:solidFill>
                  <a:srgbClr val="FF0000"/>
                </a:solidFill>
                <a:latin typeface="+mn-ea"/>
              </a:rPr>
              <a:t>間欠的な高摂取に注意が必要。</a:t>
            </a:r>
            <a:endParaRPr lang="en-US" altLang="ja-JP" sz="2000" dirty="0">
              <a:solidFill>
                <a:srgbClr val="FF0000"/>
              </a:solidFill>
              <a:latin typeface="+mn-ea"/>
            </a:endParaRPr>
          </a:p>
          <a:p>
            <a:pPr marL="468000" indent="-342000" algn="just">
              <a:buFont typeface="Arial" panose="020B0604020202020204" pitchFamily="34" charset="0"/>
              <a:buChar char="•"/>
            </a:pPr>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endParaRPr lang="ja-JP" altLang="en-US" sz="2000" dirty="0">
              <a:latin typeface="+mn-ea"/>
            </a:endParaRPr>
          </a:p>
          <a:p>
            <a:pPr marL="468000" indent="-342000" algn="just">
              <a:buFont typeface="Arial" panose="020B0604020202020204" pitchFamily="34" charset="0"/>
              <a:buChar char="•"/>
            </a:pPr>
            <a:r>
              <a:rPr lang="ja-JP" altLang="en-US" sz="2000" dirty="0">
                <a:latin typeface="+mn-ea"/>
              </a:rPr>
              <a:t>日本人における習慣的な摂取量分布及び健康影響に関するデータが必要。</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ヨウ素の摂取不足に陥っている者がどの程度存在するかの把握も必要。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133</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35555318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1189891"/>
          <a:ext cx="8654378"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828000">
                  <a:extLst>
                    <a:ext uri="{9D8B030D-6E8A-4147-A177-3AD203B41FA5}">
                      <a16:colId xmlns:a16="http://schemas.microsoft.com/office/drawing/2014/main" val="192033357"/>
                    </a:ext>
                  </a:extLst>
                </a:gridCol>
                <a:gridCol w="853189">
                  <a:extLst>
                    <a:ext uri="{9D8B030D-6E8A-4147-A177-3AD203B41FA5}">
                      <a16:colId xmlns:a16="http://schemas.microsoft.com/office/drawing/2014/main" val="4012083700"/>
                    </a:ext>
                  </a:extLst>
                </a:gridCol>
                <a:gridCol w="936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gridCol w="828000">
                  <a:extLst>
                    <a:ext uri="{9D8B030D-6E8A-4147-A177-3AD203B41FA5}">
                      <a16:colId xmlns:a16="http://schemas.microsoft.com/office/drawing/2014/main" val="1665929544"/>
                    </a:ext>
                  </a:extLst>
                </a:gridCol>
                <a:gridCol w="853189">
                  <a:extLst>
                    <a:ext uri="{9D8B030D-6E8A-4147-A177-3AD203B41FA5}">
                      <a16:colId xmlns:a16="http://schemas.microsoft.com/office/drawing/2014/main" val="3016676881"/>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上限量</a:t>
                      </a:r>
                      <a:endParaRPr lang="ja-JP"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endParaRPr lang="ja-JP" altLang="ja-JP" sz="1600" b="0" u="none" kern="100" baseline="300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6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en-US" altLang="ja-JP" sz="1600" b="0" i="0" u="none" strike="noStrike" baseline="30000" dirty="0">
                          <a:solidFill>
                            <a:srgbClr val="FF0000"/>
                          </a:solidFill>
                          <a:effectLst/>
                          <a:latin typeface="ＭＳ Ｐゴシック" panose="020B0600070205080204" pitchFamily="50" charset="-128"/>
                          <a:ea typeface="+mn-ea"/>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ヨウ素の食事摂取基準（</a:t>
            </a:r>
            <a:r>
              <a:rPr lang="en-US" altLang="ja-JP" sz="2000" dirty="0">
                <a:latin typeface="+mn-ea"/>
              </a:rPr>
              <a:t>µg/</a:t>
            </a:r>
            <a:r>
              <a:rPr lang="ja-JP" altLang="en-US" sz="2000" dirty="0">
                <a:latin typeface="+mn-ea"/>
              </a:rPr>
              <a:t>日）</a:t>
            </a:r>
            <a:r>
              <a:rPr lang="en-US" altLang="ja-JP" sz="2000" dirty="0">
                <a:latin typeface="+mn-ea"/>
              </a:rPr>
              <a:t>〉</a:t>
            </a:r>
            <a:endParaRPr lang="ja-JP" altLang="en-US" sz="2000" dirty="0">
              <a:latin typeface="+mn-ea"/>
            </a:endParaRPr>
          </a:p>
        </p:txBody>
      </p:sp>
      <p:sp>
        <p:nvSpPr>
          <p:cNvPr id="5" name="テキスト ボックス 4"/>
          <p:cNvSpPr txBox="1"/>
          <p:nvPr/>
        </p:nvSpPr>
        <p:spPr>
          <a:xfrm>
            <a:off x="643596" y="6073551"/>
            <a:ext cx="8701892" cy="307777"/>
          </a:xfrm>
          <a:prstGeom prst="rect">
            <a:avLst/>
          </a:prstGeom>
          <a:noFill/>
        </p:spPr>
        <p:txBody>
          <a:bodyPr wrap="square" rtlCol="0">
            <a:spAutoFit/>
          </a:bodyPr>
          <a:lstStyle/>
          <a:p>
            <a:pPr marL="85725" indent="-85725"/>
            <a:r>
              <a:rPr lang="en-US" altLang="ja-JP" sz="1400" baseline="30000" dirty="0">
                <a:latin typeface="+mn-ea"/>
              </a:rPr>
              <a:t>1 </a:t>
            </a:r>
            <a:r>
              <a:rPr lang="ja-JP" altLang="en-US" sz="1400" dirty="0">
                <a:latin typeface="+mn-ea"/>
              </a:rPr>
              <a:t>妊婦及び授乳婦の耐容上限量は、</a:t>
            </a:r>
            <a:r>
              <a:rPr lang="en-US" altLang="ja-JP" sz="1400" dirty="0">
                <a:latin typeface="+mn-ea"/>
              </a:rPr>
              <a:t>2,000</a:t>
            </a:r>
            <a:r>
              <a:rPr lang="en-US" altLang="ja-JP" sz="900" dirty="0">
                <a:latin typeface="+mn-ea"/>
              </a:rPr>
              <a:t> </a:t>
            </a:r>
            <a:r>
              <a:rPr lang="en-US" altLang="ja-JP" sz="1400" dirty="0">
                <a:latin typeface="+mn-ea"/>
              </a:rPr>
              <a:t>µg/</a:t>
            </a:r>
            <a:r>
              <a:rPr lang="ja-JP" altLang="en-US" sz="1400" dirty="0">
                <a:latin typeface="+mn-ea"/>
              </a:rPr>
              <a:t>日とした。</a:t>
            </a:r>
            <a:endParaRPr kumimoji="1" lang="ja-JP" altLang="en-US" sz="14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134</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30247541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517064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克山病の予防の観点から、推定平均必要量を設定。</a:t>
            </a:r>
            <a:r>
              <a:rPr lang="ja-JP" altLang="en-US" sz="2000" dirty="0">
                <a:solidFill>
                  <a:srgbClr val="FF0000"/>
                </a:solidFill>
                <a:latin typeface="+mn-ea"/>
              </a:rPr>
              <a:t>習慣的な摂取量がこれを下回ると重篤な欠乏症のリスクが生じる。</a:t>
            </a: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成人・高齢者：血漿グルタチオンペルオキシダーゼ活性値とセレン摂取量との関係を基に設定。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小児：成人の推定平均必要量の参照値の基になった推定体重と小児の性別及び年齢階級ごとの参照体重に基づき、体重比の</a:t>
            </a:r>
            <a:r>
              <a:rPr lang="en-US" altLang="ja-JP" sz="2000" dirty="0">
                <a:latin typeface="+mn-ea"/>
              </a:rPr>
              <a:t>0.75</a:t>
            </a:r>
            <a:r>
              <a:rPr lang="ja-JP" altLang="en-US" sz="2000" dirty="0">
                <a:latin typeface="+mn-ea"/>
              </a:rPr>
              <a:t>乗と成長因子を用いて外挿して算定。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spc="-50" dirty="0">
                <a:latin typeface="+mn-ea"/>
              </a:rPr>
              <a:t>妊婦の付加量：</a:t>
            </a:r>
            <a:r>
              <a:rPr lang="ja-JP" altLang="en-US" sz="2000" kern="0" spc="-50" dirty="0"/>
              <a:t>胎児・胎盤、血液体積の増加に伴い必要となる量に基づき算定</a:t>
            </a:r>
            <a:r>
              <a:rPr lang="ja-JP" altLang="en-US" sz="2000" spc="-50" dirty="0">
                <a:latin typeface="+mn-ea"/>
              </a:rPr>
              <a:t>。</a:t>
            </a:r>
            <a:endParaRPr lang="en-US" altLang="ja-JP" sz="2000" spc="-50" dirty="0">
              <a:latin typeface="+mn-ea"/>
            </a:endParaRPr>
          </a:p>
          <a:p>
            <a:pPr marL="468000" indent="-342000" algn="just">
              <a:buFont typeface="Arial" panose="020B0604020202020204" pitchFamily="34" charset="0"/>
              <a:buChar char="•"/>
            </a:pPr>
            <a:r>
              <a:rPr lang="ja-JP" altLang="en-US" sz="2000" dirty="0">
                <a:latin typeface="+mn-ea"/>
              </a:rPr>
              <a:t>授乳婦の付加量：母乳中のセレン濃度と基準哺乳量、吸収率に基づき算定。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乳児：０～５か月児は、母乳中のセレン濃度に基準哺乳量を乗じて算定し、６～</a:t>
            </a:r>
            <a:r>
              <a:rPr lang="en-US" altLang="ja-JP" sz="2000" dirty="0">
                <a:latin typeface="+mn-ea"/>
              </a:rPr>
              <a:t>11</a:t>
            </a:r>
            <a:r>
              <a:rPr lang="ja-JP" altLang="en-US" sz="2000" dirty="0">
                <a:latin typeface="+mn-ea"/>
              </a:rPr>
              <a:t>か月児は、０～５か月児の目安量と成人の推定平均必要量からの外挿値の平均値を基に設定。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９</a:t>
            </a:r>
            <a:r>
              <a:rPr lang="en-US" altLang="ja-JP" sz="2400" dirty="0">
                <a:latin typeface="+mn-ea"/>
              </a:rPr>
              <a:t>-</a:t>
            </a:r>
            <a:r>
              <a:rPr lang="ja-JP" altLang="en-US" sz="2400" dirty="0">
                <a:latin typeface="+mn-ea"/>
              </a:rPr>
              <a:t>６　セレン</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135</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47836709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620688"/>
            <a:ext cx="8820000" cy="6017032"/>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耐</a:t>
            </a:r>
            <a:r>
              <a:rPr lang="ja-JP" altLang="en-US" sz="2000" dirty="0">
                <a:latin typeface="+mn-ea"/>
              </a:rPr>
              <a:t>容上限量の策定方法</a:t>
            </a:r>
            <a:endParaRPr lang="en-US" altLang="ja-JP" sz="2000" dirty="0">
              <a:latin typeface="+mn-ea"/>
            </a:endParaRPr>
          </a:p>
          <a:p>
            <a:pPr marL="468000" indent="-342000" algn="just">
              <a:buFont typeface="Arial" panose="020B0604020202020204" pitchFamily="34" charset="0"/>
              <a:buChar char="•"/>
            </a:pPr>
            <a:r>
              <a:rPr lang="ja-JP" altLang="en-US" sz="2000" kern="0" dirty="0">
                <a:latin typeface="+mn-ea"/>
              </a:rPr>
              <a:t>成人・高齢者：毛髪と爪の脆弱化・脱落（セレン中毒）を指標とし、最低健康</a:t>
            </a:r>
            <a:r>
              <a:rPr lang="ja-JP" altLang="en-US" sz="2000" kern="0" dirty="0" smtClean="0">
                <a:latin typeface="+mn-ea"/>
              </a:rPr>
              <a:t>障害非発現量</a:t>
            </a:r>
            <a:r>
              <a:rPr lang="ja-JP" altLang="en-US" sz="2000" kern="0" dirty="0">
                <a:latin typeface="+mn-ea"/>
              </a:rPr>
              <a:t>を基に設定。</a:t>
            </a:r>
            <a:endParaRPr lang="en-US" altLang="ja-JP" sz="2000" kern="0" dirty="0">
              <a:latin typeface="+mn-ea"/>
            </a:endParaRPr>
          </a:p>
          <a:p>
            <a:pPr marL="468000" indent="-342000" algn="just">
              <a:buFont typeface="Arial" panose="020B0604020202020204" pitchFamily="34" charset="0"/>
              <a:buChar char="•"/>
            </a:pPr>
            <a:r>
              <a:rPr lang="ja-JP" altLang="en-US" sz="2000" dirty="0">
                <a:latin typeface="+mn-ea"/>
              </a:rPr>
              <a:t>小児：成人の耐容上限量の参照値に性別及び年齢階級ごとの参照体重を乗じて設定。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乳児：十分な科学的根拠がないことから、設定は見送り。</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妊婦・授乳婦：有効な情報がないことから、設定は見送り。</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生活習慣病の発症予防</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セレン摂取量が約</a:t>
            </a:r>
            <a:r>
              <a:rPr lang="en-US" altLang="ja-JP" sz="2000" dirty="0">
                <a:latin typeface="+mn-ea"/>
              </a:rPr>
              <a:t>50µg/</a:t>
            </a:r>
            <a:r>
              <a:rPr lang="ja-JP" altLang="en-US" sz="2000" dirty="0">
                <a:latin typeface="+mn-ea"/>
              </a:rPr>
              <a:t>日未満の場合に、生活習慣病の発症リスクが高まる可能性はあるが、定量的な情報が不十分であるため、目標量（</a:t>
            </a:r>
            <a:r>
              <a:rPr lang="ja-JP" altLang="en-US" sz="2000" dirty="0" smtClean="0">
                <a:latin typeface="+mn-ea"/>
              </a:rPr>
              <a:t>下限値）</a:t>
            </a:r>
            <a:r>
              <a:rPr lang="ja-JP" altLang="en-US" sz="2000" dirty="0">
                <a:latin typeface="+mn-ea"/>
              </a:rPr>
              <a:t>の設定は見送り。</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定量的な情報が不十分であるため、目標量（</a:t>
            </a:r>
            <a:r>
              <a:rPr lang="ja-JP" altLang="en-US" sz="2000" dirty="0" smtClean="0">
                <a:latin typeface="+mn-ea"/>
              </a:rPr>
              <a:t>上限値）</a:t>
            </a:r>
            <a:r>
              <a:rPr lang="ja-JP" altLang="en-US" sz="2000" dirty="0">
                <a:latin typeface="+mn-ea"/>
              </a:rPr>
              <a:t>の設定はできないが、サプリメントを摂取してセレン摂取量を意図的に高めることは、糖尿病の発症リスクを</a:t>
            </a:r>
            <a:r>
              <a:rPr lang="ja-JP" altLang="en-US" sz="2000" dirty="0" smtClean="0">
                <a:latin typeface="+mn-ea"/>
              </a:rPr>
              <a:t>高める可能性があるため</a:t>
            </a:r>
            <a:r>
              <a:rPr lang="ja-JP" altLang="en-US" sz="2000" dirty="0">
                <a:latin typeface="+mn-ea"/>
              </a:rPr>
              <a:t>控えることを推奨。</a:t>
            </a:r>
            <a:endParaRPr lang="en-US" altLang="ja-JP" sz="2000" dirty="0">
              <a:latin typeface="+mn-ea"/>
            </a:endParaRPr>
          </a:p>
          <a:p>
            <a:pPr marL="126000" algn="just"/>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p>
          <a:p>
            <a:pPr marL="468000" indent="-342000" algn="just">
              <a:buFont typeface="Arial" panose="020B0604020202020204" pitchFamily="34" charset="0"/>
              <a:buChar char="•"/>
            </a:pPr>
            <a:r>
              <a:rPr lang="ja-JP" altLang="en-US" sz="2000" dirty="0">
                <a:latin typeface="+mn-ea"/>
              </a:rPr>
              <a:t>糖尿病発症リスクとセレンの摂取の関連について、日本人を対象とした疫学研究が必要。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136</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89430011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1189891"/>
          <a:ext cx="8654378"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828000">
                  <a:extLst>
                    <a:ext uri="{9D8B030D-6E8A-4147-A177-3AD203B41FA5}">
                      <a16:colId xmlns:a16="http://schemas.microsoft.com/office/drawing/2014/main" val="192033357"/>
                    </a:ext>
                  </a:extLst>
                </a:gridCol>
                <a:gridCol w="853189">
                  <a:extLst>
                    <a:ext uri="{9D8B030D-6E8A-4147-A177-3AD203B41FA5}">
                      <a16:colId xmlns:a16="http://schemas.microsoft.com/office/drawing/2014/main" val="4012083700"/>
                    </a:ext>
                  </a:extLst>
                </a:gridCol>
                <a:gridCol w="936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gridCol w="828000">
                  <a:extLst>
                    <a:ext uri="{9D8B030D-6E8A-4147-A177-3AD203B41FA5}">
                      <a16:colId xmlns:a16="http://schemas.microsoft.com/office/drawing/2014/main" val="1665929544"/>
                    </a:ext>
                  </a:extLst>
                </a:gridCol>
                <a:gridCol w="853189">
                  <a:extLst>
                    <a:ext uri="{9D8B030D-6E8A-4147-A177-3AD203B41FA5}">
                      <a16:colId xmlns:a16="http://schemas.microsoft.com/office/drawing/2014/main" val="3016676881"/>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上限量</a:t>
                      </a:r>
                      <a:endParaRPr lang="ja-JP"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endParaRPr lang="ja-JP" altLang="ja-JP" sz="1600" b="0" u="none" kern="100" baseline="300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6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en-US" altLang="ja-JP" sz="16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セレンの食事摂取基準（</a:t>
            </a:r>
            <a:r>
              <a:rPr lang="en-US" altLang="ja-JP" sz="2000" dirty="0">
                <a:latin typeface="+mn-ea"/>
              </a:rPr>
              <a:t>µg/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137</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04148054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692696"/>
            <a:ext cx="8820000" cy="609397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食品からの摂取の必要性について</a:t>
            </a:r>
            <a:r>
              <a:rPr lang="ja-JP" altLang="ja-JP" sz="2000" dirty="0">
                <a:latin typeface="+mn-ea"/>
              </a:rPr>
              <a:t>疑問のあるクロムであるが、成人に関してはクロム摂取量に基づいて目安量を</a:t>
            </a:r>
            <a:r>
              <a:rPr lang="ja-JP" altLang="en-US" sz="2000" dirty="0">
                <a:latin typeface="+mn-ea"/>
              </a:rPr>
              <a:t>策定。</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solidFill>
                  <a:srgbClr val="FF0000"/>
                </a:solidFill>
                <a:latin typeface="+mn-ea"/>
              </a:rPr>
              <a:t>サプリメントの不適切な使用が過剰摂取を招く可能性があることから、耐容上限量を策定。</a:t>
            </a: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成人・高齢者：</a:t>
            </a:r>
            <a:r>
              <a:rPr lang="ja-JP" altLang="en-US" sz="2000" kern="0" dirty="0">
                <a:latin typeface="+mn-ea"/>
              </a:rPr>
              <a:t>日本人の献立からクロム摂取量を算出した報告に基づき設定</a:t>
            </a:r>
            <a:r>
              <a:rPr lang="ja-JP" altLang="en-US" sz="2000" dirty="0">
                <a:latin typeface="+mn-ea"/>
              </a:rPr>
              <a:t>。</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小児：摂取量に関する情報がないため、設定は見送り。</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乳児：０～５か月児は、母乳中のクロム濃度に基準哺乳量を乗じて算定し、６～</a:t>
            </a:r>
            <a:r>
              <a:rPr lang="en-US" altLang="ja-JP" sz="2000" dirty="0">
                <a:latin typeface="+mn-ea"/>
              </a:rPr>
              <a:t>11</a:t>
            </a:r>
            <a:r>
              <a:rPr lang="ja-JP" altLang="en-US" sz="2000" dirty="0">
                <a:latin typeface="+mn-ea"/>
              </a:rPr>
              <a:t>か月児は、０～５か月児の目安量を体重比の</a:t>
            </a:r>
            <a:r>
              <a:rPr lang="en-US" altLang="ja-JP" sz="2000" dirty="0">
                <a:latin typeface="+mn-ea"/>
              </a:rPr>
              <a:t>0.75</a:t>
            </a:r>
            <a:r>
              <a:rPr lang="ja-JP" altLang="en-US" sz="2000" dirty="0">
                <a:latin typeface="+mn-ea"/>
              </a:rPr>
              <a:t>乗を用いて外挿し、男女の値を平均して設定。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a:t>
            </a:r>
            <a:r>
              <a:rPr lang="ja-JP" altLang="ja-JP" sz="2000" dirty="0">
                <a:latin typeface="+mn-ea"/>
              </a:rPr>
              <a:t>必要な情報が不足しているため、</a:t>
            </a:r>
            <a:r>
              <a:rPr lang="ja-JP" altLang="en-US" sz="2000" dirty="0">
                <a:latin typeface="+mn-ea"/>
              </a:rPr>
              <a:t>非妊娠時の目安量を適用。</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授乳婦：必要な情報が不足しているため、非授乳時の目安量を適用。</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耐容上限量の策定方法</a:t>
            </a:r>
          </a:p>
          <a:p>
            <a:pPr marL="468000" indent="-342000" algn="just">
              <a:buClr>
                <a:schemeClr val="tx1"/>
              </a:buClr>
              <a:buFont typeface="Arial" panose="020B0604020202020204" pitchFamily="34" charset="0"/>
              <a:buChar char="•"/>
            </a:pPr>
            <a:r>
              <a:rPr lang="ja-JP" altLang="en-US" sz="2000" dirty="0">
                <a:solidFill>
                  <a:srgbClr val="FF0000"/>
                </a:solidFill>
                <a:latin typeface="+mn-ea"/>
              </a:rPr>
              <a:t>成人・高齢者：クロムサプリメント摂取者におけるインスリン感受性低下者の出現の結果を基に算定。</a:t>
            </a:r>
            <a:endParaRPr lang="en-US" altLang="ja-JP" sz="2000" dirty="0">
              <a:solidFill>
                <a:srgbClr val="FF0000"/>
              </a:solidFill>
              <a:latin typeface="+mn-ea"/>
            </a:endParaRPr>
          </a:p>
          <a:p>
            <a:pPr marL="468000" indent="-342000" algn="just">
              <a:buFont typeface="Arial" panose="020B0604020202020204" pitchFamily="34" charset="0"/>
              <a:buChar char="•"/>
            </a:pPr>
            <a:r>
              <a:rPr lang="ja-JP" altLang="en-US" sz="2000" dirty="0">
                <a:latin typeface="+mn-ea"/>
              </a:rPr>
              <a:t>乳児・小児：必要な情報がないため、設定は見送り。</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妊婦・授乳婦：必要な情報がないため、設定は見送り。</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９</a:t>
            </a:r>
            <a:r>
              <a:rPr lang="en-US" altLang="ja-JP" sz="2400" dirty="0">
                <a:latin typeface="+mn-ea"/>
              </a:rPr>
              <a:t>-</a:t>
            </a:r>
            <a:r>
              <a:rPr lang="ja-JP" altLang="en-US" sz="2400" dirty="0">
                <a:latin typeface="+mn-ea"/>
              </a:rPr>
              <a:t>７　クロム</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138</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475346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２　レビューの方法</a:t>
            </a:r>
          </a:p>
        </p:txBody>
      </p:sp>
      <p:sp>
        <p:nvSpPr>
          <p:cNvPr id="4" name="正方形/長方形 3"/>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p:cNvSpPr txBox="1"/>
          <p:nvPr/>
        </p:nvSpPr>
        <p:spPr>
          <a:xfrm>
            <a:off x="633000" y="767602"/>
            <a:ext cx="8640000" cy="5940088"/>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可能な限り科学的根拠に基づいた策定を行うことを基本とし、システマティック・レビューの手法を用いて、国内外の</a:t>
            </a:r>
            <a:r>
              <a:rPr lang="ja-JP" altLang="en-US" sz="2000" dirty="0" smtClean="0">
                <a:latin typeface="+mn-ea"/>
              </a:rPr>
              <a:t>学術論文や入手</a:t>
            </a:r>
            <a:r>
              <a:rPr lang="ja-JP" altLang="en-US" sz="2000" dirty="0">
                <a:latin typeface="+mn-ea"/>
              </a:rPr>
              <a:t>可能な学術資料を最大限に活用することにした。</a:t>
            </a:r>
          </a:p>
          <a:p>
            <a:pPr marL="342900" indent="-342900" algn="just">
              <a:spcBef>
                <a:spcPts val="600"/>
              </a:spcBef>
              <a:buFont typeface="Wingdings" panose="05000000000000000000" pitchFamily="2" charset="2"/>
              <a:buChar char="l"/>
            </a:pPr>
            <a:r>
              <a:rPr lang="ja-JP" altLang="en-US" sz="2000" dirty="0">
                <a:latin typeface="+mn-ea"/>
              </a:rPr>
              <a:t>基本的なレビューにおいては、「日本人の食事摂取基準（</a:t>
            </a:r>
            <a:r>
              <a:rPr lang="en-US" altLang="ja-JP" sz="2000" dirty="0">
                <a:latin typeface="+mn-ea"/>
              </a:rPr>
              <a:t>2015</a:t>
            </a:r>
            <a:r>
              <a:rPr lang="ja-JP" altLang="en-US" sz="2000" dirty="0">
                <a:latin typeface="+mn-ea"/>
              </a:rPr>
              <a:t>年版）」の策定において課題となっていた部分に</a:t>
            </a:r>
            <a:r>
              <a:rPr lang="ja-JP" altLang="en-US" sz="2000" dirty="0" smtClean="0">
                <a:latin typeface="+mn-ea"/>
              </a:rPr>
              <a:t>ついて特に重点的</a:t>
            </a:r>
            <a:r>
              <a:rPr lang="ja-JP" altLang="en-US" sz="2000" dirty="0">
                <a:latin typeface="+mn-ea"/>
              </a:rPr>
              <a:t>にレビューを行った。</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レビューの方法については、今後、その標準化を図っていく必要がある。</a:t>
            </a:r>
            <a:r>
              <a:rPr lang="ja-JP" altLang="en-US" sz="2000" dirty="0">
                <a:solidFill>
                  <a:srgbClr val="FF0000"/>
                </a:solidFill>
                <a:latin typeface="+mn-ea"/>
              </a:rPr>
              <a:t>特に、摂取量の数値の算定を目的とする食事摂取基準で求められるレビューの方法は、定性的な予防及び治療指針の策定を目的とする他のガイドラインで求められるレビューの方法とは異なるため、食事摂取基準に特化したレビュー方法の開発、向上及びその標準化を図る必要がある。</a:t>
            </a:r>
            <a:endParaRPr lang="en-US" altLang="ja-JP" sz="2000" dirty="0">
              <a:solidFill>
                <a:srgbClr val="FF0000"/>
              </a:solidFill>
              <a:latin typeface="+mn-ea"/>
            </a:endParaRPr>
          </a:p>
          <a:p>
            <a:pPr marL="342900" indent="-342900" algn="just">
              <a:spcBef>
                <a:spcPts val="600"/>
              </a:spcBef>
              <a:buClr>
                <a:schemeClr val="tx1"/>
              </a:buClr>
              <a:buFont typeface="Wingdings" panose="05000000000000000000" pitchFamily="2" charset="2"/>
              <a:buChar char="l"/>
            </a:pPr>
            <a:r>
              <a:rPr lang="ja-JP" altLang="en-US" sz="2000" dirty="0">
                <a:latin typeface="+mn-ea"/>
              </a:rPr>
              <a:t>メタ・アナリシスなど、情報の統合が定量的に行われている場合には、基本的にはそれを優先的に参考にすることとした。実際には、それぞれの研究の内容を詳細に検討し、現時点で利用可能な情報で、最も信頼度の高い情報を用いるように留意した。</a:t>
            </a:r>
            <a:endParaRPr lang="en-US" altLang="ja-JP" sz="2000" dirty="0">
              <a:latin typeface="+mn-ea"/>
            </a:endParaRPr>
          </a:p>
          <a:p>
            <a:pPr marL="342900" indent="-342900" algn="just">
              <a:spcBef>
                <a:spcPts val="600"/>
              </a:spcBef>
              <a:buClr>
                <a:schemeClr val="tx1"/>
              </a:buClr>
              <a:buFont typeface="Wingdings" panose="05000000000000000000" pitchFamily="2" charset="2"/>
              <a:buChar char="l"/>
            </a:pPr>
            <a:r>
              <a:rPr lang="ja-JP" altLang="en-US" sz="2000" dirty="0">
                <a:latin typeface="+mn-ea"/>
              </a:rPr>
              <a:t>食事摂取基準のように、「定性的な文章」ではなく、「量」の算定を目的とするガイドラインにおいては、通常のメタ・アナリシスよりも量・反応関係メタ・アナリシスから得られる情報の利用価値が高い。そこで、</a:t>
            </a:r>
            <a:r>
              <a:rPr lang="ja-JP" altLang="en-US" sz="2000" dirty="0">
                <a:solidFill>
                  <a:srgbClr val="FF0000"/>
                </a:solidFill>
                <a:latin typeface="+mn-ea"/>
              </a:rPr>
              <a:t>今回の策定では、目標量に限って、エビデンスレベルを付すことにした。</a:t>
            </a:r>
            <a:endParaRPr lang="en-US" altLang="ja-JP" sz="2000" dirty="0">
              <a:solidFill>
                <a:srgbClr val="FF0000"/>
              </a:solidFill>
              <a:latin typeface="+mn-ea"/>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13</a:t>
            </a:fld>
            <a:endParaRPr kumimoji="1" lang="ja-JP" altLang="en-US" dirty="0"/>
          </a:p>
        </p:txBody>
      </p:sp>
      <p:sp>
        <p:nvSpPr>
          <p:cNvPr id="6" name="正方形/長方形 5"/>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405451144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1938992"/>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活用に当たっての留意事項</a:t>
            </a:r>
            <a:r>
              <a:rPr lang="en-US" altLang="ja-JP" sz="2000" dirty="0">
                <a:latin typeface="+mn-ea"/>
              </a:rPr>
              <a:t>〉</a:t>
            </a:r>
          </a:p>
          <a:p>
            <a:pPr marL="468000" indent="-342900" algn="just">
              <a:buClr>
                <a:schemeClr val="tx1"/>
              </a:buClr>
              <a:buFont typeface="Arial" panose="020B0604020202020204" pitchFamily="34" charset="0"/>
              <a:buChar char="•"/>
            </a:pPr>
            <a:r>
              <a:rPr lang="ja-JP" altLang="en-US" sz="2000" dirty="0" smtClean="0">
                <a:latin typeface="+mn-ea"/>
              </a:rPr>
              <a:t>クロムサプリメント</a:t>
            </a:r>
            <a:r>
              <a:rPr lang="ja-JP" altLang="en-US" sz="2000" dirty="0">
                <a:latin typeface="+mn-ea"/>
              </a:rPr>
              <a:t>の利用は</a:t>
            </a:r>
            <a:r>
              <a:rPr lang="ja-JP" altLang="en-US" sz="2000" dirty="0" smtClean="0">
                <a:latin typeface="+mn-ea"/>
              </a:rPr>
              <a:t>、勧められない</a:t>
            </a:r>
            <a:r>
              <a:rPr lang="ja-JP" altLang="en-US" sz="2000" dirty="0">
                <a:latin typeface="+mn-ea"/>
              </a:rPr>
              <a:t>。</a:t>
            </a:r>
            <a:endParaRPr lang="en-US" altLang="ja-JP" sz="2000" dirty="0">
              <a:latin typeface="+mn-ea"/>
            </a:endParaRPr>
          </a:p>
          <a:p>
            <a:pPr marL="468000" indent="-342900" algn="just">
              <a:buClr>
                <a:schemeClr val="tx1"/>
              </a:buClr>
              <a:buFont typeface="Arial" panose="020B0604020202020204" pitchFamily="34" charset="0"/>
              <a:buChar char="•"/>
            </a:pPr>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p>
          <a:p>
            <a:pPr marL="468000" indent="-342900" algn="just">
              <a:buClr>
                <a:schemeClr val="tx1"/>
              </a:buClr>
              <a:buFont typeface="Arial" panose="020B0604020202020204" pitchFamily="34" charset="0"/>
              <a:buChar char="•"/>
            </a:pPr>
            <a:r>
              <a:rPr lang="ja-JP" altLang="en-US" sz="2000" dirty="0">
                <a:latin typeface="+mn-ea"/>
              </a:rPr>
              <a:t>日本人のクロム摂取の推定に必要な食品のクロム濃度についての情報の蓄積が必要。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139</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89037628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700258550"/>
              </p:ext>
            </p:extLst>
          </p:nvPr>
        </p:nvGraphicFramePr>
        <p:xfrm>
          <a:off x="669144" y="1189891"/>
          <a:ext cx="5580000"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gridCol w="1008000">
                  <a:extLst>
                    <a:ext uri="{9D8B030D-6E8A-4147-A177-3AD203B41FA5}">
                      <a16:colId xmlns:a16="http://schemas.microsoft.com/office/drawing/2014/main" val="20007"/>
                    </a:ext>
                  </a:extLst>
                </a:gridCol>
                <a:gridCol w="1008000">
                  <a:extLst>
                    <a:ext uri="{9D8B030D-6E8A-4147-A177-3AD203B41FA5}">
                      <a16:colId xmlns:a16="http://schemas.microsoft.com/office/drawing/2014/main" val="20008"/>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6" name="テキスト ボックス 5"/>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クロムの食事摂取基準（</a:t>
            </a:r>
            <a:r>
              <a:rPr lang="en-US" altLang="ja-JP" sz="2000" dirty="0">
                <a:latin typeface="+mn-ea"/>
              </a:rPr>
              <a:t>µg/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140</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03981168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5786199"/>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出納実験から平衡維持量を推定して、推定平均必要量を設定。</a:t>
            </a:r>
          </a:p>
          <a:p>
            <a:pPr marL="342900" indent="-342900" algn="just">
              <a:spcBef>
                <a:spcPts val="600"/>
              </a:spcBef>
              <a:buFont typeface="Wingdings" panose="05000000000000000000" pitchFamily="2" charset="2"/>
              <a:buChar char="l"/>
            </a:pPr>
            <a:r>
              <a:rPr lang="ja-JP" altLang="en-US" sz="2000" dirty="0">
                <a:latin typeface="+mn-ea"/>
              </a:rPr>
              <a:t>推定平均必要量と推奨量の策定方法</a:t>
            </a:r>
          </a:p>
          <a:p>
            <a:pPr marL="468000" indent="-342000">
              <a:buFont typeface="Arial" panose="020B0604020202020204" pitchFamily="34" charset="0"/>
              <a:buChar char="•"/>
            </a:pPr>
            <a:r>
              <a:rPr lang="ja-JP" altLang="en-US" sz="2000" dirty="0">
                <a:latin typeface="+mn-ea"/>
              </a:rPr>
              <a:t>成人・高齢者：アメリカ人男性を対象に行われた出納実験を基に、汗・皮膚からの損失量を考慮して算定。</a:t>
            </a:r>
            <a:endParaRPr lang="en-US" altLang="ja-JP" sz="2000" dirty="0">
              <a:latin typeface="+mn-ea"/>
            </a:endParaRPr>
          </a:p>
          <a:p>
            <a:pPr marL="468000" indent="-342000">
              <a:buClr>
                <a:schemeClr val="tx1"/>
              </a:buClr>
              <a:buFont typeface="Arial" panose="020B0604020202020204" pitchFamily="34" charset="0"/>
              <a:buChar char="•"/>
            </a:pPr>
            <a:r>
              <a:rPr lang="ja-JP" altLang="en-US" sz="2000" dirty="0">
                <a:latin typeface="+mn-ea"/>
              </a:rPr>
              <a:t>小児：日本人における有用な報告がないため、アメリカ・カナダの食事摂取基準と同様に、小児の性別及び年齢階級ごとの参照体重に基づき、体重比の</a:t>
            </a:r>
            <a:r>
              <a:rPr lang="en-US" altLang="ja-JP" sz="2000" dirty="0">
                <a:latin typeface="+mn-ea"/>
              </a:rPr>
              <a:t>0.75</a:t>
            </a:r>
            <a:r>
              <a:rPr lang="ja-JP" altLang="en-US" sz="2000" dirty="0">
                <a:latin typeface="+mn-ea"/>
              </a:rPr>
              <a:t>乗と成長因子を用いて外挿して算定。</a:t>
            </a:r>
            <a:endParaRPr lang="en-US" altLang="ja-JP" sz="2000" dirty="0">
              <a:latin typeface="+mn-ea"/>
            </a:endParaRPr>
          </a:p>
          <a:p>
            <a:pPr marL="468000" indent="-342000">
              <a:buClr>
                <a:schemeClr val="tx1"/>
              </a:buClr>
              <a:buFont typeface="Arial" panose="020B0604020202020204" pitchFamily="34" charset="0"/>
              <a:buChar char="•"/>
            </a:pPr>
            <a:r>
              <a:rPr lang="ja-JP" altLang="en-US" sz="2000" dirty="0">
                <a:latin typeface="+mn-ea"/>
              </a:rPr>
              <a:t>推定平均必要量の根拠となる出納実験の規模が小さいことを考慮し、推奨量算定係数を</a:t>
            </a:r>
            <a:r>
              <a:rPr lang="en-US" altLang="ja-JP" sz="2000" dirty="0">
                <a:latin typeface="+mn-ea"/>
              </a:rPr>
              <a:t>1.3</a:t>
            </a:r>
            <a:r>
              <a:rPr lang="ja-JP" altLang="en-US" sz="2000" dirty="0">
                <a:latin typeface="+mn-ea"/>
              </a:rPr>
              <a:t>に変更。</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a:t>
            </a:r>
            <a:r>
              <a:rPr lang="ja-JP" altLang="ja-JP" sz="2000" dirty="0">
                <a:latin typeface="+mn-ea"/>
              </a:rPr>
              <a:t>必要な情報が</a:t>
            </a:r>
            <a:r>
              <a:rPr lang="ja-JP" altLang="en-US" sz="2000" dirty="0">
                <a:latin typeface="+mn-ea"/>
              </a:rPr>
              <a:t>ない</a:t>
            </a:r>
            <a:r>
              <a:rPr lang="ja-JP" altLang="ja-JP" sz="2000" dirty="0">
                <a:latin typeface="+mn-ea"/>
              </a:rPr>
              <a:t>ため、</a:t>
            </a:r>
            <a:r>
              <a:rPr lang="ja-JP" altLang="en-US" sz="2000" dirty="0">
                <a:latin typeface="+mn-ea"/>
              </a:rPr>
              <a:t>設定は見送り。</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授乳婦の付加量：母乳中のモリブデン濃度と基準哺乳量、吸収率に基づき算定。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乳児：０～５か月児は、母乳中のモリブデン濃度に基準哺乳量を乗じて算定し、６～</a:t>
            </a:r>
            <a:r>
              <a:rPr lang="en-US" altLang="ja-JP" sz="2000" dirty="0">
                <a:latin typeface="+mn-ea"/>
              </a:rPr>
              <a:t>11</a:t>
            </a:r>
            <a:r>
              <a:rPr lang="ja-JP" altLang="en-US" sz="2000" dirty="0">
                <a:latin typeface="+mn-ea"/>
              </a:rPr>
              <a:t>か月児は、０～５か月児の目安量と成人の推定平均必要量からの外挿値の平均値を基に算定。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９</a:t>
            </a:r>
            <a:r>
              <a:rPr lang="en-US" altLang="ja-JP" sz="2400" dirty="0">
                <a:latin typeface="+mn-ea"/>
              </a:rPr>
              <a:t>-</a:t>
            </a:r>
            <a:r>
              <a:rPr lang="ja-JP" altLang="en-US" sz="2400" dirty="0">
                <a:latin typeface="+mn-ea"/>
              </a:rPr>
              <a:t>８　モリブデン</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141</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75098150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4093428"/>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耐</a:t>
            </a:r>
            <a:r>
              <a:rPr lang="ja-JP" altLang="en-US" sz="2000" dirty="0">
                <a:latin typeface="+mn-ea"/>
              </a:rPr>
              <a:t>容上限量の策定方法</a:t>
            </a:r>
          </a:p>
          <a:p>
            <a:pPr marL="468000" indent="-342000">
              <a:buClr>
                <a:schemeClr val="tx1"/>
              </a:buClr>
              <a:buFont typeface="Arial" panose="020B0604020202020204" pitchFamily="34" charset="0"/>
              <a:buChar char="•"/>
            </a:pPr>
            <a:r>
              <a:rPr lang="ja-JP" altLang="en-US" sz="2000" dirty="0">
                <a:latin typeface="+mn-ea"/>
              </a:rPr>
              <a:t>成人・高齢者：アメリカ人男性を対象に行われた出納実験と日本の女性菜食者のモリブデン摂取量を総合的に判断して設定。</a:t>
            </a:r>
            <a:endParaRPr lang="en-US" altLang="ja-JP" sz="2000" dirty="0">
              <a:latin typeface="+mn-ea"/>
            </a:endParaRPr>
          </a:p>
          <a:p>
            <a:pPr marL="468000" indent="-342000">
              <a:buFont typeface="Arial" panose="020B0604020202020204" pitchFamily="34" charset="0"/>
              <a:buChar char="•"/>
            </a:pPr>
            <a:r>
              <a:rPr lang="ja-JP" altLang="en-US" sz="2000" dirty="0">
                <a:latin typeface="+mn-ea"/>
              </a:rPr>
              <a:t>乳児・小児：</a:t>
            </a:r>
            <a:r>
              <a:rPr lang="ja-JP" altLang="ja-JP" sz="2000" dirty="0">
                <a:latin typeface="+mn-ea"/>
              </a:rPr>
              <a:t>必要な情報が</a:t>
            </a:r>
            <a:r>
              <a:rPr lang="ja-JP" altLang="en-US" sz="2000" dirty="0">
                <a:latin typeface="+mn-ea"/>
              </a:rPr>
              <a:t>ない</a:t>
            </a:r>
            <a:r>
              <a:rPr lang="ja-JP" altLang="ja-JP" sz="2000" dirty="0">
                <a:latin typeface="+mn-ea"/>
              </a:rPr>
              <a:t>ため、</a:t>
            </a:r>
            <a:r>
              <a:rPr lang="ja-JP" altLang="en-US" sz="2000" dirty="0">
                <a:latin typeface="+mn-ea"/>
              </a:rPr>
              <a:t>設定は見送り。</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妊婦・授乳婦：</a:t>
            </a:r>
            <a:r>
              <a:rPr lang="ja-JP" altLang="ja-JP" sz="2000" dirty="0">
                <a:latin typeface="+mn-ea"/>
              </a:rPr>
              <a:t>必要な情報が</a:t>
            </a:r>
            <a:r>
              <a:rPr lang="ja-JP" altLang="en-US" sz="2000" dirty="0">
                <a:latin typeface="+mn-ea"/>
              </a:rPr>
              <a:t>ない</a:t>
            </a:r>
            <a:r>
              <a:rPr lang="ja-JP" altLang="ja-JP" sz="2000" dirty="0">
                <a:latin typeface="+mn-ea"/>
              </a:rPr>
              <a:t>ため、</a:t>
            </a:r>
            <a:r>
              <a:rPr lang="ja-JP" altLang="en-US" sz="2000" dirty="0">
                <a:latin typeface="+mn-ea"/>
              </a:rPr>
              <a:t>設定は見送り。</a:t>
            </a:r>
            <a:endParaRPr lang="en-US" altLang="ja-JP" sz="2000" dirty="0">
              <a:latin typeface="+mn-ea"/>
            </a:endParaRPr>
          </a:p>
          <a:p>
            <a:pPr algn="just"/>
            <a:endParaRPr lang="en-US" altLang="ja-JP" sz="2000" dirty="0">
              <a:latin typeface="+mn-ea"/>
            </a:endParaRPr>
          </a:p>
          <a:p>
            <a:pPr algn="just"/>
            <a:r>
              <a:rPr lang="en-US" altLang="ja-JP" sz="2000" dirty="0">
                <a:latin typeface="+mn-ea"/>
              </a:rPr>
              <a:t>〈</a:t>
            </a:r>
            <a:r>
              <a:rPr lang="ja-JP" altLang="en-US" sz="2000" dirty="0">
                <a:latin typeface="+mn-ea"/>
              </a:rPr>
              <a:t>活用に当たっての留意事項</a:t>
            </a:r>
            <a:r>
              <a:rPr lang="en-US" altLang="ja-JP" sz="2000" dirty="0">
                <a:latin typeface="+mn-ea"/>
              </a:rPr>
              <a:t>〉</a:t>
            </a:r>
            <a:endParaRPr lang="ja-JP" altLang="en-US" sz="2000" dirty="0">
              <a:latin typeface="+mn-ea"/>
            </a:endParaRPr>
          </a:p>
          <a:p>
            <a:pPr marL="468000" indent="-342000" algn="just">
              <a:buFont typeface="Arial" panose="020B0604020202020204" pitchFamily="34" charset="0"/>
              <a:buChar char="•"/>
            </a:pPr>
            <a:r>
              <a:rPr lang="ja-JP" altLang="en-US" sz="2000" dirty="0">
                <a:latin typeface="+mn-ea"/>
              </a:rPr>
              <a:t>通常の日本の食生活であれば、推奨量の</a:t>
            </a:r>
            <a:r>
              <a:rPr lang="en-US" altLang="ja-JP" sz="2000" dirty="0">
                <a:latin typeface="+mn-ea"/>
              </a:rPr>
              <a:t>10</a:t>
            </a:r>
            <a:r>
              <a:rPr lang="ja-JP" altLang="en-US" sz="2000" dirty="0">
                <a:latin typeface="+mn-ea"/>
              </a:rPr>
              <a:t>倍近いモリブデン摂取量になるため、献立の作成においてモリブデンの摂取に留意する必要はない。</a:t>
            </a:r>
            <a:endParaRPr lang="en-US" altLang="ja-JP" sz="2000" dirty="0">
              <a:latin typeface="+mn-ea"/>
            </a:endParaRPr>
          </a:p>
          <a:p>
            <a:pPr marL="468000" indent="-342000" algn="just">
              <a:buFont typeface="Arial" panose="020B0604020202020204" pitchFamily="34" charset="0"/>
              <a:buChar char="•"/>
            </a:pPr>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endParaRPr lang="ja-JP" altLang="en-US" sz="2000" dirty="0">
              <a:latin typeface="+mn-ea"/>
            </a:endParaRPr>
          </a:p>
          <a:p>
            <a:pPr marL="468000" indent="-342000" algn="just">
              <a:buFont typeface="Arial" panose="020B0604020202020204" pitchFamily="34" charset="0"/>
              <a:buChar char="•"/>
            </a:pPr>
            <a:r>
              <a:rPr lang="ja-JP" altLang="en-US" sz="2000" dirty="0">
                <a:latin typeface="+mn-ea"/>
              </a:rPr>
              <a:t>モリブデンの摂取と生活習慣病との関連についての情報の蓄積が必要。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142</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42029508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214303208"/>
              </p:ext>
            </p:extLst>
          </p:nvPr>
        </p:nvGraphicFramePr>
        <p:xfrm>
          <a:off x="669144" y="1189891"/>
          <a:ext cx="8654378"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828000">
                  <a:extLst>
                    <a:ext uri="{9D8B030D-6E8A-4147-A177-3AD203B41FA5}">
                      <a16:colId xmlns:a16="http://schemas.microsoft.com/office/drawing/2014/main" val="192033357"/>
                    </a:ext>
                  </a:extLst>
                </a:gridCol>
                <a:gridCol w="853189">
                  <a:extLst>
                    <a:ext uri="{9D8B030D-6E8A-4147-A177-3AD203B41FA5}">
                      <a16:colId xmlns:a16="http://schemas.microsoft.com/office/drawing/2014/main" val="4012083700"/>
                    </a:ext>
                  </a:extLst>
                </a:gridCol>
                <a:gridCol w="936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gridCol w="828000">
                  <a:extLst>
                    <a:ext uri="{9D8B030D-6E8A-4147-A177-3AD203B41FA5}">
                      <a16:colId xmlns:a16="http://schemas.microsoft.com/office/drawing/2014/main" val="1665929544"/>
                    </a:ext>
                  </a:extLst>
                </a:gridCol>
                <a:gridCol w="853189">
                  <a:extLst>
                    <a:ext uri="{9D8B030D-6E8A-4147-A177-3AD203B41FA5}">
                      <a16:colId xmlns:a16="http://schemas.microsoft.com/office/drawing/2014/main" val="3016676881"/>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上限量</a:t>
                      </a:r>
                      <a:endParaRPr lang="ja-JP"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endParaRPr lang="ja-JP" altLang="ja-JP" sz="1600" b="0" u="none" kern="100" baseline="300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２</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２</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4828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a:t>
                      </a:r>
                      <a:r>
                        <a:rPr lang="ja-JP" altLang="en-US" sz="1600" b="0" i="0" u="none" strike="noStrike" dirty="0">
                          <a:solidFill>
                            <a:schemeClr val="tx1"/>
                          </a:solidFill>
                          <a:effectLst/>
                          <a:latin typeface="ＭＳ Ｐゴシック" panose="020B0600070205080204" pitchFamily="50" charset="-128"/>
                          <a:ea typeface="+mn-ea"/>
                        </a:rPr>
                        <a:t>０</a:t>
                      </a:r>
                      <a:endParaRPr lang="en-US" altLang="ja-JP" sz="1600" b="0" i="0" u="none" strike="noStrike" dirty="0">
                        <a:solidFill>
                          <a:schemeClr val="tx1"/>
                        </a:solidFill>
                        <a:effectLst/>
                        <a:latin typeface="ＭＳ Ｐゴシック" panose="020B0600070205080204" pitchFamily="50" charset="-128"/>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a:t>
                      </a:r>
                      <a:r>
                        <a:rPr lang="ja-JP" altLang="en-US" sz="1600" b="0" i="0" u="none" strike="noStrike" dirty="0">
                          <a:solidFill>
                            <a:schemeClr val="tx1"/>
                          </a:solidFill>
                          <a:effectLst/>
                          <a:latin typeface="ＭＳ Ｐゴシック" panose="020B0600070205080204" pitchFamily="50" charset="-128"/>
                          <a:ea typeface="+mn-ea"/>
                        </a:rPr>
                        <a:t>０</a:t>
                      </a:r>
                      <a:endParaRPr lang="en-US" altLang="ja-JP" sz="1600" b="0" i="0" u="none" strike="noStrike" dirty="0">
                        <a:solidFill>
                          <a:schemeClr val="tx1"/>
                        </a:solidFill>
                        <a:effectLst/>
                        <a:latin typeface="ＭＳ Ｐゴシック" panose="020B0600070205080204" pitchFamily="50" charset="-128"/>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モリブデンの食事摂取基準（</a:t>
            </a:r>
            <a:r>
              <a:rPr lang="en-US" altLang="ja-JP" sz="2000" dirty="0">
                <a:latin typeface="+mn-ea"/>
              </a:rPr>
              <a:t>µg/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143</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p.311</a:t>
            </a:r>
            <a:r>
              <a:rPr kumimoji="1" lang="ja-JP" altLang="en-US" sz="1100" dirty="0" smtClean="0">
                <a:solidFill>
                  <a:schemeClr val="tx1"/>
                </a:solidFill>
                <a:latin typeface="+mn-ea"/>
              </a:rPr>
              <a:t>～</a:t>
            </a:r>
            <a:r>
              <a:rPr kumimoji="1" lang="en-US" altLang="ja-JP" sz="1100" dirty="0" smtClean="0">
                <a:solidFill>
                  <a:schemeClr val="tx1"/>
                </a:solidFill>
                <a:latin typeface="+mn-ea"/>
              </a:rPr>
              <a:t>p.373</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49423627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3000" y="1012368"/>
            <a:ext cx="8640000" cy="5709255"/>
          </a:xfrm>
          <a:prstGeom prst="rect">
            <a:avLst/>
          </a:prstGeom>
          <a:noFill/>
        </p:spPr>
        <p:txBody>
          <a:bodyPr wrap="square" rtlCol="0">
            <a:spAutoFit/>
          </a:bodyPr>
          <a:lstStyle/>
          <a:p>
            <a:pPr marL="342900" indent="-342900" algn="just">
              <a:spcBef>
                <a:spcPts val="600"/>
              </a:spcBef>
              <a:buFont typeface="Wingdings" panose="05000000000000000000" pitchFamily="2" charset="2"/>
              <a:buChar char="l"/>
            </a:pPr>
            <a:r>
              <a:rPr lang="ja-JP" altLang="en-US" sz="2000" dirty="0">
                <a:latin typeface="+mn-ea"/>
              </a:rPr>
              <a:t>食事摂取基準の対象は健康な個人及び健康な者とし、おおむね自立した日常生活を営んでいる者を中心とした集団とする。また、疾患を有していたり、疾患に関する高いリスクを有していたりする個人及び集団に対して、治療を目的とする場合は、食事摂取基準におけるエネルギー及び栄養素の摂取に関する基本的な考え方を理解した上で、その疾患に関連する治療ガイドライン等の栄養管理指針を用いることになる。</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食事摂取基準で扱う生活習慣病は、高血圧、脂質異常症、糖尿病及び慢性腎臓病（</a:t>
            </a:r>
            <a:r>
              <a:rPr lang="en-US" altLang="ja-JP" sz="2000" dirty="0">
                <a:latin typeface="+mn-ea"/>
              </a:rPr>
              <a:t>chronic kidney disease: CKD</a:t>
            </a:r>
            <a:r>
              <a:rPr lang="ja-JP" altLang="en-US" sz="2000" dirty="0">
                <a:latin typeface="+mn-ea"/>
              </a:rPr>
              <a:t>）を基本とするが、</a:t>
            </a:r>
            <a:r>
              <a:rPr lang="ja-JP" altLang="en-US" sz="2000" dirty="0">
                <a:solidFill>
                  <a:srgbClr val="FF0000"/>
                </a:solidFill>
                <a:latin typeface="+mn-ea"/>
              </a:rPr>
              <a:t>我が国において大きな健康課題であり、栄養素との関連が明らかであるとともに栄養疫学的に十分な科学的根拠が存在する場合には、その他の疾患も適宜含める。</a:t>
            </a:r>
            <a:r>
              <a:rPr lang="ja-JP" altLang="en-US" sz="2000" dirty="0">
                <a:latin typeface="+mn-ea"/>
              </a:rPr>
              <a:t>また、脳血管疾患及び虚血性心疾患は、生活習慣病の重症化に伴って生じると考え、重症化予防の観点から扱うこととする。</a:t>
            </a:r>
          </a:p>
          <a:p>
            <a:pPr marL="342900" indent="-342900" algn="just">
              <a:buFont typeface="Wingdings" panose="05000000000000000000" pitchFamily="2" charset="2"/>
              <a:buChar char="l"/>
            </a:pPr>
            <a:r>
              <a:rPr lang="ja-JP" altLang="en-US" sz="2000" dirty="0">
                <a:latin typeface="+mn-ea"/>
              </a:rPr>
              <a:t>食事摂取基準では生活習慣病の発症予防を目的とした目標量を設定しているが、それとは別に、</a:t>
            </a:r>
            <a:r>
              <a:rPr lang="ja-JP" altLang="en-US" sz="2000" dirty="0">
                <a:solidFill>
                  <a:srgbClr val="FF0000"/>
                </a:solidFill>
                <a:latin typeface="+mn-ea"/>
              </a:rPr>
              <a:t>生活習慣病の重症化予防及びフレイル予防を目的として摂取量の基準を設定できる栄養素については、発症予防を目的とした量（目標量）とは区別して示す。</a:t>
            </a:r>
            <a:endParaRPr lang="en-US" altLang="ja-JP" sz="2000" dirty="0">
              <a:solidFill>
                <a:srgbClr val="FF0000"/>
              </a:solidFill>
              <a:latin typeface="+mn-ea"/>
            </a:endParaRPr>
          </a:p>
          <a:p>
            <a:pPr marL="342900" indent="-342900" algn="just">
              <a:buFont typeface="Wingdings" panose="05000000000000000000" pitchFamily="2" charset="2"/>
              <a:buChar char="l"/>
            </a:pPr>
            <a:r>
              <a:rPr lang="ja-JP" altLang="en-US" sz="2000" dirty="0">
                <a:latin typeface="+mn-ea"/>
              </a:rPr>
              <a:t>レビューした結果を基に、特に重要なものについて図にまとめ、解説とともに記述した</a:t>
            </a:r>
            <a:r>
              <a:rPr lang="ja-JP" altLang="en-US" sz="2000" dirty="0" smtClean="0">
                <a:latin typeface="+mn-ea"/>
              </a:rPr>
              <a:t>。</a:t>
            </a:r>
            <a:endParaRPr lang="en-US" altLang="ja-JP" sz="2000" dirty="0">
              <a:latin typeface="+mn-ea"/>
            </a:endParaRPr>
          </a:p>
        </p:txBody>
      </p:sp>
      <p:sp>
        <p:nvSpPr>
          <p:cNvPr id="3" name="角丸四角形 2"/>
          <p:cNvSpPr/>
          <p:nvPr/>
        </p:nvSpPr>
        <p:spPr>
          <a:xfrm>
            <a:off x="560511" y="538962"/>
            <a:ext cx="8136905"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食事摂取基準における生活習慣病の取扱い</a:t>
            </a:r>
          </a:p>
        </p:txBody>
      </p:sp>
      <p:sp>
        <p:nvSpPr>
          <p:cNvPr id="4" name="正方形/長方形 3"/>
          <p:cNvSpPr/>
          <p:nvPr/>
        </p:nvSpPr>
        <p:spPr>
          <a:xfrm>
            <a:off x="381000" y="980728"/>
            <a:ext cx="7596336" cy="45719"/>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144</a:t>
            </a:fld>
            <a:endParaRPr kumimoji="1" lang="ja-JP" altLang="en-US" dirty="0"/>
          </a:p>
        </p:txBody>
      </p:sp>
      <p:sp>
        <p:nvSpPr>
          <p:cNvPr id="7" name="正方形/長方形 6"/>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rPr>
              <a:t>「日本人の食事摂取基準（</a:t>
            </a:r>
            <a:r>
              <a:rPr kumimoji="1" lang="en-US" altLang="ja-JP" sz="1100" dirty="0" smtClean="0">
                <a:solidFill>
                  <a:schemeClr val="tx1"/>
                </a:solidFill>
              </a:rPr>
              <a:t>2020</a:t>
            </a:r>
            <a:r>
              <a:rPr kumimoji="1" lang="ja-JP" altLang="en-US" sz="1100" dirty="0" smtClean="0">
                <a:solidFill>
                  <a:schemeClr val="tx1"/>
                </a:solidFill>
              </a:rPr>
              <a:t>年版）」</a:t>
            </a:r>
            <a:endParaRPr kumimoji="1" lang="en-US" altLang="ja-JP" sz="1100" dirty="0" smtClean="0">
              <a:solidFill>
                <a:schemeClr val="tx1"/>
              </a:solidFill>
            </a:endParaRPr>
          </a:p>
          <a:p>
            <a:pPr algn="ctr"/>
            <a:r>
              <a:rPr kumimoji="1" lang="ja-JP" altLang="en-US" sz="1100" dirty="0" smtClean="0">
                <a:solidFill>
                  <a:schemeClr val="tx1"/>
                </a:solidFill>
              </a:rPr>
              <a:t>策定検討会報告書　</a:t>
            </a:r>
            <a:r>
              <a:rPr kumimoji="1" lang="en-US" altLang="ja-JP" sz="1100" dirty="0" smtClean="0">
                <a:solidFill>
                  <a:schemeClr val="tx1"/>
                </a:solidFill>
              </a:rPr>
              <a:t>p.431</a:t>
            </a:r>
            <a:r>
              <a:rPr kumimoji="1" lang="ja-JP" altLang="en-US" sz="1100" dirty="0" smtClean="0">
                <a:solidFill>
                  <a:schemeClr val="tx1"/>
                </a:solidFill>
              </a:rPr>
              <a:t>～</a:t>
            </a:r>
            <a:r>
              <a:rPr kumimoji="1" lang="en-US" altLang="ja-JP" sz="1100" dirty="0" smtClean="0">
                <a:solidFill>
                  <a:schemeClr val="tx1"/>
                </a:solidFill>
              </a:rPr>
              <a:t>p.487</a:t>
            </a:r>
          </a:p>
        </p:txBody>
      </p:sp>
      <p:sp>
        <p:nvSpPr>
          <p:cNvPr id="8" name="正方形/長方形 7"/>
          <p:cNvSpPr/>
          <p:nvPr/>
        </p:nvSpPr>
        <p:spPr>
          <a:xfrm>
            <a:off x="-4199" y="2099"/>
            <a:ext cx="9932708" cy="504000"/>
          </a:xfrm>
          <a:prstGeom prst="rect">
            <a:avLst/>
          </a:prstGeom>
          <a:solidFill>
            <a:srgbClr val="0411BC"/>
          </a:solidFill>
          <a:ln>
            <a:solidFill>
              <a:srgbClr val="0411BC"/>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2400" b="1" dirty="0">
                <a:solidFill>
                  <a:schemeClr val="bg1"/>
                </a:solidFill>
              </a:rPr>
              <a:t>生活習慣病とエネルギー・栄養素との関連</a:t>
            </a:r>
          </a:p>
        </p:txBody>
      </p:sp>
      <p:sp>
        <p:nvSpPr>
          <p:cNvPr id="9" name="正方形/長方形 8"/>
          <p:cNvSpPr/>
          <p:nvPr/>
        </p:nvSpPr>
        <p:spPr>
          <a:xfrm>
            <a:off x="7937099" y="22808"/>
            <a:ext cx="1968901" cy="469801"/>
          </a:xfrm>
          <a:prstGeom prst="rect">
            <a:avLst/>
          </a:prstGeom>
          <a:solidFill>
            <a:sysClr val="window" lastClr="FFFFFF"/>
          </a:solidFill>
          <a:ln w="9525" cap="flat" cmpd="sng" algn="ctr">
            <a:solidFill>
              <a:sysClr val="windowText" lastClr="000000"/>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n-ea"/>
                <a:cs typeface="+mn-cs"/>
              </a:rPr>
              <a:t>「日本人の食事摂取基準（</a:t>
            </a:r>
            <a:r>
              <a:rPr kumimoji="1" lang="en-US" altLang="ja-JP" sz="800" b="0" i="0" u="none" strike="noStrike" kern="1200" cap="none" spc="0" normalizeH="0" baseline="0" noProof="0" dirty="0" smtClean="0">
                <a:ln>
                  <a:noFill/>
                </a:ln>
                <a:solidFill>
                  <a:prstClr val="black"/>
                </a:solidFill>
                <a:effectLst/>
                <a:uLnTx/>
                <a:uFillTx/>
                <a:latin typeface="+mn-ea"/>
                <a:cs typeface="+mn-cs"/>
              </a:rPr>
              <a:t>2020</a:t>
            </a:r>
            <a:r>
              <a:rPr kumimoji="1" lang="ja-JP" altLang="en-US" sz="800" b="0" i="0" u="none" strike="noStrike" kern="1200" cap="none" spc="0" normalizeH="0" baseline="0" noProof="0" dirty="0" smtClean="0">
                <a:ln>
                  <a:noFill/>
                </a:ln>
                <a:solidFill>
                  <a:prstClr val="black"/>
                </a:solidFill>
                <a:effectLst/>
                <a:uLnTx/>
                <a:uFillTx/>
                <a:latin typeface="+mn-ea"/>
                <a:cs typeface="+mn-cs"/>
              </a:rPr>
              <a:t>年版）」</a:t>
            </a:r>
            <a:endParaRPr kumimoji="1" lang="en-US" altLang="ja-JP" sz="800" b="0" i="0" u="none" strike="noStrike" kern="1200" cap="none" spc="0" normalizeH="0" baseline="0" noProof="0" dirty="0" smtClean="0">
              <a:ln>
                <a:noFill/>
              </a:ln>
              <a:solidFill>
                <a:prstClr val="black"/>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n-ea"/>
                <a:cs typeface="+mn-cs"/>
              </a:rPr>
              <a:t>策定検討会報告書　</a:t>
            </a:r>
            <a:r>
              <a:rPr kumimoji="1" lang="en-US" altLang="ja-JP" sz="800" b="0" i="0" u="none" strike="noStrike" kern="1200" cap="none" spc="0" normalizeH="0" baseline="0" noProof="0" dirty="0" smtClean="0">
                <a:ln>
                  <a:noFill/>
                </a:ln>
                <a:solidFill>
                  <a:prstClr val="black"/>
                </a:solidFill>
                <a:effectLst/>
                <a:uLnTx/>
                <a:uFillTx/>
                <a:latin typeface="+mn-ea"/>
                <a:cs typeface="+mn-cs"/>
              </a:rPr>
              <a:t>p.431</a:t>
            </a:r>
            <a:r>
              <a:rPr kumimoji="1" lang="ja-JP" altLang="en-US" sz="800" b="0" i="0" u="none" strike="noStrike" kern="1200" cap="none" spc="0" normalizeH="0" baseline="0" noProof="0" dirty="0" smtClean="0">
                <a:ln>
                  <a:noFill/>
                </a:ln>
                <a:solidFill>
                  <a:prstClr val="black"/>
                </a:solidFill>
                <a:effectLst/>
                <a:uLnTx/>
                <a:uFillTx/>
                <a:latin typeface="+mn-ea"/>
                <a:cs typeface="+mn-cs"/>
              </a:rPr>
              <a:t>～</a:t>
            </a:r>
            <a:r>
              <a:rPr kumimoji="1" lang="en-US" altLang="ja-JP" sz="800" b="0" i="0" u="none" strike="noStrike" kern="1200" cap="none" spc="0" normalizeH="0" baseline="0" noProof="0" dirty="0" smtClean="0">
                <a:ln>
                  <a:noFill/>
                </a:ln>
                <a:solidFill>
                  <a:prstClr val="black"/>
                </a:solidFill>
                <a:effectLst/>
                <a:uLnTx/>
                <a:uFillTx/>
                <a:latin typeface="+mn-ea"/>
                <a:cs typeface="+mn-cs"/>
              </a:rPr>
              <a:t>p.487</a:t>
            </a:r>
          </a:p>
        </p:txBody>
      </p:sp>
    </p:spTree>
    <p:extLst>
      <p:ext uri="{BB962C8B-B14F-4D97-AF65-F5344CB8AC3E}">
        <p14:creationId xmlns:p14="http://schemas.microsoft.com/office/powerpoint/2010/main" val="424768307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145</a:t>
            </a:fld>
            <a:endParaRPr kumimoji="1" lang="ja-JP" altLang="en-US" dirty="0"/>
          </a:p>
        </p:txBody>
      </p:sp>
      <p:sp>
        <p:nvSpPr>
          <p:cNvPr id="7" name="テキスト ボックス 6"/>
          <p:cNvSpPr txBox="1"/>
          <p:nvPr/>
        </p:nvSpPr>
        <p:spPr>
          <a:xfrm>
            <a:off x="1693351" y="6165304"/>
            <a:ext cx="6521337" cy="369332"/>
          </a:xfrm>
          <a:prstGeom prst="rect">
            <a:avLst/>
          </a:prstGeom>
          <a:noFill/>
        </p:spPr>
        <p:txBody>
          <a:bodyPr wrap="none" rtlCol="0">
            <a:spAutoFit/>
          </a:bodyPr>
          <a:lstStyle/>
          <a:p>
            <a:pPr algn="ctr" defTabSz="457200"/>
            <a:r>
              <a:rPr lang="ja-JP" altLang="en-US" dirty="0" smtClean="0">
                <a:solidFill>
                  <a:prstClr val="black"/>
                </a:solidFill>
                <a:latin typeface="+mn-ea"/>
              </a:rPr>
              <a:t>図１　</a:t>
            </a:r>
            <a:r>
              <a:rPr kumimoji="0" lang="ja-JP" altLang="en-US" dirty="0">
                <a:solidFill>
                  <a:prstClr val="black"/>
                </a:solidFill>
                <a:latin typeface="+mn-ea"/>
              </a:rPr>
              <a:t>食事摂取基準と各種疾患</a:t>
            </a:r>
            <a:r>
              <a:rPr kumimoji="0" lang="ja-JP" altLang="en-US" dirty="0" smtClean="0">
                <a:solidFill>
                  <a:prstClr val="black"/>
                </a:solidFill>
                <a:latin typeface="+mn-ea"/>
              </a:rPr>
              <a:t>ガイドラインとの調和（イメージ図）</a:t>
            </a:r>
            <a:endParaRPr lang="ja-JP" altLang="en-US" dirty="0">
              <a:solidFill>
                <a:prstClr val="black"/>
              </a:solidFill>
              <a:latin typeface="+mn-ea"/>
            </a:endParaRPr>
          </a:p>
        </p:txBody>
      </p:sp>
      <p:sp>
        <p:nvSpPr>
          <p:cNvPr id="8" name="テキスト ボックス 7"/>
          <p:cNvSpPr txBox="1"/>
          <p:nvPr/>
        </p:nvSpPr>
        <p:spPr>
          <a:xfrm>
            <a:off x="632519" y="404664"/>
            <a:ext cx="8542743" cy="1323439"/>
          </a:xfrm>
          <a:prstGeom prst="rect">
            <a:avLst/>
          </a:prstGeom>
          <a:noFill/>
        </p:spPr>
        <p:txBody>
          <a:bodyPr wrap="square" rtlCol="0">
            <a:spAutoFit/>
          </a:bodyPr>
          <a:lstStyle/>
          <a:p>
            <a:pPr defTabSz="457200"/>
            <a:r>
              <a:rPr lang="en-US" altLang="ja-JP" sz="2000" dirty="0" smtClean="0">
                <a:latin typeface="+mn-ea"/>
              </a:rPr>
              <a:t>〈</a:t>
            </a:r>
            <a:r>
              <a:rPr lang="ja-JP" altLang="en-US" sz="2000" dirty="0" smtClean="0">
                <a:latin typeface="+mn-ea"/>
              </a:rPr>
              <a:t>策定方法のポイント</a:t>
            </a:r>
            <a:r>
              <a:rPr lang="en-US" altLang="ja-JP" sz="2000" dirty="0" smtClean="0">
                <a:latin typeface="+mn-ea"/>
              </a:rPr>
              <a:t>〉</a:t>
            </a:r>
            <a:endParaRPr kumimoji="0" lang="en-US" altLang="ja-JP" sz="2000" dirty="0" smtClean="0">
              <a:solidFill>
                <a:prstClr val="black"/>
              </a:solidFill>
              <a:latin typeface="+mn-ea"/>
            </a:endParaRPr>
          </a:p>
          <a:p>
            <a:pPr marL="285750" indent="-285750" defTabSz="457200">
              <a:buFont typeface="Arial" panose="020B0604020202020204" pitchFamily="34" charset="0"/>
              <a:buChar char="•"/>
            </a:pPr>
            <a:r>
              <a:rPr kumimoji="0" lang="ja-JP" altLang="en-US" sz="2000" dirty="0" smtClean="0">
                <a:solidFill>
                  <a:prstClr val="black"/>
                </a:solidFill>
                <a:latin typeface="+mn-ea"/>
              </a:rPr>
              <a:t>食事</a:t>
            </a:r>
            <a:r>
              <a:rPr kumimoji="0" lang="ja-JP" altLang="en-US" sz="2000" dirty="0">
                <a:solidFill>
                  <a:prstClr val="black"/>
                </a:solidFill>
                <a:latin typeface="+mn-ea"/>
              </a:rPr>
              <a:t>摂取基準と各種疾患ガイドラインの目的は互いに少しずつ異なる。</a:t>
            </a:r>
            <a:endParaRPr kumimoji="0" lang="en-US" altLang="ja-JP" sz="2000" dirty="0">
              <a:solidFill>
                <a:prstClr val="black"/>
              </a:solidFill>
              <a:latin typeface="+mn-ea"/>
            </a:endParaRPr>
          </a:p>
          <a:p>
            <a:pPr marL="285750" indent="-285750" defTabSz="457200">
              <a:buFont typeface="Arial" panose="020B0604020202020204" pitchFamily="34" charset="0"/>
              <a:buChar char="•"/>
            </a:pPr>
            <a:r>
              <a:rPr kumimoji="0" lang="en-US" altLang="ja-JP" sz="2000" dirty="0">
                <a:solidFill>
                  <a:prstClr val="black"/>
                </a:solidFill>
                <a:latin typeface="+mn-ea"/>
              </a:rPr>
              <a:t>2020</a:t>
            </a:r>
            <a:r>
              <a:rPr kumimoji="0" lang="ja-JP" altLang="en-US" sz="2000" dirty="0">
                <a:solidFill>
                  <a:prstClr val="black"/>
                </a:solidFill>
                <a:latin typeface="+mn-ea"/>
              </a:rPr>
              <a:t>年版の策定では、</a:t>
            </a:r>
            <a:r>
              <a:rPr kumimoji="0" lang="ja-JP" altLang="ja-JP" sz="2000" dirty="0">
                <a:solidFill>
                  <a:prstClr val="black"/>
                </a:solidFill>
                <a:latin typeface="+mn-ea"/>
              </a:rPr>
              <a:t>栄養に関連した身体・代謝機能の低下の回避の観点から、</a:t>
            </a:r>
            <a:r>
              <a:rPr kumimoji="0" lang="ja-JP" altLang="en-US" sz="2000" dirty="0">
                <a:solidFill>
                  <a:srgbClr val="FF0000"/>
                </a:solidFill>
                <a:latin typeface="+mn-ea"/>
              </a:rPr>
              <a:t>関連する各種疾患ガイドラインと調和を図りながら策定された。</a:t>
            </a:r>
            <a:endParaRPr kumimoji="0" lang="en-US" altLang="ja-JP" sz="2000" dirty="0">
              <a:solidFill>
                <a:srgbClr val="FF0000"/>
              </a:solidFill>
              <a:latin typeface="+mn-ea"/>
            </a:endParaRPr>
          </a:p>
        </p:txBody>
      </p:sp>
      <p:pic>
        <p:nvPicPr>
          <p:cNvPr id="10" name="図 9"/>
          <p:cNvPicPr>
            <a:picLocks noChangeAspect="1"/>
          </p:cNvPicPr>
          <p:nvPr/>
        </p:nvPicPr>
        <p:blipFill rotWithShape="1">
          <a:blip r:embed="rId2"/>
          <a:srcRect l="56442" t="19900" r="3067" b="16400"/>
          <a:stretch/>
        </p:blipFill>
        <p:spPr>
          <a:xfrm>
            <a:off x="732778" y="1700808"/>
            <a:ext cx="8442485" cy="4365148"/>
          </a:xfrm>
          <a:prstGeom prst="rect">
            <a:avLst/>
          </a:prstGeom>
        </p:spPr>
      </p:pic>
      <p:sp>
        <p:nvSpPr>
          <p:cNvPr id="11" name="正方形/長方形 10"/>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p.431</a:t>
            </a:r>
            <a:r>
              <a:rPr kumimoji="1" lang="ja-JP" altLang="en-US" sz="1100" dirty="0" smtClean="0">
                <a:solidFill>
                  <a:schemeClr val="tx1"/>
                </a:solidFill>
                <a:latin typeface="+mn-ea"/>
              </a:rPr>
              <a:t>～</a:t>
            </a:r>
            <a:r>
              <a:rPr kumimoji="1" lang="en-US" altLang="ja-JP" sz="1100" dirty="0" smtClean="0">
                <a:solidFill>
                  <a:schemeClr val="tx1"/>
                </a:solidFill>
                <a:latin typeface="+mn-ea"/>
              </a:rPr>
              <a:t>p.487</a:t>
            </a:r>
          </a:p>
        </p:txBody>
      </p:sp>
    </p:spTree>
    <p:extLst>
      <p:ext uri="{BB962C8B-B14F-4D97-AF65-F5344CB8AC3E}">
        <p14:creationId xmlns:p14="http://schemas.microsoft.com/office/powerpoint/2010/main" val="55498791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32520" y="701128"/>
            <a:ext cx="8640960" cy="2862322"/>
          </a:xfrm>
          <a:prstGeom prst="rect">
            <a:avLst/>
          </a:prstGeom>
          <a:noFill/>
        </p:spPr>
        <p:txBody>
          <a:bodyPr wrap="square" rtlCol="0">
            <a:spAutoFit/>
          </a:bodyPr>
          <a:lstStyle/>
          <a:p>
            <a:pPr algn="just"/>
            <a:r>
              <a:rPr lang="en-US" altLang="ja-JP" sz="2000" dirty="0" smtClean="0">
                <a:latin typeface="+mn-ea"/>
              </a:rPr>
              <a:t>〈</a:t>
            </a:r>
            <a:r>
              <a:rPr lang="ja-JP" altLang="en-US" sz="2000" dirty="0" smtClean="0">
                <a:latin typeface="+mn-ea"/>
              </a:rPr>
              <a:t>発症</a:t>
            </a:r>
            <a:r>
              <a:rPr lang="ja-JP" altLang="en-US" sz="2000" dirty="0">
                <a:latin typeface="+mn-ea"/>
              </a:rPr>
              <a:t>予防と重症化予防の基本的考え方と食事の</a:t>
            </a:r>
            <a:r>
              <a:rPr lang="ja-JP" altLang="en-US" sz="2000" dirty="0" smtClean="0">
                <a:latin typeface="+mn-ea"/>
              </a:rPr>
              <a:t>関連</a:t>
            </a:r>
            <a:r>
              <a:rPr lang="en-US" altLang="ja-JP" sz="2000" dirty="0">
                <a:latin typeface="+mn-ea"/>
              </a:rPr>
              <a:t>〉</a:t>
            </a:r>
          </a:p>
          <a:p>
            <a:pPr marL="342900" indent="-342900" algn="just">
              <a:buFont typeface="Arial" panose="020B0604020202020204" pitchFamily="34" charset="0"/>
              <a:buChar char="•"/>
            </a:pPr>
            <a:r>
              <a:rPr lang="ja-JP" altLang="en-US" sz="2000" dirty="0">
                <a:latin typeface="+mn-ea"/>
              </a:rPr>
              <a:t>高血圧の発症・増悪は環境要因（生活習慣）と遺伝要因の相互作用から成り立っている</a:t>
            </a:r>
            <a:r>
              <a:rPr lang="ja-JP" altLang="en-US" sz="2000" dirty="0" smtClean="0">
                <a:latin typeface="+mn-ea"/>
              </a:rPr>
              <a:t>。</a:t>
            </a:r>
            <a:endParaRPr lang="en-US" altLang="ja-JP" sz="2000" dirty="0">
              <a:latin typeface="+mn-ea"/>
            </a:endParaRPr>
          </a:p>
          <a:p>
            <a:pPr marL="342900" indent="-342900" algn="just">
              <a:buFont typeface="Arial" panose="020B0604020202020204" pitchFamily="34" charset="0"/>
              <a:buChar char="•"/>
            </a:pPr>
            <a:r>
              <a:rPr lang="ja-JP" altLang="en-US" sz="2000" dirty="0">
                <a:latin typeface="+mn-ea"/>
              </a:rPr>
              <a:t>食事を含めた生活習慣改善は高血圧の改善・重症化予防のみでなく、発症予防においても重要である</a:t>
            </a:r>
            <a:r>
              <a:rPr lang="ja-JP" altLang="en-US" sz="2000" dirty="0" smtClean="0">
                <a:latin typeface="+mn-ea"/>
              </a:rPr>
              <a:t>。</a:t>
            </a:r>
            <a:endParaRPr lang="en-US" altLang="ja-JP" sz="2000" dirty="0">
              <a:latin typeface="+mn-ea"/>
            </a:endParaRPr>
          </a:p>
          <a:p>
            <a:pPr marL="342900" indent="-342900" algn="just">
              <a:buFont typeface="Arial" panose="020B0604020202020204" pitchFamily="34" charset="0"/>
              <a:buChar char="•"/>
            </a:pPr>
            <a:r>
              <a:rPr lang="ja-JP" altLang="en-US" sz="2000" dirty="0" smtClean="0">
                <a:latin typeface="+mn-ea"/>
              </a:rPr>
              <a:t>脳心血管病リスク</a:t>
            </a:r>
            <a:r>
              <a:rPr lang="ja-JP" altLang="en-US" sz="2000" dirty="0">
                <a:latin typeface="+mn-ea"/>
              </a:rPr>
              <a:t>の高さに応じて高血圧管理計画が決定されるが、高値血圧以上の低リスク群・中等リスク群及び高値血圧の高リスク群で</a:t>
            </a:r>
            <a:r>
              <a:rPr lang="ja-JP" altLang="en-US" sz="2000" dirty="0" smtClean="0">
                <a:latin typeface="+mn-ea"/>
              </a:rPr>
              <a:t>は１～</a:t>
            </a:r>
            <a:r>
              <a:rPr lang="ja-JP" altLang="en-US" sz="2000" dirty="0">
                <a:latin typeface="+mn-ea"/>
              </a:rPr>
              <a:t>３</a:t>
            </a:r>
            <a:r>
              <a:rPr lang="ja-JP" altLang="en-US" sz="2000" dirty="0" smtClean="0">
                <a:latin typeface="+mn-ea"/>
              </a:rPr>
              <a:t>か月間</a:t>
            </a:r>
            <a:r>
              <a:rPr lang="ja-JP" altLang="en-US" sz="2000" dirty="0">
                <a:latin typeface="+mn-ea"/>
              </a:rPr>
              <a:t>は食事を含めた生活習慣の修正を指導し、血圧の正常化を認めれば経過観察が可能で</a:t>
            </a:r>
            <a:r>
              <a:rPr lang="ja-JP" altLang="en-US" sz="2000" dirty="0" smtClean="0">
                <a:latin typeface="+mn-ea"/>
              </a:rPr>
              <a:t>ある。</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１　高血圧</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146</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p.431</a:t>
            </a:r>
            <a:r>
              <a:rPr kumimoji="1" lang="ja-JP" altLang="en-US" sz="1100" dirty="0" smtClean="0">
                <a:solidFill>
                  <a:schemeClr val="tx1"/>
                </a:solidFill>
                <a:latin typeface="+mn-ea"/>
              </a:rPr>
              <a:t>～</a:t>
            </a:r>
            <a:r>
              <a:rPr kumimoji="1" lang="en-US" altLang="ja-JP" sz="1100" dirty="0" smtClean="0">
                <a:solidFill>
                  <a:schemeClr val="tx1"/>
                </a:solidFill>
                <a:latin typeface="+mn-ea"/>
              </a:rPr>
              <a:t>p.487</a:t>
            </a:r>
          </a:p>
        </p:txBody>
      </p:sp>
      <p:pic>
        <p:nvPicPr>
          <p:cNvPr id="4" name="図 3"/>
          <p:cNvPicPr>
            <a:picLocks noChangeAspect="1"/>
          </p:cNvPicPr>
          <p:nvPr/>
        </p:nvPicPr>
        <p:blipFill rotWithShape="1">
          <a:blip r:embed="rId3"/>
          <a:srcRect l="3527" t="14300" r="64034" b="44400"/>
          <a:stretch/>
        </p:blipFill>
        <p:spPr>
          <a:xfrm>
            <a:off x="1563109" y="3586218"/>
            <a:ext cx="6689891" cy="2799317"/>
          </a:xfrm>
          <a:prstGeom prst="rect">
            <a:avLst/>
          </a:prstGeom>
        </p:spPr>
      </p:pic>
      <p:sp>
        <p:nvSpPr>
          <p:cNvPr id="10" name="テキスト ボックス 9"/>
          <p:cNvSpPr txBox="1"/>
          <p:nvPr/>
        </p:nvSpPr>
        <p:spPr>
          <a:xfrm>
            <a:off x="992560" y="6381328"/>
            <a:ext cx="7830990" cy="369332"/>
          </a:xfrm>
          <a:prstGeom prst="rect">
            <a:avLst/>
          </a:prstGeom>
          <a:noFill/>
        </p:spPr>
        <p:txBody>
          <a:bodyPr wrap="none" rtlCol="0">
            <a:spAutoFit/>
          </a:bodyPr>
          <a:lstStyle/>
          <a:p>
            <a:r>
              <a:rPr lang="ja-JP" altLang="ja-JP" dirty="0" smtClean="0">
                <a:latin typeface="+mn-ea"/>
              </a:rPr>
              <a:t>図</a:t>
            </a:r>
            <a:r>
              <a:rPr lang="ja-JP" altLang="en-US" dirty="0" smtClean="0">
                <a:latin typeface="+mn-ea"/>
              </a:rPr>
              <a:t>２</a:t>
            </a:r>
            <a:r>
              <a:rPr lang="ja-JP" altLang="ja-JP" dirty="0">
                <a:latin typeface="+mn-ea"/>
              </a:rPr>
              <a:t>　</a:t>
            </a:r>
            <a:r>
              <a:rPr lang="ja-JP" altLang="en-US" dirty="0">
                <a:latin typeface="+mn-ea"/>
              </a:rPr>
              <a:t>初診時の血圧レベル別の高血圧管理計画（高血圧治療ガイドライン</a:t>
            </a:r>
            <a:r>
              <a:rPr lang="en-US" altLang="ja-JP" dirty="0">
                <a:latin typeface="+mn-ea"/>
              </a:rPr>
              <a:t>2019</a:t>
            </a:r>
            <a:r>
              <a:rPr lang="ja-JP" altLang="en-US" dirty="0">
                <a:latin typeface="+mn-ea"/>
              </a:rPr>
              <a:t>）</a:t>
            </a:r>
            <a:endParaRPr lang="ja-JP" altLang="ja-JP" dirty="0">
              <a:latin typeface="+mn-ea"/>
            </a:endParaRPr>
          </a:p>
        </p:txBody>
      </p:sp>
    </p:spTree>
    <p:extLst>
      <p:ext uri="{BB962C8B-B14F-4D97-AF65-F5344CB8AC3E}">
        <p14:creationId xmlns:p14="http://schemas.microsoft.com/office/powerpoint/2010/main" val="35764429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147</a:t>
            </a:fld>
            <a:endParaRPr kumimoji="1" lang="ja-JP" altLang="en-US" dirty="0"/>
          </a:p>
        </p:txBody>
      </p:sp>
      <p:sp>
        <p:nvSpPr>
          <p:cNvPr id="4" name="テキスト ボックス 3"/>
          <p:cNvSpPr txBox="1"/>
          <p:nvPr/>
        </p:nvSpPr>
        <p:spPr>
          <a:xfrm>
            <a:off x="2288704" y="5993336"/>
            <a:ext cx="5344733" cy="369332"/>
          </a:xfrm>
          <a:prstGeom prst="rect">
            <a:avLst/>
          </a:prstGeom>
          <a:noFill/>
        </p:spPr>
        <p:txBody>
          <a:bodyPr wrap="none" rtlCol="0">
            <a:spAutoFit/>
          </a:bodyPr>
          <a:lstStyle/>
          <a:p>
            <a:r>
              <a:rPr lang="ja-JP" altLang="ja-JP" dirty="0" smtClean="0">
                <a:latin typeface="+mn-ea"/>
              </a:rPr>
              <a:t>図</a:t>
            </a:r>
            <a:r>
              <a:rPr lang="ja-JP" altLang="en-US" dirty="0" smtClean="0">
                <a:latin typeface="+mn-ea"/>
              </a:rPr>
              <a:t>３</a:t>
            </a:r>
            <a:r>
              <a:rPr lang="ja-JP" altLang="ja-JP" dirty="0">
                <a:latin typeface="+mn-ea"/>
              </a:rPr>
              <a:t>　栄養素摂取と高血圧との関連（特に重要なもの）</a:t>
            </a:r>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p.431</a:t>
            </a:r>
            <a:r>
              <a:rPr kumimoji="1" lang="ja-JP" altLang="en-US" sz="1100" dirty="0" smtClean="0">
                <a:solidFill>
                  <a:schemeClr val="tx1"/>
                </a:solidFill>
                <a:latin typeface="+mn-ea"/>
              </a:rPr>
              <a:t>～</a:t>
            </a:r>
            <a:r>
              <a:rPr kumimoji="1" lang="en-US" altLang="ja-JP" sz="1100" dirty="0" smtClean="0">
                <a:solidFill>
                  <a:schemeClr val="tx1"/>
                </a:solidFill>
                <a:latin typeface="+mn-ea"/>
              </a:rPr>
              <a:t>p.487</a:t>
            </a:r>
          </a:p>
        </p:txBody>
      </p:sp>
      <p:pic>
        <p:nvPicPr>
          <p:cNvPr id="2" name="図 1"/>
          <p:cNvPicPr>
            <a:picLocks noChangeAspect="1"/>
          </p:cNvPicPr>
          <p:nvPr/>
        </p:nvPicPr>
        <p:blipFill rotWithShape="1">
          <a:blip r:embed="rId3"/>
          <a:srcRect l="54141" t="12201" r="11579" b="29001"/>
          <a:stretch/>
        </p:blipFill>
        <p:spPr>
          <a:xfrm>
            <a:off x="552408" y="928132"/>
            <a:ext cx="8851864" cy="4990312"/>
          </a:xfrm>
          <a:prstGeom prst="rect">
            <a:avLst/>
          </a:prstGeom>
        </p:spPr>
      </p:pic>
      <p:sp>
        <p:nvSpPr>
          <p:cNvPr id="8" name="テキスト ボックス 7"/>
          <p:cNvSpPr txBox="1"/>
          <p:nvPr/>
        </p:nvSpPr>
        <p:spPr>
          <a:xfrm>
            <a:off x="543000" y="548680"/>
            <a:ext cx="8820000" cy="400110"/>
          </a:xfrm>
          <a:prstGeom prst="rect">
            <a:avLst/>
          </a:prstGeom>
          <a:noFill/>
        </p:spPr>
        <p:txBody>
          <a:bodyPr wrap="square" rtlCol="0">
            <a:spAutoFit/>
          </a:bodyPr>
          <a:lstStyle/>
          <a:p>
            <a:pPr algn="just"/>
            <a:r>
              <a:rPr lang="en-US" altLang="ja-JP" sz="2000" dirty="0" smtClean="0">
                <a:latin typeface="+mn-ea"/>
              </a:rPr>
              <a:t>〈</a:t>
            </a:r>
            <a:r>
              <a:rPr lang="ja-JP" altLang="en-US" sz="2000" dirty="0">
                <a:latin typeface="+mn-ea"/>
              </a:rPr>
              <a:t>栄養素摂取</a:t>
            </a:r>
            <a:r>
              <a:rPr lang="ja-JP" altLang="en-US" sz="2000" dirty="0" smtClean="0">
                <a:latin typeface="+mn-ea"/>
              </a:rPr>
              <a:t>と高血圧症との</a:t>
            </a:r>
            <a:r>
              <a:rPr lang="ja-JP" altLang="en-US" sz="2000" dirty="0">
                <a:latin typeface="+mn-ea"/>
              </a:rPr>
              <a:t>関連</a:t>
            </a:r>
            <a:r>
              <a:rPr lang="en-US" altLang="ja-JP" sz="2000" dirty="0" smtClean="0">
                <a:latin typeface="+mn-ea"/>
              </a:rPr>
              <a:t>〉</a:t>
            </a:r>
            <a:endParaRPr lang="en-US" altLang="ja-JP" sz="2000" dirty="0">
              <a:latin typeface="+mn-ea"/>
            </a:endParaRPr>
          </a:p>
        </p:txBody>
      </p:sp>
    </p:spTree>
    <p:extLst>
      <p:ext uri="{BB962C8B-B14F-4D97-AF65-F5344CB8AC3E}">
        <p14:creationId xmlns:p14="http://schemas.microsoft.com/office/powerpoint/2010/main" val="82062449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２　脂質異常症　</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148</a:t>
            </a:fld>
            <a:endParaRPr kumimoji="1" lang="ja-JP" altLang="en-US" dirty="0"/>
          </a:p>
        </p:txBody>
      </p:sp>
      <p:sp>
        <p:nvSpPr>
          <p:cNvPr id="2" name="Rectangle 2"/>
          <p:cNvSpPr>
            <a:spLocks noChangeArrowheads="1"/>
          </p:cNvSpPr>
          <p:nvPr/>
        </p:nvSpPr>
        <p:spPr bwMode="auto">
          <a:xfrm>
            <a:off x="2072680" y="2564904"/>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p.431</a:t>
            </a:r>
            <a:r>
              <a:rPr kumimoji="1" lang="ja-JP" altLang="en-US" sz="1100" dirty="0" smtClean="0">
                <a:solidFill>
                  <a:schemeClr val="tx1"/>
                </a:solidFill>
                <a:latin typeface="+mn-ea"/>
              </a:rPr>
              <a:t>～</a:t>
            </a:r>
            <a:r>
              <a:rPr kumimoji="1" lang="en-US" altLang="ja-JP" sz="1100" dirty="0" smtClean="0">
                <a:solidFill>
                  <a:schemeClr val="tx1"/>
                </a:solidFill>
                <a:latin typeface="+mn-ea"/>
              </a:rPr>
              <a:t>p.487</a:t>
            </a:r>
          </a:p>
        </p:txBody>
      </p:sp>
      <p:sp>
        <p:nvSpPr>
          <p:cNvPr id="12" name="テキスト ボックス 11"/>
          <p:cNvSpPr txBox="1"/>
          <p:nvPr/>
        </p:nvSpPr>
        <p:spPr>
          <a:xfrm>
            <a:off x="543000" y="767601"/>
            <a:ext cx="8820000" cy="3247043"/>
          </a:xfrm>
          <a:prstGeom prst="rect">
            <a:avLst/>
          </a:prstGeom>
          <a:noFill/>
        </p:spPr>
        <p:txBody>
          <a:bodyPr wrap="square" rtlCol="0">
            <a:spAutoFit/>
          </a:bodyPr>
          <a:lstStyle/>
          <a:p>
            <a:pPr algn="just"/>
            <a:r>
              <a:rPr lang="en-US" altLang="ja-JP" sz="2000" dirty="0" smtClean="0">
                <a:latin typeface="+mn-ea"/>
              </a:rPr>
              <a:t>〈</a:t>
            </a:r>
            <a:r>
              <a:rPr lang="ja-JP" altLang="en-US" sz="2000" dirty="0">
                <a:latin typeface="+mn-ea"/>
              </a:rPr>
              <a:t>発症予防と重症化予防の基本的考え方と食事の関連</a:t>
            </a:r>
            <a:r>
              <a:rPr lang="en-US" altLang="ja-JP" sz="2000" dirty="0" smtClean="0">
                <a:latin typeface="+mn-ea"/>
              </a:rPr>
              <a:t>〉</a:t>
            </a:r>
            <a:endParaRPr lang="ja-JP" altLang="en-US" sz="2000" dirty="0" smtClean="0">
              <a:latin typeface="+mn-ea"/>
            </a:endParaRPr>
          </a:p>
          <a:p>
            <a:pPr marL="468900" indent="-342900">
              <a:buClr>
                <a:schemeClr val="tx1"/>
              </a:buClr>
              <a:buFont typeface="ＭＳ Ｐゴシック" panose="020B0600070205080204" pitchFamily="50" charset="-128"/>
              <a:buChar char="※"/>
            </a:pPr>
            <a:r>
              <a:rPr lang="ja-JP" altLang="en-US" sz="2000" dirty="0" smtClean="0">
                <a:latin typeface="+mn-ea"/>
              </a:rPr>
              <a:t>報告書では、脂質</a:t>
            </a:r>
            <a:r>
              <a:rPr lang="ja-JP" altLang="en-US" sz="2000" dirty="0">
                <a:latin typeface="+mn-ea"/>
              </a:rPr>
              <a:t>異常症を高</a:t>
            </a:r>
            <a:r>
              <a:rPr lang="en-US" altLang="ja-JP" sz="2000" dirty="0">
                <a:latin typeface="+mn-ea"/>
              </a:rPr>
              <a:t>LDL</a:t>
            </a:r>
            <a:r>
              <a:rPr lang="ja-JP" altLang="en-US" sz="2000" dirty="0">
                <a:latin typeface="+mn-ea"/>
              </a:rPr>
              <a:t>コレステロール血症、低</a:t>
            </a:r>
            <a:r>
              <a:rPr lang="en-US" altLang="ja-JP" sz="2000" dirty="0">
                <a:latin typeface="+mn-ea"/>
              </a:rPr>
              <a:t>HDL</a:t>
            </a:r>
            <a:r>
              <a:rPr lang="ja-JP" altLang="en-US" sz="2000" dirty="0">
                <a:latin typeface="+mn-ea"/>
              </a:rPr>
              <a:t>コレステロール血症、高トリグリセライド血症の３つのタイプに分けて栄養素摂取量との関連を記述。</a:t>
            </a:r>
            <a:endParaRPr lang="en-US" altLang="ja-JP" sz="2000" dirty="0">
              <a:latin typeface="+mn-ea"/>
            </a:endParaRPr>
          </a:p>
          <a:p>
            <a:pPr marL="468000" indent="-342000" algn="just">
              <a:spcBef>
                <a:spcPts val="600"/>
              </a:spcBef>
              <a:buFont typeface="Arial" panose="020B0604020202020204" pitchFamily="34" charset="0"/>
              <a:buChar char="•"/>
            </a:pPr>
            <a:r>
              <a:rPr lang="ja-JP" altLang="en-US" sz="2000" dirty="0">
                <a:latin typeface="+mn-ea"/>
              </a:rPr>
              <a:t>高コレステロール血症及び高</a:t>
            </a:r>
            <a:r>
              <a:rPr lang="en-US" altLang="ja-JP" sz="2000" dirty="0">
                <a:latin typeface="+mn-ea"/>
              </a:rPr>
              <a:t>LDL</a:t>
            </a:r>
            <a:r>
              <a:rPr lang="ja-JP" altLang="en-US" sz="2000" dirty="0">
                <a:latin typeface="+mn-ea"/>
              </a:rPr>
              <a:t>コレステロール血症：発症予防及び重症化予防の関連から重視すべきものは、脂質の摂取量、特に飽和脂肪酸やコレステロールの過剰</a:t>
            </a:r>
            <a:r>
              <a:rPr lang="ja-JP" altLang="en-US" sz="2000" dirty="0" smtClean="0">
                <a:latin typeface="+mn-ea"/>
              </a:rPr>
              <a:t>摂取である。</a:t>
            </a:r>
            <a:endParaRPr lang="en-US" altLang="ja-JP" sz="2000" dirty="0" smtClean="0">
              <a:latin typeface="+mn-ea"/>
            </a:endParaRPr>
          </a:p>
          <a:p>
            <a:pPr marL="468000" indent="-342000" algn="just">
              <a:buFont typeface="Arial" panose="020B0604020202020204" pitchFamily="34" charset="0"/>
              <a:buChar char="•"/>
            </a:pPr>
            <a:r>
              <a:rPr lang="ja-JP" altLang="en-US" sz="2000" dirty="0" smtClean="0">
                <a:latin typeface="+mn-ea"/>
              </a:rPr>
              <a:t>低</a:t>
            </a:r>
            <a:r>
              <a:rPr lang="en-US" altLang="ja-JP" sz="2000" dirty="0" smtClean="0">
                <a:latin typeface="+mn-ea"/>
              </a:rPr>
              <a:t>HDL</a:t>
            </a:r>
            <a:r>
              <a:rPr lang="ja-JP" altLang="en-US" sz="2000" dirty="0" smtClean="0">
                <a:latin typeface="+mn-ea"/>
              </a:rPr>
              <a:t>コレステロール血症：アルコール摂取量の増加に伴って</a:t>
            </a:r>
            <a:r>
              <a:rPr lang="en-US" altLang="ja-JP" sz="2000" dirty="0" smtClean="0">
                <a:latin typeface="+mn-ea"/>
              </a:rPr>
              <a:t>HDL</a:t>
            </a:r>
            <a:r>
              <a:rPr lang="ja-JP" altLang="en-US" sz="2000" dirty="0" smtClean="0">
                <a:latin typeface="+mn-ea"/>
              </a:rPr>
              <a:t>コレステロールが上昇する。</a:t>
            </a:r>
            <a:endParaRPr lang="en-US" altLang="ja-JP" sz="2000" dirty="0" smtClean="0">
              <a:latin typeface="+mn-ea"/>
            </a:endParaRPr>
          </a:p>
          <a:p>
            <a:pPr marL="468000" indent="-342000" algn="just">
              <a:buFont typeface="Arial" panose="020B0604020202020204" pitchFamily="34" charset="0"/>
              <a:buChar char="•"/>
            </a:pPr>
            <a:r>
              <a:rPr lang="ja-JP" altLang="en-US" sz="2000" dirty="0" smtClean="0">
                <a:latin typeface="+mn-ea"/>
              </a:rPr>
              <a:t>高トリグリセライド血症：糖質の過剰</a:t>
            </a:r>
            <a:r>
              <a:rPr lang="ja-JP" altLang="en-US" sz="2000" dirty="0">
                <a:latin typeface="+mn-ea"/>
              </a:rPr>
              <a:t>摂取</a:t>
            </a:r>
            <a:r>
              <a:rPr lang="ja-JP" altLang="en-US" sz="2000" dirty="0" smtClean="0">
                <a:latin typeface="+mn-ea"/>
              </a:rPr>
              <a:t>は血清トリグリセライドを上昇させる。　　</a:t>
            </a:r>
            <a:endParaRPr lang="en-US" altLang="ja-JP" sz="2000" dirty="0">
              <a:latin typeface="+mn-ea"/>
            </a:endParaRPr>
          </a:p>
        </p:txBody>
      </p:sp>
    </p:spTree>
    <p:extLst>
      <p:ext uri="{BB962C8B-B14F-4D97-AF65-F5344CB8AC3E}">
        <p14:creationId xmlns:p14="http://schemas.microsoft.com/office/powerpoint/2010/main" val="1023935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6988CF27-37DE-4A62-AA70-B3F1479B0557}"/>
              </a:ext>
            </a:extLst>
          </p:cNvPr>
          <p:cNvGraphicFramePr>
            <a:graphicFrameLocks noGrp="1"/>
          </p:cNvGraphicFramePr>
          <p:nvPr>
            <p:extLst>
              <p:ext uri="{D42A27DB-BD31-4B8C-83A1-F6EECF244321}">
                <p14:modId xmlns:p14="http://schemas.microsoft.com/office/powerpoint/2010/main" val="4149280741"/>
              </p:ext>
            </p:extLst>
          </p:nvPr>
        </p:nvGraphicFramePr>
        <p:xfrm>
          <a:off x="363000" y="1227666"/>
          <a:ext cx="8640000" cy="3302000"/>
        </p:xfrm>
        <a:graphic>
          <a:graphicData uri="http://schemas.openxmlformats.org/drawingml/2006/table">
            <a:tbl>
              <a:tblPr firstRow="1" bandRow="1">
                <a:tableStyleId>{5C22544A-7EE6-4342-B048-85BDC9FD1C3A}</a:tableStyleId>
              </a:tblPr>
              <a:tblGrid>
                <a:gridCol w="1277220">
                  <a:extLst>
                    <a:ext uri="{9D8B030D-6E8A-4147-A177-3AD203B41FA5}">
                      <a16:colId xmlns:a16="http://schemas.microsoft.com/office/drawing/2014/main" val="1052487607"/>
                    </a:ext>
                  </a:extLst>
                </a:gridCol>
                <a:gridCol w="4357565">
                  <a:extLst>
                    <a:ext uri="{9D8B030D-6E8A-4147-A177-3AD203B41FA5}">
                      <a16:colId xmlns:a16="http://schemas.microsoft.com/office/drawing/2014/main" val="2342669803"/>
                    </a:ext>
                  </a:extLst>
                </a:gridCol>
                <a:gridCol w="3005215">
                  <a:extLst>
                    <a:ext uri="{9D8B030D-6E8A-4147-A177-3AD203B41FA5}">
                      <a16:colId xmlns:a16="http://schemas.microsoft.com/office/drawing/2014/main" val="2227690769"/>
                    </a:ext>
                  </a:extLst>
                </a:gridCol>
              </a:tblGrid>
              <a:tr h="370840">
                <a:tc>
                  <a:txBody>
                    <a:bodyPr/>
                    <a:lstStyle/>
                    <a:p>
                      <a:pPr algn="ctr"/>
                      <a:r>
                        <a:rPr kumimoji="1" lang="ja-JP" altLang="en-US" sz="1600" b="0" dirty="0">
                          <a:solidFill>
                            <a:schemeClr val="tx1"/>
                          </a:solidFill>
                          <a:latin typeface="+mn-ea"/>
                          <a:ea typeface="+mn-ea"/>
                        </a:rPr>
                        <a:t>エビデンス</a:t>
                      </a:r>
                      <a:endParaRPr kumimoji="1" lang="en-US" altLang="ja-JP" sz="1600" b="0" dirty="0">
                        <a:solidFill>
                          <a:schemeClr val="tx1"/>
                        </a:solidFill>
                        <a:latin typeface="+mn-ea"/>
                        <a:ea typeface="+mn-ea"/>
                      </a:endParaRPr>
                    </a:p>
                    <a:p>
                      <a:pPr algn="ctr"/>
                      <a:r>
                        <a:rPr kumimoji="1" lang="ja-JP" altLang="en-US" sz="1600" b="0" dirty="0">
                          <a:solidFill>
                            <a:schemeClr val="tx1"/>
                          </a:solidFill>
                          <a:latin typeface="+mn-ea"/>
                          <a:ea typeface="+mn-ea"/>
                        </a:rPr>
                        <a:t>レベル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600" b="0" dirty="0">
                          <a:solidFill>
                            <a:schemeClr val="tx1"/>
                          </a:solidFill>
                          <a:latin typeface="+mn-ea"/>
                          <a:ea typeface="+mn-ea"/>
                        </a:rPr>
                        <a:t>数値の算定に用いられた根拠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600" b="0" dirty="0">
                          <a:solidFill>
                            <a:schemeClr val="tx1"/>
                          </a:solidFill>
                          <a:latin typeface="+mn-ea"/>
                          <a:ea typeface="+mn-ea"/>
                        </a:rPr>
                        <a:t>栄養素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39940969"/>
                  </a:ext>
                </a:extLst>
              </a:tr>
              <a:tr h="370840">
                <a:tc>
                  <a:txBody>
                    <a:bodyPr/>
                    <a:lstStyle/>
                    <a:p>
                      <a:pPr algn="ctr"/>
                      <a:r>
                        <a:rPr kumimoji="1" lang="en-US" altLang="ja-JP" sz="1600" b="0" dirty="0">
                          <a:solidFill>
                            <a:schemeClr val="tx1"/>
                          </a:solidFill>
                          <a:latin typeface="+mn-ea"/>
                          <a:ea typeface="+mn-ea"/>
                        </a:rPr>
                        <a:t>D1</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600" b="0" dirty="0">
                          <a:solidFill>
                            <a:schemeClr val="tx1"/>
                          </a:solidFill>
                          <a:latin typeface="+mn-ea"/>
                          <a:ea typeface="+mn-ea"/>
                        </a:rPr>
                        <a:t>介入研究又はコホート研究のメタ・アナリシス、並びにその他の介入研究又はコホート研究に基づく。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a:solidFill>
                            <a:schemeClr val="tx1"/>
                          </a:solidFill>
                          <a:latin typeface="+mn-ea"/>
                          <a:ea typeface="+mn-ea"/>
                        </a:rPr>
                        <a:t>たんぱく質、飽和脂肪酸、食物繊維、ナトリウム（食塩相当量）</a:t>
                      </a:r>
                      <a:r>
                        <a:rPr kumimoji="1" lang="ja-JP" altLang="en-US" sz="1600" b="0" dirty="0" smtClean="0">
                          <a:solidFill>
                            <a:schemeClr val="tx1"/>
                          </a:solidFill>
                          <a:latin typeface="+mn-ea"/>
                          <a:ea typeface="+mn-ea"/>
                        </a:rPr>
                        <a:t>、</a:t>
                      </a:r>
                      <a:endParaRPr kumimoji="1" lang="en-US" altLang="ja-JP" sz="1600" b="0" dirty="0" smtClean="0">
                        <a:solidFill>
                          <a:schemeClr val="tx1"/>
                        </a:solidFill>
                        <a:latin typeface="+mn-ea"/>
                        <a:ea typeface="+mn-ea"/>
                      </a:endParaRPr>
                    </a:p>
                    <a:p>
                      <a:pPr algn="ctr"/>
                      <a:r>
                        <a:rPr kumimoji="1" lang="ja-JP" altLang="en-US" sz="1600" b="0" dirty="0" smtClean="0">
                          <a:solidFill>
                            <a:schemeClr val="tx1"/>
                          </a:solidFill>
                          <a:latin typeface="+mn-ea"/>
                          <a:ea typeface="+mn-ea"/>
                        </a:rPr>
                        <a:t>カリウム</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0137195"/>
                  </a:ext>
                </a:extLst>
              </a:tr>
              <a:tr h="370840">
                <a:tc>
                  <a:txBody>
                    <a:bodyPr/>
                    <a:lstStyle/>
                    <a:p>
                      <a:pPr algn="ctr"/>
                      <a:r>
                        <a:rPr kumimoji="1" lang="en-US" altLang="ja-JP" sz="1600" b="0" dirty="0">
                          <a:solidFill>
                            <a:schemeClr val="tx1"/>
                          </a:solidFill>
                          <a:latin typeface="+mn-ea"/>
                          <a:ea typeface="+mn-ea"/>
                        </a:rPr>
                        <a:t>D2</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600" b="0" dirty="0">
                          <a:solidFill>
                            <a:schemeClr val="tx1"/>
                          </a:solidFill>
                          <a:latin typeface="+mn-ea"/>
                          <a:ea typeface="+mn-ea"/>
                        </a:rPr>
                        <a:t>複数の介入研究又はコホート研究に基づく。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5756217"/>
                  </a:ext>
                </a:extLst>
              </a:tr>
              <a:tr h="370840">
                <a:tc>
                  <a:txBody>
                    <a:bodyPr/>
                    <a:lstStyle/>
                    <a:p>
                      <a:pPr algn="ctr"/>
                      <a:r>
                        <a:rPr kumimoji="1" lang="en-US" altLang="ja-JP" sz="1600" b="0" dirty="0">
                          <a:solidFill>
                            <a:schemeClr val="tx1"/>
                          </a:solidFill>
                          <a:latin typeface="+mn-ea"/>
                          <a:ea typeface="+mn-ea"/>
                        </a:rPr>
                        <a:t>D3</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600" b="0" dirty="0">
                          <a:solidFill>
                            <a:schemeClr val="tx1"/>
                          </a:solidFill>
                          <a:latin typeface="+mn-ea"/>
                          <a:ea typeface="+mn-ea"/>
                        </a:rPr>
                        <a:t>日本人の摂取量等分布に関する観察研究（記述疫学研究）に基づく。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a:solidFill>
                            <a:schemeClr val="tx1"/>
                          </a:solidFill>
                          <a:latin typeface="+mn-ea"/>
                          <a:ea typeface="+mn-ea"/>
                        </a:rPr>
                        <a:t>脂質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3213891"/>
                  </a:ext>
                </a:extLst>
              </a:tr>
              <a:tr h="370840">
                <a:tc>
                  <a:txBody>
                    <a:bodyPr/>
                    <a:lstStyle/>
                    <a:p>
                      <a:pPr algn="ctr"/>
                      <a:r>
                        <a:rPr kumimoji="1" lang="en-US" altLang="ja-JP" sz="1600" b="0" dirty="0">
                          <a:solidFill>
                            <a:schemeClr val="tx1"/>
                          </a:solidFill>
                          <a:latin typeface="+mn-ea"/>
                          <a:ea typeface="+mn-ea"/>
                        </a:rPr>
                        <a:t>D4</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600" b="0" dirty="0">
                          <a:solidFill>
                            <a:schemeClr val="tx1"/>
                          </a:solidFill>
                          <a:latin typeface="+mn-ea"/>
                          <a:ea typeface="+mn-ea"/>
                        </a:rPr>
                        <a:t>他の国・団体の食事摂取基準又はそれに類似する基準に基づく。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7937671"/>
                  </a:ext>
                </a:extLst>
              </a:tr>
              <a:tr h="370840">
                <a:tc>
                  <a:txBody>
                    <a:bodyPr/>
                    <a:lstStyle/>
                    <a:p>
                      <a:pPr algn="ctr"/>
                      <a:r>
                        <a:rPr kumimoji="1" lang="en-US" altLang="ja-JP" sz="1600" b="0" dirty="0">
                          <a:solidFill>
                            <a:schemeClr val="tx1"/>
                          </a:solidFill>
                          <a:latin typeface="+mn-ea"/>
                          <a:ea typeface="+mn-ea"/>
                        </a:rPr>
                        <a:t>D5</a:t>
                      </a:r>
                      <a:endParaRPr kumimoji="1" lang="ja-JP" altLang="en-US" sz="16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kumimoji="1" lang="ja-JP" altLang="en-US" sz="1600" b="0" dirty="0">
                          <a:solidFill>
                            <a:schemeClr val="tx1"/>
                          </a:solidFill>
                          <a:latin typeface="+mn-ea"/>
                          <a:ea typeface="+mn-ea"/>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600" b="0" dirty="0">
                          <a:solidFill>
                            <a:schemeClr val="tx1"/>
                          </a:solidFill>
                          <a:latin typeface="+mn-ea"/>
                          <a:ea typeface="+mn-ea"/>
                        </a:rPr>
                        <a:t>炭水化物 </a:t>
                      </a:r>
                      <a:r>
                        <a:rPr kumimoji="1" lang="en-US" altLang="ja-JP" sz="1600" b="0" baseline="30000" dirty="0">
                          <a:solidFill>
                            <a:schemeClr val="tx1"/>
                          </a:solidFill>
                          <a:latin typeface="+mn-ea"/>
                          <a:ea typeface="+mn-ea"/>
                        </a:rPr>
                        <a:t>3</a:t>
                      </a:r>
                      <a:endParaRPr kumimoji="1" lang="ja-JP" altLang="en-US" sz="1600" b="0" baseline="3000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5553057"/>
                  </a:ext>
                </a:extLst>
              </a:tr>
            </a:tbl>
          </a:graphicData>
        </a:graphic>
      </p:graphicFrame>
      <p:sp>
        <p:nvSpPr>
          <p:cNvPr id="3" name="角丸四角形 2">
            <a:extLst>
              <a:ext uri="{FF2B5EF4-FFF2-40B4-BE49-F238E27FC236}">
                <a16:creationId xmlns:a16="http://schemas.microsoft.com/office/drawing/2014/main" id="{FCA5FC60-CF07-4E36-AB82-DAA9471732E6}"/>
              </a:ext>
            </a:extLst>
          </p:cNvPr>
          <p:cNvSpPr/>
          <p:nvPr/>
        </p:nvSpPr>
        <p:spPr>
          <a:xfrm>
            <a:off x="363000" y="836712"/>
            <a:ext cx="7344816" cy="39095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600" dirty="0">
                <a:latin typeface="+mn-ea"/>
              </a:rPr>
              <a:t>表１　目標量の算定に付したエビデンスレベル </a:t>
            </a:r>
            <a:r>
              <a:rPr lang="en-US" altLang="ja-JP" sz="1600" baseline="30000" dirty="0">
                <a:latin typeface="+mn-ea"/>
              </a:rPr>
              <a:t>1,2</a:t>
            </a:r>
            <a:endParaRPr lang="ja-JP" altLang="en-US" sz="1600" baseline="30000" dirty="0">
              <a:latin typeface="+mn-ea"/>
            </a:endParaRPr>
          </a:p>
        </p:txBody>
      </p:sp>
      <p:sp>
        <p:nvSpPr>
          <p:cNvPr id="4" name="角丸四角形 2">
            <a:extLst>
              <a:ext uri="{FF2B5EF4-FFF2-40B4-BE49-F238E27FC236}">
                <a16:creationId xmlns:a16="http://schemas.microsoft.com/office/drawing/2014/main" id="{F4E0A5B5-7039-4534-A0AE-0D9FFABF5003}"/>
              </a:ext>
            </a:extLst>
          </p:cNvPr>
          <p:cNvSpPr/>
          <p:nvPr/>
        </p:nvSpPr>
        <p:spPr>
          <a:xfrm>
            <a:off x="363000" y="4581128"/>
            <a:ext cx="8640000" cy="104920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altLang="ja-JP" sz="1400" baseline="30000" dirty="0">
                <a:latin typeface="+mn-ea"/>
              </a:rPr>
              <a:t>1 </a:t>
            </a:r>
            <a:r>
              <a:rPr lang="ja-JP" altLang="en-US" sz="1400" dirty="0">
                <a:latin typeface="+mn-ea"/>
              </a:rPr>
              <a:t>複数のエビデンスレベルが該当する場合は上位のレベルとする。</a:t>
            </a:r>
            <a:endParaRPr lang="en-US" altLang="ja-JP" sz="1400" dirty="0">
              <a:latin typeface="+mn-ea"/>
            </a:endParaRPr>
          </a:p>
          <a:p>
            <a:pPr marL="87313" indent="-87313" algn="just"/>
            <a:r>
              <a:rPr lang="en-US" altLang="ja-JP" sz="1400" baseline="30000" dirty="0">
                <a:latin typeface="+mn-ea"/>
              </a:rPr>
              <a:t>2 </a:t>
            </a:r>
            <a:r>
              <a:rPr lang="ja-JP" altLang="en-US" sz="1400" dirty="0">
                <a:latin typeface="+mn-ea"/>
              </a:rPr>
              <a:t>目標量は食事摂取基準として十分な科学的根拠がある栄養素について策定するものであり、エビデンスレベルはあくまでも参考情報である点に留意すべきである。</a:t>
            </a:r>
            <a:endParaRPr lang="en-US" altLang="ja-JP" sz="1400" dirty="0">
              <a:latin typeface="+mn-ea"/>
            </a:endParaRPr>
          </a:p>
          <a:p>
            <a:pPr marL="87313" indent="-87313" algn="just"/>
            <a:r>
              <a:rPr lang="en-US" altLang="ja-JP" sz="1400" baseline="30000" dirty="0">
                <a:latin typeface="+mn-ea"/>
              </a:rPr>
              <a:t>3 </a:t>
            </a:r>
            <a:r>
              <a:rPr lang="ja-JP" altLang="en-US" sz="1400" dirty="0">
                <a:latin typeface="+mn-ea"/>
              </a:rPr>
              <a:t>炭水化物の目標量は、総エネルギー摂取量（</a:t>
            </a:r>
            <a:r>
              <a:rPr lang="en-US" altLang="ja-JP" sz="1400" dirty="0">
                <a:latin typeface="+mn-ea"/>
              </a:rPr>
              <a:t>100</a:t>
            </a:r>
            <a:r>
              <a:rPr lang="ja-JP" altLang="en-US" sz="1400" dirty="0">
                <a:latin typeface="+mn-ea"/>
              </a:rPr>
              <a:t>％エネルギー）のうち、たんぱく質及び脂質が占めるべき割合を差し引いた値である。</a:t>
            </a: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14</a:t>
            </a:fld>
            <a:endParaRPr kumimoji="1" lang="ja-JP" altLang="en-US" dirty="0"/>
          </a:p>
        </p:txBody>
      </p:sp>
      <p:sp>
        <p:nvSpPr>
          <p:cNvPr id="7" name="正方形/長方形 6"/>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191714860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548680"/>
            <a:ext cx="8820000" cy="400110"/>
          </a:xfrm>
          <a:prstGeom prst="rect">
            <a:avLst/>
          </a:prstGeom>
          <a:noFill/>
        </p:spPr>
        <p:txBody>
          <a:bodyPr wrap="square" rtlCol="0">
            <a:spAutoFit/>
          </a:bodyPr>
          <a:lstStyle/>
          <a:p>
            <a:pPr algn="just"/>
            <a:r>
              <a:rPr lang="en-US" altLang="ja-JP" sz="2000" dirty="0" smtClean="0">
                <a:latin typeface="+mn-ea"/>
              </a:rPr>
              <a:t>〈</a:t>
            </a:r>
            <a:r>
              <a:rPr lang="ja-JP" altLang="en-US" sz="2000" dirty="0">
                <a:latin typeface="+mn-ea"/>
              </a:rPr>
              <a:t>栄養素摂取</a:t>
            </a:r>
            <a:r>
              <a:rPr lang="ja-JP" altLang="en-US" sz="2000" dirty="0" smtClean="0">
                <a:latin typeface="+mn-ea"/>
              </a:rPr>
              <a:t>と脂質異常症との</a:t>
            </a:r>
            <a:r>
              <a:rPr lang="ja-JP" altLang="en-US" sz="2000" dirty="0">
                <a:latin typeface="+mn-ea"/>
              </a:rPr>
              <a:t>関連</a:t>
            </a:r>
            <a:r>
              <a:rPr lang="en-US" altLang="ja-JP" sz="2000" dirty="0" smtClean="0">
                <a:latin typeface="+mn-ea"/>
              </a:rPr>
              <a:t>〉</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149</a:t>
            </a:fld>
            <a:endParaRPr kumimoji="1" lang="ja-JP" altLang="en-US" dirty="0"/>
          </a:p>
        </p:txBody>
      </p:sp>
      <p:sp>
        <p:nvSpPr>
          <p:cNvPr id="2" name="Rectangle 2"/>
          <p:cNvSpPr>
            <a:spLocks noChangeArrowheads="1"/>
          </p:cNvSpPr>
          <p:nvPr/>
        </p:nvSpPr>
        <p:spPr bwMode="auto">
          <a:xfrm>
            <a:off x="2072680" y="2564904"/>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 name="テキスト ボックス 3"/>
          <p:cNvSpPr txBox="1"/>
          <p:nvPr/>
        </p:nvSpPr>
        <p:spPr>
          <a:xfrm>
            <a:off x="2029764" y="5877272"/>
            <a:ext cx="5846472" cy="369332"/>
          </a:xfrm>
          <a:prstGeom prst="rect">
            <a:avLst/>
          </a:prstGeom>
          <a:noFill/>
        </p:spPr>
        <p:txBody>
          <a:bodyPr wrap="none" rtlCol="0">
            <a:spAutoFit/>
          </a:bodyPr>
          <a:lstStyle/>
          <a:p>
            <a:r>
              <a:rPr lang="ja-JP" altLang="ja-JP" dirty="0" smtClean="0"/>
              <a:t>図</a:t>
            </a:r>
            <a:r>
              <a:rPr lang="ja-JP" altLang="en-US" dirty="0" smtClean="0"/>
              <a:t>４</a:t>
            </a:r>
            <a:r>
              <a:rPr lang="ja-JP" altLang="ja-JP" dirty="0"/>
              <a:t>　栄養素摂取と脂質異常症との関連（特に重要なもの）</a:t>
            </a:r>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p.431</a:t>
            </a:r>
            <a:r>
              <a:rPr kumimoji="1" lang="ja-JP" altLang="en-US" sz="1100" dirty="0" smtClean="0">
                <a:solidFill>
                  <a:schemeClr val="tx1"/>
                </a:solidFill>
                <a:latin typeface="+mn-ea"/>
              </a:rPr>
              <a:t>～</a:t>
            </a:r>
            <a:r>
              <a:rPr kumimoji="1" lang="en-US" altLang="ja-JP" sz="1100" dirty="0" smtClean="0">
                <a:solidFill>
                  <a:schemeClr val="tx1"/>
                </a:solidFill>
                <a:latin typeface="+mn-ea"/>
              </a:rPr>
              <a:t>p.487</a:t>
            </a:r>
          </a:p>
        </p:txBody>
      </p:sp>
      <p:pic>
        <p:nvPicPr>
          <p:cNvPr id="5" name="図 4"/>
          <p:cNvPicPr>
            <a:picLocks noChangeAspect="1"/>
          </p:cNvPicPr>
          <p:nvPr/>
        </p:nvPicPr>
        <p:blipFill rotWithShape="1">
          <a:blip r:embed="rId3"/>
          <a:srcRect l="54372" t="19901" r="11809" b="10101"/>
          <a:stretch/>
        </p:blipFill>
        <p:spPr>
          <a:xfrm>
            <a:off x="1414196" y="992570"/>
            <a:ext cx="7077607" cy="4814699"/>
          </a:xfrm>
          <a:prstGeom prst="rect">
            <a:avLst/>
          </a:prstGeom>
        </p:spPr>
      </p:pic>
    </p:spTree>
    <p:extLst>
      <p:ext uri="{BB962C8B-B14F-4D97-AF65-F5344CB8AC3E}">
        <p14:creationId xmlns:p14="http://schemas.microsoft.com/office/powerpoint/2010/main" val="95280129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32520" y="767601"/>
            <a:ext cx="8640960" cy="3477875"/>
          </a:xfrm>
          <a:prstGeom prst="rect">
            <a:avLst/>
          </a:prstGeom>
          <a:noFill/>
        </p:spPr>
        <p:txBody>
          <a:bodyPr wrap="square" rtlCol="0">
            <a:spAutoFit/>
          </a:bodyPr>
          <a:lstStyle/>
          <a:p>
            <a:pPr algn="just"/>
            <a:r>
              <a:rPr lang="en-US" altLang="ja-JP" sz="2000" dirty="0" smtClean="0">
                <a:latin typeface="+mn-ea"/>
              </a:rPr>
              <a:t>〈</a:t>
            </a:r>
            <a:r>
              <a:rPr lang="ja-JP" altLang="en-US" sz="2000" dirty="0" smtClean="0">
                <a:latin typeface="+mn-ea"/>
              </a:rPr>
              <a:t>発症</a:t>
            </a:r>
            <a:r>
              <a:rPr lang="ja-JP" altLang="en-US" sz="2000" dirty="0">
                <a:latin typeface="+mn-ea"/>
              </a:rPr>
              <a:t>予防と重症化予防の基本的考え方と食事の</a:t>
            </a:r>
            <a:r>
              <a:rPr lang="ja-JP" altLang="en-US" sz="2000" dirty="0" smtClean="0">
                <a:latin typeface="+mn-ea"/>
              </a:rPr>
              <a:t>関連</a:t>
            </a:r>
            <a:r>
              <a:rPr lang="en-US" altLang="ja-JP" sz="2000" dirty="0">
                <a:latin typeface="+mn-ea"/>
              </a:rPr>
              <a:t>〉</a:t>
            </a:r>
          </a:p>
          <a:p>
            <a:pPr marL="342900" indent="-342900" algn="just">
              <a:buFont typeface="Arial" panose="020B0604020202020204" pitchFamily="34" charset="0"/>
              <a:buChar char="•"/>
            </a:pPr>
            <a:r>
              <a:rPr lang="ja-JP" altLang="en-US" sz="2000" dirty="0">
                <a:latin typeface="+mn-ea"/>
              </a:rPr>
              <a:t>２</a:t>
            </a:r>
            <a:r>
              <a:rPr lang="ja-JP" altLang="en-US" sz="2000" dirty="0" smtClean="0">
                <a:latin typeface="+mn-ea"/>
              </a:rPr>
              <a:t>型糖尿病</a:t>
            </a:r>
            <a:r>
              <a:rPr lang="ja-JP" altLang="en-US" sz="2000" dirty="0">
                <a:latin typeface="+mn-ea"/>
              </a:rPr>
              <a:t>における食事療法の意義は、</a:t>
            </a:r>
            <a:r>
              <a:rPr lang="ja-JP" altLang="en-US" sz="2000" dirty="0" smtClean="0">
                <a:latin typeface="+mn-ea"/>
              </a:rPr>
              <a:t>全身の代謝</a:t>
            </a:r>
            <a:r>
              <a:rPr lang="ja-JP" altLang="en-US" sz="2000" dirty="0">
                <a:latin typeface="+mn-ea"/>
              </a:rPr>
              <a:t>状態</a:t>
            </a:r>
            <a:r>
              <a:rPr lang="ja-JP" altLang="en-US" sz="2000" dirty="0" smtClean="0">
                <a:latin typeface="+mn-ea"/>
              </a:rPr>
              <a:t>を良好に維持</a:t>
            </a:r>
            <a:r>
              <a:rPr lang="ja-JP" altLang="en-US" sz="2000" dirty="0">
                <a:latin typeface="+mn-ea"/>
              </a:rPr>
              <a:t>することによって、合併症を予防し、かつ進展を抑制することにある</a:t>
            </a:r>
            <a:r>
              <a:rPr lang="ja-JP" altLang="en-US" sz="2000" dirty="0" smtClean="0">
                <a:latin typeface="+mn-ea"/>
              </a:rPr>
              <a:t>。</a:t>
            </a:r>
            <a:endParaRPr lang="en-US" altLang="ja-JP" sz="2000" dirty="0">
              <a:latin typeface="+mn-ea"/>
            </a:endParaRPr>
          </a:p>
          <a:p>
            <a:pPr marL="342900" indent="-342900" algn="just">
              <a:buFont typeface="Arial" panose="020B0604020202020204" pitchFamily="34" charset="0"/>
              <a:buChar char="•"/>
            </a:pPr>
            <a:r>
              <a:rPr lang="ja-JP" altLang="en-US" sz="2000" dirty="0">
                <a:latin typeface="+mn-ea"/>
              </a:rPr>
              <a:t>総エネルギー摂取量の適正化を通して肥満を解消するとともに、インスリン分泌不全を補完し、インスリン作用からみた需要と供給のバランスをとることによって、高血糖のみならず糖尿病の種々の病態を是正することを目的としている</a:t>
            </a:r>
            <a:r>
              <a:rPr lang="ja-JP" altLang="en-US" sz="2000" dirty="0" smtClean="0">
                <a:latin typeface="+mn-ea"/>
              </a:rPr>
              <a:t>。</a:t>
            </a:r>
            <a:endParaRPr lang="en-US" altLang="ja-JP" sz="2000" dirty="0">
              <a:latin typeface="+mn-ea"/>
            </a:endParaRPr>
          </a:p>
          <a:p>
            <a:pPr marL="342900" indent="-342900" algn="just">
              <a:buFont typeface="Arial" panose="020B0604020202020204" pitchFamily="34" charset="0"/>
              <a:buChar char="•"/>
            </a:pPr>
            <a:r>
              <a:rPr lang="ja-JP" altLang="en-US" sz="2000" dirty="0">
                <a:latin typeface="+mn-ea"/>
              </a:rPr>
              <a:t>インスリンの作用は糖代謝のみならず、脂質及びたんぱく質代謝など多岐に及んでおり、これらは相互に密接な連関をもつ</a:t>
            </a:r>
            <a:r>
              <a:rPr lang="ja-JP" altLang="en-US" sz="2000" dirty="0" smtClean="0">
                <a:latin typeface="+mn-ea"/>
              </a:rPr>
              <a:t>。</a:t>
            </a:r>
            <a:endParaRPr lang="en-US" altLang="ja-JP" sz="2000" dirty="0">
              <a:latin typeface="+mn-ea"/>
            </a:endParaRPr>
          </a:p>
          <a:p>
            <a:pPr marL="342900" indent="-342900" algn="just">
              <a:buFont typeface="Arial" panose="020B0604020202020204" pitchFamily="34" charset="0"/>
              <a:buChar char="•"/>
            </a:pPr>
            <a:r>
              <a:rPr lang="ja-JP" altLang="en-US" sz="2000" dirty="0">
                <a:latin typeface="+mn-ea"/>
              </a:rPr>
              <a:t>食事療法を実践するに当たっては、個々の病態に合わせ、高血糖のみならず、あらゆる側面からその妥当性が検証されなければならない。</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３　糖尿病</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150</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p.431</a:t>
            </a:r>
            <a:r>
              <a:rPr kumimoji="1" lang="ja-JP" altLang="en-US" sz="1100" dirty="0" smtClean="0">
                <a:solidFill>
                  <a:schemeClr val="tx1"/>
                </a:solidFill>
                <a:latin typeface="+mn-ea"/>
              </a:rPr>
              <a:t>～</a:t>
            </a:r>
            <a:r>
              <a:rPr kumimoji="1" lang="en-US" altLang="ja-JP" sz="1100" dirty="0" smtClean="0">
                <a:solidFill>
                  <a:schemeClr val="tx1"/>
                </a:solidFill>
                <a:latin typeface="+mn-ea"/>
              </a:rPr>
              <a:t>p.487</a:t>
            </a:r>
          </a:p>
        </p:txBody>
      </p:sp>
    </p:spTree>
    <p:extLst>
      <p:ext uri="{BB962C8B-B14F-4D97-AF65-F5344CB8AC3E}">
        <p14:creationId xmlns:p14="http://schemas.microsoft.com/office/powerpoint/2010/main" val="34263986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562340" y="404664"/>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altLang="ja-JP" sz="2000" dirty="0">
                <a:latin typeface="+mn-ea"/>
              </a:rPr>
              <a:t>〈</a:t>
            </a:r>
            <a:r>
              <a:rPr lang="ja-JP" altLang="en-US" sz="2000" dirty="0" smtClean="0">
                <a:latin typeface="+mn-ea"/>
              </a:rPr>
              <a:t>栄養素</a:t>
            </a:r>
            <a:r>
              <a:rPr lang="ja-JP" altLang="en-US" sz="2000" dirty="0">
                <a:latin typeface="+mn-ea"/>
              </a:rPr>
              <a:t>摂取と糖尿病との</a:t>
            </a:r>
            <a:r>
              <a:rPr lang="ja-JP" altLang="en-US" sz="2000" dirty="0" smtClean="0">
                <a:latin typeface="+mn-ea"/>
              </a:rPr>
              <a:t>関連</a:t>
            </a:r>
            <a:r>
              <a:rPr lang="en-US" altLang="ja-JP" sz="2000" dirty="0" smtClean="0">
                <a:latin typeface="+mn-ea"/>
              </a:rPr>
              <a:t>〉</a:t>
            </a:r>
            <a:endParaRPr lang="ja-JP" altLang="en-US" sz="2000" baseline="-25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151</a:t>
            </a:fld>
            <a:endParaRPr kumimoji="1" lang="ja-JP" altLang="en-US" dirty="0"/>
          </a:p>
        </p:txBody>
      </p:sp>
      <p:sp>
        <p:nvSpPr>
          <p:cNvPr id="9" name="テキスト ボックス 8"/>
          <p:cNvSpPr txBox="1"/>
          <p:nvPr/>
        </p:nvSpPr>
        <p:spPr>
          <a:xfrm>
            <a:off x="562340" y="5589240"/>
            <a:ext cx="8820000" cy="369332"/>
          </a:xfrm>
          <a:prstGeom prst="rect">
            <a:avLst/>
          </a:prstGeom>
          <a:noFill/>
        </p:spPr>
        <p:txBody>
          <a:bodyPr wrap="square" rtlCol="0">
            <a:spAutoFit/>
          </a:bodyPr>
          <a:lstStyle/>
          <a:p>
            <a:pPr algn="ctr"/>
            <a:r>
              <a:rPr lang="ja-JP" altLang="ja-JP" dirty="0" smtClean="0"/>
              <a:t>図</a:t>
            </a:r>
            <a:r>
              <a:rPr lang="ja-JP" altLang="en-US" dirty="0" smtClean="0"/>
              <a:t>５</a:t>
            </a:r>
            <a:r>
              <a:rPr lang="ja-JP" altLang="ja-JP" dirty="0"/>
              <a:t>　栄養素摂取と高血糖との関連（特に重要なもの）</a:t>
            </a:r>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p.431</a:t>
            </a:r>
            <a:r>
              <a:rPr kumimoji="1" lang="ja-JP" altLang="en-US" sz="1100" dirty="0" smtClean="0">
                <a:solidFill>
                  <a:schemeClr val="tx1"/>
                </a:solidFill>
                <a:latin typeface="+mn-ea"/>
              </a:rPr>
              <a:t>～</a:t>
            </a:r>
            <a:r>
              <a:rPr kumimoji="1" lang="en-US" altLang="ja-JP" sz="1100" dirty="0" smtClean="0">
                <a:solidFill>
                  <a:schemeClr val="tx1"/>
                </a:solidFill>
                <a:latin typeface="+mn-ea"/>
              </a:rPr>
              <a:t>p.487</a:t>
            </a:r>
          </a:p>
        </p:txBody>
      </p:sp>
      <p:pic>
        <p:nvPicPr>
          <p:cNvPr id="2" name="図 1"/>
          <p:cNvPicPr>
            <a:picLocks noChangeAspect="1"/>
          </p:cNvPicPr>
          <p:nvPr/>
        </p:nvPicPr>
        <p:blipFill rotWithShape="1">
          <a:blip r:embed="rId3"/>
          <a:srcRect l="53911" t="29001" r="12730" b="17404"/>
          <a:stretch/>
        </p:blipFill>
        <p:spPr>
          <a:xfrm>
            <a:off x="591252" y="934988"/>
            <a:ext cx="8703860" cy="4595956"/>
          </a:xfrm>
          <a:prstGeom prst="rect">
            <a:avLst/>
          </a:prstGeom>
        </p:spPr>
      </p:pic>
    </p:spTree>
    <p:extLst>
      <p:ext uri="{BB962C8B-B14F-4D97-AF65-F5344CB8AC3E}">
        <p14:creationId xmlns:p14="http://schemas.microsoft.com/office/powerpoint/2010/main" val="422430795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32520" y="1128801"/>
            <a:ext cx="8640960" cy="5324535"/>
          </a:xfrm>
          <a:prstGeom prst="rect">
            <a:avLst/>
          </a:prstGeom>
          <a:noFill/>
        </p:spPr>
        <p:txBody>
          <a:bodyPr wrap="square" rtlCol="0">
            <a:spAutoFit/>
          </a:bodyPr>
          <a:lstStyle/>
          <a:p>
            <a:pPr marL="342900" indent="-342900" algn="just">
              <a:buFont typeface="Arial" panose="020B0604020202020204" pitchFamily="34" charset="0"/>
              <a:buChar char="•"/>
            </a:pPr>
            <a:r>
              <a:rPr lang="ja-JP" altLang="en-US" sz="2000" dirty="0" smtClean="0">
                <a:latin typeface="+mn-ea"/>
              </a:rPr>
              <a:t>総エネルギー</a:t>
            </a:r>
            <a:r>
              <a:rPr lang="ja-JP" altLang="en-US" sz="2000" dirty="0">
                <a:latin typeface="+mn-ea"/>
              </a:rPr>
              <a:t>摂取量は、目標とすべき体重に基づいて計算されており</a:t>
            </a:r>
            <a:r>
              <a:rPr lang="ja-JP" altLang="en-US" sz="2000" dirty="0" smtClean="0">
                <a:latin typeface="+mn-ea"/>
              </a:rPr>
              <a:t>、従来</a:t>
            </a:r>
            <a:r>
              <a:rPr lang="ja-JP" altLang="en-US" sz="2000" dirty="0">
                <a:latin typeface="+mn-ea"/>
              </a:rPr>
              <a:t>、</a:t>
            </a:r>
            <a:r>
              <a:rPr lang="en-US" altLang="ja-JP" sz="2000" dirty="0">
                <a:latin typeface="+mn-ea"/>
              </a:rPr>
              <a:t>BMI22</a:t>
            </a:r>
            <a:r>
              <a:rPr lang="ja-JP" altLang="en-US" sz="2000" dirty="0">
                <a:latin typeface="+mn-ea"/>
              </a:rPr>
              <a:t>を標準体重とし、</a:t>
            </a:r>
            <a:r>
              <a:rPr lang="en-US" altLang="ja-JP" sz="2000" dirty="0">
                <a:latin typeface="+mn-ea"/>
              </a:rPr>
              <a:t>BMI22</a:t>
            </a:r>
            <a:r>
              <a:rPr lang="ja-JP" altLang="en-US" sz="2000" dirty="0">
                <a:latin typeface="+mn-ea"/>
              </a:rPr>
              <a:t>に身体活動量をかける計算式が広く普及</a:t>
            </a:r>
            <a:r>
              <a:rPr lang="ja-JP" altLang="en-US" sz="2000" dirty="0" smtClean="0">
                <a:latin typeface="+mn-ea"/>
              </a:rPr>
              <a:t>した。</a:t>
            </a:r>
            <a:endParaRPr lang="en-US" altLang="ja-JP" sz="2000" dirty="0">
              <a:latin typeface="+mn-ea"/>
            </a:endParaRPr>
          </a:p>
          <a:p>
            <a:pPr marL="342900" indent="-342900" algn="just">
              <a:buFont typeface="Arial" panose="020B0604020202020204" pitchFamily="34" charset="0"/>
              <a:buChar char="•"/>
            </a:pPr>
            <a:r>
              <a:rPr lang="ja-JP" altLang="en-US" sz="2000" dirty="0" smtClean="0">
                <a:latin typeface="+mn-ea"/>
              </a:rPr>
              <a:t>しかし</a:t>
            </a:r>
            <a:r>
              <a:rPr lang="ja-JP" altLang="en-US" sz="2000" dirty="0">
                <a:latin typeface="+mn-ea"/>
              </a:rPr>
              <a:t>、近年の研究では最も死亡率が低い</a:t>
            </a:r>
            <a:r>
              <a:rPr lang="en-US" altLang="ja-JP" sz="2000" dirty="0">
                <a:latin typeface="+mn-ea"/>
              </a:rPr>
              <a:t>BMI</a:t>
            </a:r>
            <a:r>
              <a:rPr lang="ja-JP" altLang="en-US" sz="2000" dirty="0">
                <a:latin typeface="+mn-ea"/>
              </a:rPr>
              <a:t>は</a:t>
            </a:r>
            <a:r>
              <a:rPr lang="en-US" altLang="ja-JP" sz="2000" dirty="0">
                <a:latin typeface="+mn-ea"/>
              </a:rPr>
              <a:t>20</a:t>
            </a:r>
            <a:r>
              <a:rPr lang="ja-JP" altLang="en-US" sz="2000" dirty="0">
                <a:latin typeface="+mn-ea"/>
              </a:rPr>
              <a:t>～</a:t>
            </a:r>
            <a:r>
              <a:rPr lang="en-US" altLang="ja-JP" sz="2000" dirty="0">
                <a:latin typeface="+mn-ea"/>
              </a:rPr>
              <a:t>25</a:t>
            </a:r>
            <a:r>
              <a:rPr lang="ja-JP" altLang="en-US" sz="2000" dirty="0">
                <a:latin typeface="+mn-ea"/>
              </a:rPr>
              <a:t>であるとの報告がある</a:t>
            </a:r>
            <a:r>
              <a:rPr lang="ja-JP" altLang="en-US" sz="2000" dirty="0" smtClean="0">
                <a:latin typeface="+mn-ea"/>
              </a:rPr>
              <a:t>。また</a:t>
            </a:r>
            <a:r>
              <a:rPr lang="ja-JP" altLang="en-US" sz="2000" dirty="0">
                <a:latin typeface="+mn-ea"/>
              </a:rPr>
              <a:t>、体格と総死亡との関係は</a:t>
            </a:r>
            <a:r>
              <a:rPr lang="en-US" altLang="ja-JP" sz="2000" dirty="0">
                <a:latin typeface="+mn-ea"/>
              </a:rPr>
              <a:t>BMI</a:t>
            </a:r>
            <a:r>
              <a:rPr lang="ja-JP" altLang="en-US" sz="2000" dirty="0">
                <a:latin typeface="+mn-ea"/>
              </a:rPr>
              <a:t>では正しく評価できないことが指摘されている。</a:t>
            </a:r>
            <a:endParaRPr lang="en-US" altLang="ja-JP" sz="2000" dirty="0">
              <a:latin typeface="+mn-ea"/>
            </a:endParaRPr>
          </a:p>
          <a:p>
            <a:pPr algn="just"/>
            <a:endParaRPr lang="en-US" altLang="ja-JP" sz="2000" dirty="0">
              <a:latin typeface="+mn-ea"/>
            </a:endParaRPr>
          </a:p>
          <a:p>
            <a:pPr algn="just"/>
            <a:endParaRPr lang="en-US" altLang="ja-JP" sz="2000" dirty="0">
              <a:latin typeface="+mn-ea"/>
            </a:endParaRPr>
          </a:p>
          <a:p>
            <a:pPr algn="just"/>
            <a:endParaRPr lang="en-US" altLang="ja-JP" sz="2000" dirty="0">
              <a:latin typeface="+mn-ea"/>
            </a:endParaRPr>
          </a:p>
          <a:p>
            <a:pPr marL="342900" indent="-342900" algn="just">
              <a:buFont typeface="Arial" panose="020B0604020202020204" pitchFamily="34" charset="0"/>
              <a:buChar char="•"/>
            </a:pPr>
            <a:r>
              <a:rPr lang="ja-JP" altLang="en-US" sz="2000" dirty="0" smtClean="0">
                <a:latin typeface="+mn-ea"/>
              </a:rPr>
              <a:t>標準</a:t>
            </a:r>
            <a:r>
              <a:rPr lang="ja-JP" altLang="en-US" sz="2000" dirty="0">
                <a:latin typeface="+mn-ea"/>
              </a:rPr>
              <a:t>体重</a:t>
            </a:r>
            <a:r>
              <a:rPr lang="en-US" altLang="ja-JP" sz="2000" dirty="0">
                <a:latin typeface="+mn-ea"/>
              </a:rPr>
              <a:t>BMI22</a:t>
            </a:r>
            <a:r>
              <a:rPr lang="ja-JP" altLang="en-US" sz="2000" dirty="0">
                <a:latin typeface="+mn-ea"/>
              </a:rPr>
              <a:t>を起点として、総エネルギー摂取量を設定することは一定の目安にはなり得るが、その根拠を死亡率の低い健康的な体格に求めるならば、望ましい</a:t>
            </a:r>
            <a:r>
              <a:rPr lang="en-US" altLang="ja-JP" sz="2000" dirty="0">
                <a:latin typeface="+mn-ea"/>
              </a:rPr>
              <a:t>BMI</a:t>
            </a:r>
            <a:r>
              <a:rPr lang="ja-JP" altLang="en-US" sz="2000" dirty="0">
                <a:latin typeface="+mn-ea"/>
              </a:rPr>
              <a:t>は</a:t>
            </a:r>
            <a:r>
              <a:rPr lang="en-US" altLang="ja-JP" sz="2000" dirty="0">
                <a:latin typeface="+mn-ea"/>
              </a:rPr>
              <a:t>20</a:t>
            </a:r>
            <a:r>
              <a:rPr lang="ja-JP" altLang="en-US" sz="2000" dirty="0">
                <a:latin typeface="+mn-ea"/>
              </a:rPr>
              <a:t>～</a:t>
            </a:r>
            <a:r>
              <a:rPr lang="en-US" altLang="ja-JP" sz="2000" dirty="0">
                <a:latin typeface="+mn-ea"/>
              </a:rPr>
              <a:t>25</a:t>
            </a:r>
            <a:r>
              <a:rPr lang="ja-JP" altLang="en-US" sz="2000" dirty="0">
                <a:latin typeface="+mn-ea"/>
              </a:rPr>
              <a:t>の幅があり、</a:t>
            </a:r>
            <a:r>
              <a:rPr lang="en-US" altLang="ja-JP" sz="2000" dirty="0">
                <a:latin typeface="+mn-ea"/>
              </a:rPr>
              <a:t>BMI22</a:t>
            </a:r>
            <a:r>
              <a:rPr lang="ja-JP" altLang="en-US" sz="2000" dirty="0">
                <a:latin typeface="+mn-ea"/>
              </a:rPr>
              <a:t>は必ず厳守しなければならない基準とは言えない</a:t>
            </a:r>
            <a:r>
              <a:rPr lang="ja-JP" altLang="en-US" sz="2000" dirty="0" smtClean="0">
                <a:latin typeface="+mn-ea"/>
              </a:rPr>
              <a:t>。</a:t>
            </a:r>
            <a:endParaRPr lang="en-US" altLang="ja-JP" sz="2000" dirty="0">
              <a:latin typeface="+mn-ea"/>
            </a:endParaRPr>
          </a:p>
          <a:p>
            <a:pPr marL="342900" indent="-342900" algn="just">
              <a:buFont typeface="Arial" panose="020B0604020202020204" pitchFamily="34" charset="0"/>
              <a:buChar char="•"/>
            </a:pPr>
            <a:r>
              <a:rPr lang="ja-JP" altLang="en-US" sz="2000" dirty="0" smtClean="0">
                <a:latin typeface="+mn-ea"/>
              </a:rPr>
              <a:t>高齢者</a:t>
            </a:r>
            <a:r>
              <a:rPr lang="ja-JP" altLang="en-US" sz="2000" dirty="0">
                <a:latin typeface="+mn-ea"/>
              </a:rPr>
              <a:t>の糖尿病が増え、</a:t>
            </a:r>
            <a:r>
              <a:rPr lang="en-US" altLang="ja-JP" sz="2000" dirty="0">
                <a:latin typeface="+mn-ea"/>
              </a:rPr>
              <a:t>BMI</a:t>
            </a:r>
            <a:r>
              <a:rPr lang="ja-JP" altLang="en-US" sz="2000" dirty="0">
                <a:latin typeface="+mn-ea"/>
              </a:rPr>
              <a:t>が</a:t>
            </a:r>
            <a:r>
              <a:rPr lang="en-US" altLang="ja-JP" sz="2000" dirty="0">
                <a:latin typeface="+mn-ea"/>
              </a:rPr>
              <a:t>30</a:t>
            </a:r>
            <a:r>
              <a:rPr lang="ja-JP" altLang="en-US" sz="2000" dirty="0">
                <a:latin typeface="+mn-ea"/>
              </a:rPr>
              <a:t>を超える肥満者が珍しくなくなった我が国の現状を考えると、この基準を柔軟に運用し、如何に個別化を図るかが大きな課題である。さらに、</a:t>
            </a:r>
            <a:r>
              <a:rPr lang="en-US" altLang="ja-JP" sz="2000" dirty="0">
                <a:latin typeface="+mn-ea"/>
              </a:rPr>
              <a:t>BMI</a:t>
            </a:r>
            <a:r>
              <a:rPr lang="ja-JP" altLang="en-US" sz="2000" dirty="0">
                <a:latin typeface="+mn-ea"/>
              </a:rPr>
              <a:t>が</a:t>
            </a:r>
            <a:r>
              <a:rPr lang="en-US" altLang="ja-JP" sz="2000" dirty="0">
                <a:latin typeface="+mn-ea"/>
              </a:rPr>
              <a:t>20</a:t>
            </a:r>
            <a:r>
              <a:rPr lang="ja-JP" altLang="en-US" sz="2000" dirty="0">
                <a:latin typeface="+mn-ea"/>
              </a:rPr>
              <a:t>～</a:t>
            </a:r>
            <a:r>
              <a:rPr lang="en-US" altLang="ja-JP" sz="2000" dirty="0">
                <a:latin typeface="+mn-ea"/>
              </a:rPr>
              <a:t>25</a:t>
            </a:r>
            <a:r>
              <a:rPr lang="ja-JP" altLang="en-US" sz="2000" dirty="0">
                <a:latin typeface="+mn-ea"/>
              </a:rPr>
              <a:t>の範囲にあったとしても、インスリン抵抗性に起因する症候を併せ持つケースに対しては、積極的な生活介入が必要と考えられる</a:t>
            </a:r>
            <a:r>
              <a:rPr lang="ja-JP" altLang="en-US" sz="2000" dirty="0" smtClean="0">
                <a:latin typeface="+mn-ea"/>
              </a:rPr>
              <a:t>。</a:t>
            </a:r>
            <a:endParaRPr lang="en-US" altLang="ja-JP" sz="2000" dirty="0">
              <a:latin typeface="+mn-ea"/>
            </a:endParaRPr>
          </a:p>
        </p:txBody>
      </p:sp>
      <p:sp>
        <p:nvSpPr>
          <p:cNvPr id="7" name="角丸四角形 6"/>
          <p:cNvSpPr/>
          <p:nvPr/>
        </p:nvSpPr>
        <p:spPr>
          <a:xfrm>
            <a:off x="560512" y="565144"/>
            <a:ext cx="619268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３－１　総エネルギー摂取量と目標体重の設定</a:t>
            </a:r>
            <a:endParaRPr lang="ja-JP" altLang="en-US" sz="2400" baseline="-25000" dirty="0">
              <a:latin typeface="+mn-ea"/>
            </a:endParaRPr>
          </a:p>
        </p:txBody>
      </p:sp>
      <p:sp>
        <p:nvSpPr>
          <p:cNvPr id="8" name="正方形/長方形 7"/>
          <p:cNvSpPr/>
          <p:nvPr/>
        </p:nvSpPr>
        <p:spPr>
          <a:xfrm>
            <a:off x="344488" y="1033199"/>
            <a:ext cx="6840760" cy="45719"/>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152</a:t>
            </a:fld>
            <a:endParaRPr kumimoji="1" lang="ja-JP" altLang="en-US" dirty="0"/>
          </a:p>
        </p:txBody>
      </p:sp>
      <p:sp>
        <p:nvSpPr>
          <p:cNvPr id="2" name="下矢印 1"/>
          <p:cNvSpPr/>
          <p:nvPr/>
        </p:nvSpPr>
        <p:spPr>
          <a:xfrm>
            <a:off x="3944888" y="2856993"/>
            <a:ext cx="20162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p.431</a:t>
            </a:r>
            <a:r>
              <a:rPr kumimoji="1" lang="ja-JP" altLang="en-US" sz="1100" dirty="0" smtClean="0">
                <a:solidFill>
                  <a:schemeClr val="tx1"/>
                </a:solidFill>
                <a:latin typeface="+mn-ea"/>
              </a:rPr>
              <a:t>～</a:t>
            </a:r>
            <a:r>
              <a:rPr kumimoji="1" lang="en-US" altLang="ja-JP" sz="1100" dirty="0" smtClean="0">
                <a:solidFill>
                  <a:schemeClr val="tx1"/>
                </a:solidFill>
                <a:latin typeface="+mn-ea"/>
              </a:rPr>
              <a:t>p.487</a:t>
            </a:r>
          </a:p>
        </p:txBody>
      </p:sp>
    </p:spTree>
    <p:extLst>
      <p:ext uri="{BB962C8B-B14F-4D97-AF65-F5344CB8AC3E}">
        <p14:creationId xmlns:p14="http://schemas.microsoft.com/office/powerpoint/2010/main" val="356648648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32520" y="975494"/>
            <a:ext cx="8640960" cy="6001643"/>
          </a:xfrm>
          <a:prstGeom prst="rect">
            <a:avLst/>
          </a:prstGeom>
          <a:noFill/>
        </p:spPr>
        <p:txBody>
          <a:bodyPr wrap="square" rtlCol="0">
            <a:spAutoFit/>
          </a:bodyPr>
          <a:lstStyle/>
          <a:p>
            <a:pPr algn="just"/>
            <a:r>
              <a:rPr lang="ja-JP" altLang="ja-JP" sz="2000" dirty="0" smtClean="0">
                <a:latin typeface="+mn-ea"/>
              </a:rPr>
              <a:t>食事療法は、各栄養素の量のみならず、どのような食材から、どのような組み合わせで摂取するかが実際的な問題で</a:t>
            </a:r>
            <a:r>
              <a:rPr lang="ja-JP" altLang="en-US" sz="2000" dirty="0" smtClean="0">
                <a:latin typeface="+mn-ea"/>
              </a:rPr>
              <a:t>あ</a:t>
            </a:r>
            <a:r>
              <a:rPr lang="ja-JP" altLang="ja-JP" sz="2000" dirty="0" smtClean="0">
                <a:latin typeface="+mn-ea"/>
              </a:rPr>
              <a:t>る。</a:t>
            </a:r>
            <a:r>
              <a:rPr lang="ja-JP" altLang="en-US" sz="2000" dirty="0" smtClean="0">
                <a:latin typeface="+mn-ea"/>
              </a:rPr>
              <a:t>また、</a:t>
            </a:r>
            <a:r>
              <a:rPr lang="ja-JP" altLang="ja-JP" sz="2000" dirty="0">
                <a:latin typeface="+mn-ea"/>
              </a:rPr>
              <a:t>今後の我が国における就業形態の変貌の中にあって、生活習慣病の発症予防及び</a:t>
            </a:r>
            <a:r>
              <a:rPr lang="ja-JP" altLang="ja-JP" sz="2000" dirty="0" smtClean="0">
                <a:latin typeface="+mn-ea"/>
              </a:rPr>
              <a:t>重症化予防</a:t>
            </a:r>
            <a:r>
              <a:rPr lang="ja-JP" altLang="ja-JP" sz="2000" dirty="0">
                <a:latin typeface="+mn-ea"/>
              </a:rPr>
              <a:t>の観点から、職域で検討されるべき</a:t>
            </a:r>
            <a:r>
              <a:rPr lang="ja-JP" altLang="ja-JP" sz="2000" dirty="0" smtClean="0">
                <a:latin typeface="+mn-ea"/>
              </a:rPr>
              <a:t>課題</a:t>
            </a:r>
            <a:r>
              <a:rPr lang="ja-JP" altLang="en-US" sz="2000" dirty="0" smtClean="0">
                <a:latin typeface="+mn-ea"/>
              </a:rPr>
              <a:t>で</a:t>
            </a:r>
            <a:r>
              <a:rPr lang="ja-JP" altLang="ja-JP" sz="2000" dirty="0" smtClean="0">
                <a:latin typeface="+mn-ea"/>
              </a:rPr>
              <a:t>ある。</a:t>
            </a:r>
            <a:endParaRPr lang="en-US" altLang="ja-JP" sz="2000" dirty="0" smtClean="0">
              <a:latin typeface="+mn-ea"/>
            </a:endParaRPr>
          </a:p>
          <a:p>
            <a:pPr algn="just"/>
            <a:endParaRPr lang="en-US" altLang="ja-JP" sz="1000" dirty="0" smtClean="0">
              <a:latin typeface="+mn-ea"/>
            </a:endParaRPr>
          </a:p>
          <a:p>
            <a:pPr algn="just"/>
            <a:r>
              <a:rPr lang="en-US" altLang="ja-JP" sz="2000" dirty="0" smtClean="0">
                <a:latin typeface="+mn-ea"/>
              </a:rPr>
              <a:t>〈</a:t>
            </a:r>
            <a:r>
              <a:rPr lang="ja-JP" altLang="en-US" sz="2000" dirty="0" smtClean="0">
                <a:latin typeface="+mn-ea"/>
              </a:rPr>
              <a:t>食事</a:t>
            </a:r>
            <a:r>
              <a:rPr lang="ja-JP" altLang="en-US" sz="2000" dirty="0">
                <a:latin typeface="+mn-ea"/>
              </a:rPr>
              <a:t>摂取</a:t>
            </a:r>
            <a:r>
              <a:rPr lang="ja-JP" altLang="en-US" sz="2000" dirty="0" smtClean="0">
                <a:latin typeface="+mn-ea"/>
              </a:rPr>
              <a:t>パターンに対するこれまでの研究</a:t>
            </a:r>
            <a:r>
              <a:rPr lang="en-US" altLang="ja-JP" sz="2000" dirty="0">
                <a:latin typeface="+mn-ea"/>
              </a:rPr>
              <a:t>〉</a:t>
            </a:r>
          </a:p>
          <a:p>
            <a:pPr marL="285750" indent="-285750" algn="just">
              <a:buFont typeface="Arial" panose="020B0604020202020204" pitchFamily="34" charset="0"/>
              <a:buChar char="•"/>
            </a:pPr>
            <a:r>
              <a:rPr lang="ja-JP" altLang="ja-JP" sz="2000" dirty="0" smtClean="0">
                <a:latin typeface="+mn-ea"/>
              </a:rPr>
              <a:t>食物</a:t>
            </a:r>
            <a:r>
              <a:rPr lang="ja-JP" altLang="ja-JP" sz="2000" dirty="0">
                <a:latin typeface="+mn-ea"/>
              </a:rPr>
              <a:t>繊維に富んだ野菜を先に食べることで食後血糖の上昇を抑制し、</a:t>
            </a:r>
            <a:r>
              <a:rPr lang="en-US" altLang="ja-JP" sz="2000" dirty="0">
                <a:latin typeface="+mn-ea"/>
              </a:rPr>
              <a:t>HbA1c</a:t>
            </a:r>
            <a:r>
              <a:rPr lang="ja-JP" altLang="ja-JP" sz="2000" dirty="0" smtClean="0">
                <a:latin typeface="+mn-ea"/>
              </a:rPr>
              <a:t>を低下</a:t>
            </a:r>
            <a:r>
              <a:rPr lang="ja-JP" altLang="ja-JP" sz="2000" dirty="0">
                <a:latin typeface="+mn-ea"/>
              </a:rPr>
              <a:t>させ</a:t>
            </a:r>
            <a:r>
              <a:rPr lang="ja-JP" altLang="ja-JP" sz="2000" dirty="0" smtClean="0">
                <a:latin typeface="+mn-ea"/>
              </a:rPr>
              <a:t>、体重</a:t>
            </a:r>
            <a:r>
              <a:rPr lang="ja-JP" altLang="ja-JP" sz="2000" dirty="0">
                <a:latin typeface="+mn-ea"/>
              </a:rPr>
              <a:t>も減少させることができる</a:t>
            </a:r>
            <a:r>
              <a:rPr lang="ja-JP" altLang="en-US" sz="2000" dirty="0">
                <a:latin typeface="+mn-ea"/>
              </a:rPr>
              <a:t>。</a:t>
            </a:r>
            <a:endParaRPr lang="en-US" altLang="ja-JP" sz="2000" dirty="0">
              <a:latin typeface="+mn-ea"/>
            </a:endParaRPr>
          </a:p>
          <a:p>
            <a:pPr marL="285750" indent="-285750" algn="just">
              <a:buFont typeface="Arial" panose="020B0604020202020204" pitchFamily="34" charset="0"/>
              <a:buChar char="•"/>
            </a:pPr>
            <a:r>
              <a:rPr lang="ja-JP" altLang="ja-JP" sz="2000" dirty="0" smtClean="0">
                <a:latin typeface="+mn-ea"/>
              </a:rPr>
              <a:t>野菜</a:t>
            </a:r>
            <a:r>
              <a:rPr lang="ja-JP" altLang="ja-JP" sz="2000" dirty="0">
                <a:latin typeface="+mn-ea"/>
              </a:rPr>
              <a:t>に限らず、たんぱく質などの主菜を先に摂取し、その後に主食の炭水化物を食べる</a:t>
            </a:r>
            <a:r>
              <a:rPr lang="ja-JP" altLang="ja-JP" sz="2000" dirty="0" smtClean="0">
                <a:latin typeface="+mn-ea"/>
              </a:rPr>
              <a:t>と食後</a:t>
            </a:r>
            <a:r>
              <a:rPr lang="ja-JP" altLang="ja-JP" sz="2000" dirty="0">
                <a:latin typeface="+mn-ea"/>
              </a:rPr>
              <a:t>の血糖上昇は抑制される</a:t>
            </a:r>
            <a:r>
              <a:rPr lang="ja-JP" altLang="en-US" sz="2000" dirty="0">
                <a:latin typeface="+mn-ea"/>
              </a:rPr>
              <a:t>。</a:t>
            </a:r>
            <a:endParaRPr lang="en-US" altLang="ja-JP" sz="2000" dirty="0">
              <a:latin typeface="+mn-ea"/>
            </a:endParaRPr>
          </a:p>
          <a:p>
            <a:pPr marL="285750" indent="-285750" algn="just">
              <a:buFont typeface="Arial" panose="020B0604020202020204" pitchFamily="34" charset="0"/>
              <a:buChar char="•"/>
            </a:pPr>
            <a:r>
              <a:rPr lang="en-US" altLang="ja-JP" sz="2000" dirty="0" smtClean="0">
                <a:latin typeface="+mn-ea"/>
              </a:rPr>
              <a:t>50</a:t>
            </a:r>
            <a:r>
              <a:rPr lang="ja-JP" altLang="ja-JP" sz="2000" dirty="0">
                <a:latin typeface="+mn-ea"/>
              </a:rPr>
              <a:t>歳以上の者では、咀嚼力の低下により血糖コントロールを乱す可能性がある</a:t>
            </a:r>
            <a:r>
              <a:rPr lang="ja-JP" altLang="en-US" sz="2000" dirty="0">
                <a:latin typeface="+mn-ea"/>
              </a:rPr>
              <a:t>。</a:t>
            </a:r>
            <a:endParaRPr lang="en-US" altLang="ja-JP" sz="2000" dirty="0">
              <a:latin typeface="+mn-ea"/>
            </a:endParaRPr>
          </a:p>
          <a:p>
            <a:pPr marL="285750" indent="-285750" algn="just">
              <a:buFont typeface="Arial" panose="020B0604020202020204" pitchFamily="34" charset="0"/>
              <a:buChar char="•"/>
            </a:pPr>
            <a:r>
              <a:rPr lang="ja-JP" altLang="ja-JP" sz="2000" dirty="0" smtClean="0">
                <a:latin typeface="+mn-ea"/>
              </a:rPr>
              <a:t>就寝前</a:t>
            </a:r>
            <a:r>
              <a:rPr lang="ja-JP" altLang="ja-JP" sz="2000" dirty="0">
                <a:latin typeface="+mn-ea"/>
              </a:rPr>
              <a:t>にとる夜食は、肥満の助長、血糖コントロールの不良の原因となり、</a:t>
            </a:r>
            <a:r>
              <a:rPr lang="ja-JP" altLang="ja-JP" sz="2000" dirty="0" smtClean="0">
                <a:latin typeface="+mn-ea"/>
              </a:rPr>
              <a:t>合併症を来すリスク</a:t>
            </a:r>
            <a:r>
              <a:rPr lang="ja-JP" altLang="ja-JP" sz="2000" dirty="0">
                <a:latin typeface="+mn-ea"/>
              </a:rPr>
              <a:t>が高くなる</a:t>
            </a:r>
            <a:r>
              <a:rPr lang="ja-JP" altLang="en-US" sz="2000" dirty="0">
                <a:latin typeface="+mn-ea"/>
              </a:rPr>
              <a:t>。</a:t>
            </a:r>
            <a:endParaRPr lang="en-US" altLang="ja-JP" sz="2000" dirty="0">
              <a:latin typeface="+mn-ea"/>
            </a:endParaRPr>
          </a:p>
          <a:p>
            <a:pPr marL="285750" indent="-285750" algn="just">
              <a:buFont typeface="Arial" panose="020B0604020202020204" pitchFamily="34" charset="0"/>
              <a:buChar char="•"/>
            </a:pPr>
            <a:r>
              <a:rPr lang="ja-JP" altLang="ja-JP" sz="2000" dirty="0" smtClean="0">
                <a:latin typeface="+mn-ea"/>
              </a:rPr>
              <a:t>朝食</a:t>
            </a:r>
            <a:r>
              <a:rPr lang="ja-JP" altLang="ja-JP" sz="2000" dirty="0">
                <a:latin typeface="+mn-ea"/>
              </a:rPr>
              <a:t>を抜く食習慣が、</a:t>
            </a:r>
            <a:r>
              <a:rPr lang="en-US" altLang="ja-JP" sz="2000" dirty="0">
                <a:latin typeface="+mn-ea"/>
              </a:rPr>
              <a:t>2</a:t>
            </a:r>
            <a:r>
              <a:rPr lang="ja-JP" altLang="ja-JP" sz="2000" dirty="0">
                <a:latin typeface="+mn-ea"/>
              </a:rPr>
              <a:t>型糖尿病</a:t>
            </a:r>
            <a:r>
              <a:rPr lang="ja-JP" altLang="en-US" sz="2000" dirty="0">
                <a:latin typeface="+mn-ea"/>
              </a:rPr>
              <a:t>や動脈硬化</a:t>
            </a:r>
            <a:r>
              <a:rPr lang="ja-JP" altLang="ja-JP" sz="2000" dirty="0">
                <a:latin typeface="+mn-ea"/>
              </a:rPr>
              <a:t>のリスク</a:t>
            </a:r>
            <a:r>
              <a:rPr lang="ja-JP" altLang="en-US" sz="2000" dirty="0">
                <a:latin typeface="+mn-ea"/>
              </a:rPr>
              <a:t>を高める</a:t>
            </a:r>
            <a:r>
              <a:rPr lang="ja-JP" altLang="en-US" sz="2000" dirty="0" smtClean="0">
                <a:latin typeface="+mn-ea"/>
              </a:rPr>
              <a:t>。</a:t>
            </a:r>
            <a:endParaRPr lang="en-US" altLang="ja-JP" sz="2000" dirty="0" smtClean="0">
              <a:latin typeface="+mn-ea"/>
            </a:endParaRPr>
          </a:p>
          <a:p>
            <a:pPr algn="just"/>
            <a:endParaRPr lang="en-US" altLang="ja-JP" sz="1050" dirty="0" smtClean="0">
              <a:latin typeface="+mn-ea"/>
            </a:endParaRPr>
          </a:p>
          <a:p>
            <a:pPr algn="just"/>
            <a:r>
              <a:rPr lang="en-US" altLang="ja-JP" sz="2000" dirty="0">
                <a:latin typeface="+mn-ea"/>
              </a:rPr>
              <a:t>〈</a:t>
            </a:r>
            <a:r>
              <a:rPr lang="ja-JP" altLang="en-US" sz="2000" dirty="0" smtClean="0">
                <a:latin typeface="+mn-ea"/>
              </a:rPr>
              <a:t>シフトワーカーに対するこれ</a:t>
            </a:r>
            <a:r>
              <a:rPr lang="ja-JP" altLang="en-US" sz="2000" dirty="0">
                <a:latin typeface="+mn-ea"/>
              </a:rPr>
              <a:t>までの</a:t>
            </a:r>
            <a:r>
              <a:rPr lang="ja-JP" altLang="en-US" sz="2000" dirty="0" smtClean="0">
                <a:latin typeface="+mn-ea"/>
              </a:rPr>
              <a:t>研究</a:t>
            </a:r>
            <a:r>
              <a:rPr lang="en-US" altLang="ja-JP" sz="2000" dirty="0" smtClean="0">
                <a:latin typeface="+mn-ea"/>
              </a:rPr>
              <a:t>〉</a:t>
            </a:r>
            <a:endParaRPr lang="en-US" altLang="ja-JP" sz="2000" dirty="0">
              <a:latin typeface="+mn-ea"/>
            </a:endParaRPr>
          </a:p>
          <a:p>
            <a:pPr marL="285750" indent="-285750" algn="just">
              <a:buFont typeface="Arial" panose="020B0604020202020204" pitchFamily="34" charset="0"/>
              <a:buChar char="•"/>
            </a:pPr>
            <a:r>
              <a:rPr lang="ja-JP" altLang="ja-JP" sz="2000" dirty="0" smtClean="0">
                <a:latin typeface="+mn-ea"/>
              </a:rPr>
              <a:t>摂取</a:t>
            </a:r>
            <a:r>
              <a:rPr lang="ja-JP" altLang="ja-JP" sz="2000" dirty="0">
                <a:latin typeface="+mn-ea"/>
              </a:rPr>
              <a:t>時間の不規則</a:t>
            </a:r>
            <a:r>
              <a:rPr lang="ja-JP" altLang="en-US" sz="2000" dirty="0">
                <a:latin typeface="+mn-ea"/>
              </a:rPr>
              <a:t>であり、</a:t>
            </a:r>
            <a:r>
              <a:rPr lang="en-US" altLang="ja-JP" sz="2000" dirty="0">
                <a:latin typeface="+mn-ea"/>
              </a:rPr>
              <a:t>2</a:t>
            </a:r>
            <a:r>
              <a:rPr lang="ja-JP" altLang="ja-JP" sz="2000" dirty="0">
                <a:latin typeface="+mn-ea"/>
              </a:rPr>
              <a:t>型糖尿病の発症リスクが増す</a:t>
            </a:r>
            <a:r>
              <a:rPr lang="ja-JP" altLang="en-US" sz="2000" dirty="0">
                <a:latin typeface="+mn-ea"/>
              </a:rPr>
              <a:t>可能性がある。</a:t>
            </a:r>
            <a:endParaRPr lang="en-US" altLang="ja-JP" sz="2000" dirty="0">
              <a:latin typeface="+mn-ea"/>
            </a:endParaRPr>
          </a:p>
          <a:p>
            <a:pPr marL="285750" indent="-285750" algn="just">
              <a:buFont typeface="Arial" panose="020B0604020202020204" pitchFamily="34" charset="0"/>
              <a:buChar char="•"/>
            </a:pPr>
            <a:r>
              <a:rPr lang="ja-JP" altLang="ja-JP" sz="2000" dirty="0" smtClean="0">
                <a:latin typeface="+mn-ea"/>
              </a:rPr>
              <a:t>日本人</a:t>
            </a:r>
            <a:r>
              <a:rPr lang="ja-JP" altLang="ja-JP" sz="2000" dirty="0">
                <a:latin typeface="+mn-ea"/>
              </a:rPr>
              <a:t>を対象とした研究でも、シフトワーカーでは有意な体重増加が認められる</a:t>
            </a:r>
            <a:r>
              <a:rPr lang="ja-JP" altLang="en-US" sz="2000" dirty="0">
                <a:latin typeface="+mn-ea"/>
              </a:rPr>
              <a:t>。</a:t>
            </a:r>
            <a:endParaRPr lang="en-US" altLang="ja-JP" sz="2000" dirty="0">
              <a:latin typeface="+mn-ea"/>
            </a:endParaRPr>
          </a:p>
        </p:txBody>
      </p:sp>
      <p:sp>
        <p:nvSpPr>
          <p:cNvPr id="7" name="角丸四角形 6"/>
          <p:cNvSpPr/>
          <p:nvPr/>
        </p:nvSpPr>
        <p:spPr>
          <a:xfrm>
            <a:off x="451992" y="429307"/>
            <a:ext cx="7920880"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latin typeface="+mn-ea"/>
              </a:rPr>
              <a:t>３－２</a:t>
            </a:r>
            <a:r>
              <a:rPr lang="ja-JP" altLang="en-US" sz="2400" dirty="0">
                <a:latin typeface="+mn-ea"/>
              </a:rPr>
              <a:t>　食事摂取パターン（</a:t>
            </a:r>
            <a:r>
              <a:rPr lang="en-US" altLang="ja-JP" sz="2400" dirty="0">
                <a:latin typeface="+mn-ea"/>
              </a:rPr>
              <a:t>eating pattern</a:t>
            </a:r>
            <a:r>
              <a:rPr lang="ja-JP" altLang="en-US" sz="2400" dirty="0">
                <a:latin typeface="+mn-ea"/>
              </a:rPr>
              <a:t>）とシフトワーカー</a:t>
            </a:r>
            <a:endParaRPr lang="ja-JP" altLang="en-US" sz="2400" baseline="-25000" dirty="0">
              <a:latin typeface="+mn-ea"/>
            </a:endParaRPr>
          </a:p>
        </p:txBody>
      </p:sp>
      <p:sp>
        <p:nvSpPr>
          <p:cNvPr id="8" name="正方形/長方形 7"/>
          <p:cNvSpPr/>
          <p:nvPr/>
        </p:nvSpPr>
        <p:spPr>
          <a:xfrm>
            <a:off x="272480" y="897362"/>
            <a:ext cx="8352928" cy="45719"/>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153</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p.431</a:t>
            </a:r>
            <a:r>
              <a:rPr kumimoji="1" lang="ja-JP" altLang="en-US" sz="1100" dirty="0" smtClean="0">
                <a:solidFill>
                  <a:schemeClr val="tx1"/>
                </a:solidFill>
                <a:latin typeface="+mn-ea"/>
              </a:rPr>
              <a:t>～</a:t>
            </a:r>
            <a:r>
              <a:rPr kumimoji="1" lang="en-US" altLang="ja-JP" sz="1100" dirty="0" smtClean="0">
                <a:solidFill>
                  <a:schemeClr val="tx1"/>
                </a:solidFill>
                <a:latin typeface="+mn-ea"/>
              </a:rPr>
              <a:t>p.487</a:t>
            </a:r>
          </a:p>
        </p:txBody>
      </p:sp>
    </p:spTree>
    <p:extLst>
      <p:ext uri="{BB962C8B-B14F-4D97-AF65-F5344CB8AC3E}">
        <p14:creationId xmlns:p14="http://schemas.microsoft.com/office/powerpoint/2010/main" val="123263387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32520" y="1050989"/>
            <a:ext cx="8640960" cy="3170099"/>
          </a:xfrm>
          <a:prstGeom prst="rect">
            <a:avLst/>
          </a:prstGeom>
          <a:noFill/>
        </p:spPr>
        <p:txBody>
          <a:bodyPr wrap="square" rtlCol="0">
            <a:spAutoFit/>
          </a:bodyPr>
          <a:lstStyle/>
          <a:p>
            <a:pPr algn="just"/>
            <a:r>
              <a:rPr lang="en-US" altLang="ja-JP" sz="2000" dirty="0" smtClean="0">
                <a:latin typeface="+mn-ea"/>
              </a:rPr>
              <a:t>〈</a:t>
            </a:r>
            <a:r>
              <a:rPr lang="ja-JP" altLang="en-US" sz="2000" dirty="0" smtClean="0">
                <a:latin typeface="+mn-ea"/>
              </a:rPr>
              <a:t>発症</a:t>
            </a:r>
            <a:r>
              <a:rPr lang="ja-JP" altLang="en-US" sz="2000" dirty="0">
                <a:latin typeface="+mn-ea"/>
              </a:rPr>
              <a:t>予防と重症化予防の基本的考え方と食事の</a:t>
            </a:r>
            <a:r>
              <a:rPr lang="ja-JP" altLang="en-US" sz="2000" dirty="0" smtClean="0">
                <a:latin typeface="+mn-ea"/>
              </a:rPr>
              <a:t>関連</a:t>
            </a:r>
            <a:r>
              <a:rPr lang="en-US" altLang="ja-JP" sz="2000" dirty="0">
                <a:latin typeface="+mn-ea"/>
              </a:rPr>
              <a:t>〉</a:t>
            </a:r>
          </a:p>
          <a:p>
            <a:pPr marL="342900" indent="-342900" algn="just">
              <a:buFont typeface="Arial" panose="020B0604020202020204" pitchFamily="34" charset="0"/>
              <a:buChar char="•"/>
            </a:pPr>
            <a:r>
              <a:rPr lang="en-US" altLang="ja-JP" sz="2000" dirty="0">
                <a:latin typeface="+mn-ea"/>
              </a:rPr>
              <a:t>CKD</a:t>
            </a:r>
            <a:r>
              <a:rPr lang="ja-JP" altLang="en-US" sz="2000" dirty="0" smtClean="0">
                <a:latin typeface="+mn-ea"/>
              </a:rPr>
              <a:t>の重症化</a:t>
            </a:r>
            <a:r>
              <a:rPr lang="ja-JP" altLang="en-US" sz="2000" dirty="0">
                <a:latin typeface="+mn-ea"/>
              </a:rPr>
              <a:t>の危険因子には、高齢、高血圧、尿蛋白異常、腎機能異常、糖尿病、脂質異常症、肥満、喫煙などが報告されており、早期から生活習慣の改善などの指導や治療が必要である</a:t>
            </a:r>
            <a:r>
              <a:rPr lang="ja-JP" altLang="en-US" sz="2000" dirty="0" smtClean="0">
                <a:latin typeface="+mn-ea"/>
              </a:rPr>
              <a:t>。</a:t>
            </a:r>
            <a:endParaRPr lang="en-US" altLang="ja-JP" sz="2000" dirty="0">
              <a:latin typeface="+mn-ea"/>
            </a:endParaRPr>
          </a:p>
          <a:p>
            <a:pPr marL="342900" indent="-342900" algn="just">
              <a:buFont typeface="Arial" panose="020B0604020202020204" pitchFamily="34" charset="0"/>
              <a:buChar char="•"/>
            </a:pPr>
            <a:r>
              <a:rPr lang="en-US" altLang="ja-JP" sz="2000" dirty="0">
                <a:latin typeface="+mn-ea"/>
              </a:rPr>
              <a:t>CKD</a:t>
            </a:r>
            <a:r>
              <a:rPr lang="ja-JP" altLang="en-US" sz="2000" dirty="0">
                <a:latin typeface="+mn-ea"/>
              </a:rPr>
              <a:t>が進行すると、高カリウム血症、アシドーシス、体液量の異常、高リン血症、尿毒症などの異常を生ずる。これらに対しても食事療法や薬物療法により対処することが必要である</a:t>
            </a:r>
            <a:r>
              <a:rPr lang="ja-JP" altLang="en-US" sz="2000" dirty="0" smtClean="0">
                <a:latin typeface="+mn-ea"/>
              </a:rPr>
              <a:t>。</a:t>
            </a:r>
            <a:endParaRPr lang="en-US" altLang="ja-JP" sz="2000" dirty="0">
              <a:latin typeface="+mn-ea"/>
            </a:endParaRPr>
          </a:p>
          <a:p>
            <a:pPr marL="342900" indent="-342900" algn="just">
              <a:buFont typeface="Arial" panose="020B0604020202020204" pitchFamily="34" charset="0"/>
              <a:buChar char="•"/>
            </a:pPr>
            <a:r>
              <a:rPr lang="ja-JP" altLang="en-US" sz="2000" dirty="0">
                <a:latin typeface="+mn-ea"/>
              </a:rPr>
              <a:t>「</a:t>
            </a:r>
            <a:r>
              <a:rPr lang="en-US" altLang="ja-JP" sz="2000" dirty="0">
                <a:latin typeface="+mn-ea"/>
              </a:rPr>
              <a:t>CKD</a:t>
            </a:r>
            <a:r>
              <a:rPr lang="ja-JP" altLang="en-US" sz="2000" dirty="0">
                <a:latin typeface="+mn-ea"/>
              </a:rPr>
              <a:t>診療ガイドライン</a:t>
            </a:r>
            <a:r>
              <a:rPr lang="en-US" altLang="ja-JP" sz="2000" dirty="0">
                <a:latin typeface="+mn-ea"/>
              </a:rPr>
              <a:t>2018</a:t>
            </a:r>
            <a:r>
              <a:rPr lang="ja-JP" altLang="en-US" sz="2000" dirty="0">
                <a:latin typeface="+mn-ea"/>
              </a:rPr>
              <a:t>」では、たんぱく質や食塩の摂取量を制限する</a:t>
            </a:r>
            <a:r>
              <a:rPr lang="ja-JP" altLang="en-US" sz="2000" dirty="0" smtClean="0">
                <a:latin typeface="+mn-ea"/>
              </a:rPr>
              <a:t>ことや、</a:t>
            </a:r>
            <a:r>
              <a:rPr lang="en-US" altLang="ja-JP" sz="2000" dirty="0" smtClean="0">
                <a:latin typeface="+mn-ea"/>
              </a:rPr>
              <a:t>CKD</a:t>
            </a:r>
            <a:r>
              <a:rPr lang="ja-JP" altLang="en-US" sz="2000" dirty="0" smtClean="0">
                <a:latin typeface="+mn-ea"/>
              </a:rPr>
              <a:t>のステージ進行を抑制するために管理栄養士が介入することが推奨されている。</a:t>
            </a:r>
            <a:endParaRPr lang="en-US" altLang="ja-JP" sz="2000" dirty="0">
              <a:latin typeface="+mn-ea"/>
            </a:endParaRPr>
          </a:p>
        </p:txBody>
      </p:sp>
      <p:sp>
        <p:nvSpPr>
          <p:cNvPr id="7" name="角丸四角形 6"/>
          <p:cNvSpPr/>
          <p:nvPr/>
        </p:nvSpPr>
        <p:spPr>
          <a:xfrm>
            <a:off x="560512" y="472028"/>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４　慢性腎臓病（</a:t>
            </a:r>
            <a:r>
              <a:rPr lang="en-US" altLang="ja-JP" sz="2400" dirty="0">
                <a:latin typeface="+mn-ea"/>
              </a:rPr>
              <a:t>CKD</a:t>
            </a:r>
            <a:r>
              <a:rPr lang="ja-JP" altLang="en-US" sz="2400" dirty="0">
                <a:latin typeface="+mn-ea"/>
              </a:rPr>
              <a:t>）</a:t>
            </a:r>
            <a:endParaRPr lang="ja-JP" altLang="en-US" sz="2400" baseline="-25000" dirty="0">
              <a:latin typeface="+mn-ea"/>
            </a:endParaRPr>
          </a:p>
        </p:txBody>
      </p:sp>
      <p:sp>
        <p:nvSpPr>
          <p:cNvPr id="8" name="正方形/長方形 7"/>
          <p:cNvSpPr/>
          <p:nvPr/>
        </p:nvSpPr>
        <p:spPr>
          <a:xfrm>
            <a:off x="381000" y="940084"/>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p.431</a:t>
            </a:r>
            <a:r>
              <a:rPr kumimoji="1" lang="ja-JP" altLang="en-US" sz="1100" dirty="0" smtClean="0">
                <a:solidFill>
                  <a:schemeClr val="tx1"/>
                </a:solidFill>
                <a:latin typeface="+mn-ea"/>
              </a:rPr>
              <a:t>～</a:t>
            </a:r>
            <a:r>
              <a:rPr kumimoji="1" lang="en-US" altLang="ja-JP" sz="1100" dirty="0" smtClean="0">
                <a:solidFill>
                  <a:schemeClr val="tx1"/>
                </a:solidFill>
                <a:latin typeface="+mn-ea"/>
              </a:rPr>
              <a:t>p.487</a:t>
            </a:r>
          </a:p>
        </p:txBody>
      </p:sp>
      <p:sp>
        <p:nvSpPr>
          <p:cNvPr id="10" name="スライド番号プレースホルダー 2"/>
          <p:cNvSpPr>
            <a:spLocks noGrp="1"/>
          </p:cNvSpPr>
          <p:nvPr>
            <p:ph type="sldNum" sz="quarter" idx="12"/>
          </p:nvPr>
        </p:nvSpPr>
        <p:spPr>
          <a:xfrm>
            <a:off x="7449277" y="6456972"/>
            <a:ext cx="2311400" cy="365125"/>
          </a:xfrm>
        </p:spPr>
        <p:txBody>
          <a:bodyPr/>
          <a:lstStyle/>
          <a:p>
            <a:fld id="{D2D8002D-B5B0-4BAC-B1F6-782DDCCE6D9C}" type="slidenum">
              <a:rPr kumimoji="1" lang="ja-JP" altLang="en-US" smtClean="0"/>
              <a:t>154</a:t>
            </a:fld>
            <a:endParaRPr kumimoji="1" lang="ja-JP" altLang="en-US" dirty="0"/>
          </a:p>
        </p:txBody>
      </p:sp>
    </p:spTree>
    <p:extLst>
      <p:ext uri="{BB962C8B-B14F-4D97-AF65-F5344CB8AC3E}">
        <p14:creationId xmlns:p14="http://schemas.microsoft.com/office/powerpoint/2010/main" val="316286780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562340" y="404664"/>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altLang="ja-JP" sz="2000" dirty="0" smtClean="0">
                <a:latin typeface="+mn-ea"/>
              </a:rPr>
              <a:t>〈</a:t>
            </a:r>
            <a:r>
              <a:rPr lang="ja-JP" altLang="en-US" sz="2000" dirty="0" smtClean="0">
                <a:latin typeface="+mn-ea"/>
              </a:rPr>
              <a:t>栄養素</a:t>
            </a:r>
            <a:r>
              <a:rPr lang="ja-JP" altLang="en-US" sz="2000" dirty="0">
                <a:latin typeface="+mn-ea"/>
              </a:rPr>
              <a:t>摂取と</a:t>
            </a:r>
            <a:r>
              <a:rPr lang="en-US" altLang="ja-JP" sz="2000" dirty="0">
                <a:latin typeface="+mn-ea"/>
              </a:rPr>
              <a:t>CKD</a:t>
            </a:r>
            <a:r>
              <a:rPr lang="ja-JP" altLang="en-US" sz="2000" dirty="0">
                <a:latin typeface="+mn-ea"/>
              </a:rPr>
              <a:t>との</a:t>
            </a:r>
            <a:r>
              <a:rPr lang="ja-JP" altLang="en-US" sz="2000" dirty="0" smtClean="0">
                <a:latin typeface="+mn-ea"/>
              </a:rPr>
              <a:t>関連</a:t>
            </a:r>
            <a:r>
              <a:rPr lang="en-US" altLang="ja-JP" sz="2000" dirty="0" smtClean="0">
                <a:latin typeface="+mn-ea"/>
              </a:rPr>
              <a:t>〉</a:t>
            </a:r>
            <a:endParaRPr lang="ja-JP" altLang="en-US" sz="2000" baseline="-25000" dirty="0">
              <a:latin typeface="+mn-ea"/>
            </a:endParaRPr>
          </a:p>
        </p:txBody>
      </p:sp>
      <p:sp>
        <p:nvSpPr>
          <p:cNvPr id="2" name="テキスト ボックス 1"/>
          <p:cNvSpPr txBox="1"/>
          <p:nvPr/>
        </p:nvSpPr>
        <p:spPr>
          <a:xfrm>
            <a:off x="1493666" y="5880794"/>
            <a:ext cx="6992620" cy="369332"/>
          </a:xfrm>
          <a:prstGeom prst="rect">
            <a:avLst/>
          </a:prstGeom>
          <a:noFill/>
        </p:spPr>
        <p:txBody>
          <a:bodyPr wrap="none" rtlCol="0">
            <a:spAutoFit/>
          </a:bodyPr>
          <a:lstStyle/>
          <a:p>
            <a:r>
              <a:rPr lang="ja-JP" altLang="ja-JP" dirty="0" smtClean="0">
                <a:latin typeface="+mn-ea"/>
              </a:rPr>
              <a:t>図</a:t>
            </a:r>
            <a:r>
              <a:rPr lang="ja-JP" altLang="en-US" dirty="0" smtClean="0">
                <a:latin typeface="+mn-ea"/>
              </a:rPr>
              <a:t>６</a:t>
            </a:r>
            <a:r>
              <a:rPr lang="ja-JP" altLang="ja-JP" dirty="0">
                <a:latin typeface="+mn-ea"/>
              </a:rPr>
              <a:t>　栄養素摂取と慢性腎臓病（</a:t>
            </a:r>
            <a:r>
              <a:rPr lang="en-US" altLang="ja-JP" dirty="0">
                <a:latin typeface="+mn-ea"/>
              </a:rPr>
              <a:t>CKD</a:t>
            </a:r>
            <a:r>
              <a:rPr lang="ja-JP" altLang="ja-JP" dirty="0">
                <a:latin typeface="+mn-ea"/>
              </a:rPr>
              <a:t>）の重症化との関連（重要なもの）</a:t>
            </a:r>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p.431</a:t>
            </a:r>
            <a:r>
              <a:rPr kumimoji="1" lang="ja-JP" altLang="en-US" sz="1100" dirty="0" smtClean="0">
                <a:solidFill>
                  <a:schemeClr val="tx1"/>
                </a:solidFill>
                <a:latin typeface="+mn-ea"/>
              </a:rPr>
              <a:t>～</a:t>
            </a:r>
            <a:r>
              <a:rPr kumimoji="1" lang="en-US" altLang="ja-JP" sz="1100" dirty="0" smtClean="0">
                <a:solidFill>
                  <a:schemeClr val="tx1"/>
                </a:solidFill>
                <a:latin typeface="+mn-ea"/>
              </a:rPr>
              <a:t>p.487</a:t>
            </a:r>
          </a:p>
        </p:txBody>
      </p:sp>
      <p:pic>
        <p:nvPicPr>
          <p:cNvPr id="4" name="図 3"/>
          <p:cNvPicPr>
            <a:picLocks noChangeAspect="1"/>
          </p:cNvPicPr>
          <p:nvPr/>
        </p:nvPicPr>
        <p:blipFill rotWithShape="1">
          <a:blip r:embed="rId3"/>
          <a:srcRect l="54371" t="21301" r="11810" b="24100"/>
          <a:stretch/>
        </p:blipFill>
        <p:spPr>
          <a:xfrm>
            <a:off x="525480" y="923416"/>
            <a:ext cx="8928992" cy="4737832"/>
          </a:xfrm>
          <a:prstGeom prst="rect">
            <a:avLst/>
          </a:prstGeom>
        </p:spPr>
      </p:pic>
      <p:sp>
        <p:nvSpPr>
          <p:cNvPr id="8" name="スライド番号プレースホルダー 2"/>
          <p:cNvSpPr>
            <a:spLocks noGrp="1"/>
          </p:cNvSpPr>
          <p:nvPr>
            <p:ph type="sldNum" sz="quarter" idx="12"/>
          </p:nvPr>
        </p:nvSpPr>
        <p:spPr>
          <a:xfrm>
            <a:off x="7449277" y="6456972"/>
            <a:ext cx="2311400" cy="365125"/>
          </a:xfrm>
        </p:spPr>
        <p:txBody>
          <a:bodyPr/>
          <a:lstStyle/>
          <a:p>
            <a:fld id="{D2D8002D-B5B0-4BAC-B1F6-782DDCCE6D9C}" type="slidenum">
              <a:rPr kumimoji="1" lang="ja-JP" altLang="en-US" smtClean="0"/>
              <a:t>155</a:t>
            </a:fld>
            <a:endParaRPr kumimoji="1" lang="ja-JP" altLang="en-US" dirty="0"/>
          </a:p>
        </p:txBody>
      </p:sp>
    </p:spTree>
    <p:extLst>
      <p:ext uri="{BB962C8B-B14F-4D97-AF65-F5344CB8AC3E}">
        <p14:creationId xmlns:p14="http://schemas.microsoft.com/office/powerpoint/2010/main" val="2803397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３　指標及び基準改定の採択方針</a:t>
            </a:r>
          </a:p>
        </p:txBody>
      </p:sp>
      <p:sp>
        <p:nvSpPr>
          <p:cNvPr id="4" name="正方形/長方形 3"/>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p:cNvSpPr txBox="1"/>
          <p:nvPr/>
        </p:nvSpPr>
        <p:spPr>
          <a:xfrm>
            <a:off x="633000" y="764705"/>
            <a:ext cx="8676000" cy="5816977"/>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各栄養素における指標設定の採択方針は、次のとおり。</a:t>
            </a:r>
            <a:endParaRPr lang="en-US" altLang="ja-JP" sz="2000" dirty="0">
              <a:latin typeface="+mn-ea"/>
            </a:endParaRPr>
          </a:p>
          <a:p>
            <a:pPr marL="540000" lvl="1" indent="-342000" algn="just">
              <a:buFont typeface="+mj-ea"/>
              <a:buAutoNum type="circleNumDbPlain"/>
            </a:pPr>
            <a:r>
              <a:rPr lang="ja-JP" altLang="en-US" sz="2000" dirty="0">
                <a:latin typeface="+mn-ea"/>
              </a:rPr>
              <a:t>推定平均必要量（</a:t>
            </a:r>
            <a:r>
              <a:rPr lang="en-US" altLang="ja-JP" sz="2000" dirty="0">
                <a:latin typeface="+mn-ea"/>
              </a:rPr>
              <a:t>estimated average requirement</a:t>
            </a:r>
            <a:r>
              <a:rPr lang="ja-JP" altLang="en-US" sz="2000" dirty="0">
                <a:latin typeface="+mn-ea"/>
              </a:rPr>
              <a:t>：</a:t>
            </a:r>
            <a:r>
              <a:rPr lang="en-US" altLang="ja-JP" sz="2000" dirty="0">
                <a:latin typeface="+mn-ea"/>
              </a:rPr>
              <a:t>EAR</a:t>
            </a:r>
            <a:r>
              <a:rPr lang="ja-JP" altLang="en-US" sz="2000" dirty="0">
                <a:latin typeface="+mn-ea"/>
              </a:rPr>
              <a:t>）</a:t>
            </a:r>
            <a:endParaRPr lang="en-US" altLang="ja-JP" sz="2000" spc="-70" dirty="0">
              <a:latin typeface="+mn-ea"/>
            </a:endParaRPr>
          </a:p>
          <a:p>
            <a:pPr marL="720000" lvl="2" indent="-342900" algn="just">
              <a:buFont typeface="Arial" panose="020B0604020202020204" pitchFamily="34" charset="0"/>
              <a:buChar char="•"/>
            </a:pPr>
            <a:r>
              <a:rPr lang="ja-JP" altLang="en-US" dirty="0">
                <a:latin typeface="+mn-ea"/>
              </a:rPr>
              <a:t>十分な科学的根拠が得られたものについては、推定平均必要量を設定する。</a:t>
            </a:r>
            <a:endParaRPr lang="en-US" altLang="ja-JP" dirty="0">
              <a:latin typeface="+mn-ea"/>
            </a:endParaRPr>
          </a:p>
          <a:p>
            <a:pPr lvl="2" algn="just"/>
            <a:endParaRPr lang="en-US" altLang="ja-JP" dirty="0">
              <a:latin typeface="+mn-ea"/>
            </a:endParaRPr>
          </a:p>
          <a:p>
            <a:pPr marL="540000" lvl="1" indent="-342900" algn="just">
              <a:buFont typeface="+mj-ea"/>
              <a:buAutoNum type="circleNumDbPlain"/>
            </a:pPr>
            <a:r>
              <a:rPr lang="ja-JP" altLang="en-US" sz="2000" dirty="0">
                <a:latin typeface="+mn-ea"/>
              </a:rPr>
              <a:t>推奨量（</a:t>
            </a:r>
            <a:r>
              <a:rPr lang="en-US" altLang="ja-JP" sz="2000" dirty="0">
                <a:latin typeface="+mn-ea"/>
              </a:rPr>
              <a:t>recommended dietary allowance</a:t>
            </a:r>
            <a:r>
              <a:rPr lang="ja-JP" altLang="en-US" sz="2000" dirty="0">
                <a:latin typeface="+mn-ea"/>
              </a:rPr>
              <a:t>：</a:t>
            </a:r>
            <a:r>
              <a:rPr lang="en-US" altLang="ja-JP" sz="2000" dirty="0">
                <a:latin typeface="+mn-ea"/>
              </a:rPr>
              <a:t>RDA</a:t>
            </a:r>
            <a:r>
              <a:rPr lang="ja-JP" altLang="en-US" sz="2000" dirty="0">
                <a:latin typeface="+mn-ea"/>
              </a:rPr>
              <a:t>）</a:t>
            </a:r>
            <a:endParaRPr lang="en-US" altLang="ja-JP" sz="2000" dirty="0">
              <a:latin typeface="+mn-ea"/>
            </a:endParaRPr>
          </a:p>
          <a:p>
            <a:pPr marL="720000" lvl="2" indent="-285750" algn="just">
              <a:buFont typeface="Arial" panose="020B0604020202020204" pitchFamily="34" charset="0"/>
              <a:buChar char="•"/>
            </a:pPr>
            <a:r>
              <a:rPr lang="ja-JP" altLang="en-US" dirty="0">
                <a:latin typeface="+mn-ea"/>
              </a:rPr>
              <a:t>推定平均必要量を設定したものについては、推奨量を設定する。</a:t>
            </a:r>
            <a:endParaRPr lang="en-US" altLang="ja-JP" dirty="0">
              <a:latin typeface="+mn-ea"/>
            </a:endParaRPr>
          </a:p>
          <a:p>
            <a:pPr marL="720000" lvl="2" indent="-285750" algn="just">
              <a:buFont typeface="Arial" panose="020B0604020202020204" pitchFamily="34" charset="0"/>
              <a:buChar char="•"/>
            </a:pPr>
            <a:r>
              <a:rPr lang="ja-JP" altLang="en-US" dirty="0">
                <a:latin typeface="+mn-ea"/>
              </a:rPr>
              <a:t>変動係数の変更が必要と判断される明確な根拠が得られ、変動係数を変更したものについては、推奨量を変更する。</a:t>
            </a:r>
            <a:endParaRPr lang="en-US" altLang="ja-JP" dirty="0">
              <a:latin typeface="+mn-ea"/>
            </a:endParaRPr>
          </a:p>
          <a:p>
            <a:pPr marL="1200150" lvl="2" indent="-285750" algn="just">
              <a:buFont typeface="Arial" panose="020B0604020202020204" pitchFamily="34" charset="0"/>
              <a:buChar char="•"/>
            </a:pPr>
            <a:endParaRPr lang="en-US" altLang="ja-JP" sz="2000" dirty="0">
              <a:latin typeface="+mn-ea"/>
            </a:endParaRPr>
          </a:p>
          <a:p>
            <a:pPr marL="540000" lvl="1" indent="-342900" algn="just">
              <a:buFont typeface="+mj-ea"/>
              <a:buAutoNum type="circleNumDbPlain"/>
            </a:pPr>
            <a:r>
              <a:rPr lang="ja-JP" altLang="en-US" sz="2000" dirty="0">
                <a:latin typeface="+mn-ea"/>
              </a:rPr>
              <a:t>目安量（</a:t>
            </a:r>
            <a:r>
              <a:rPr lang="en-US" altLang="ja-JP" sz="2000" dirty="0">
                <a:latin typeface="+mn-ea"/>
              </a:rPr>
              <a:t>adequate intake</a:t>
            </a:r>
            <a:r>
              <a:rPr lang="ja-JP" altLang="en-US" sz="2000" dirty="0">
                <a:latin typeface="+mn-ea"/>
              </a:rPr>
              <a:t>：</a:t>
            </a:r>
            <a:r>
              <a:rPr lang="en-US" altLang="ja-JP" sz="2000" dirty="0">
                <a:latin typeface="+mn-ea"/>
              </a:rPr>
              <a:t>AI</a:t>
            </a:r>
            <a:r>
              <a:rPr lang="ja-JP" altLang="en-US" sz="2000" dirty="0">
                <a:latin typeface="+mn-ea"/>
              </a:rPr>
              <a:t>）</a:t>
            </a:r>
            <a:endParaRPr lang="en-US" altLang="ja-JP" sz="2000" dirty="0">
              <a:latin typeface="+mn-ea"/>
            </a:endParaRPr>
          </a:p>
          <a:p>
            <a:pPr marL="720000" lvl="2" indent="-342900" algn="just">
              <a:buFont typeface="Arial" panose="020B0604020202020204" pitchFamily="34" charset="0"/>
              <a:buChar char="•"/>
            </a:pPr>
            <a:r>
              <a:rPr lang="ja-JP" altLang="en-US" dirty="0">
                <a:latin typeface="+mn-ea"/>
              </a:rPr>
              <a:t>栄養素の不足状態を</a:t>
            </a:r>
            <a:r>
              <a:rPr lang="ja-JP" altLang="en-US" dirty="0" smtClean="0">
                <a:latin typeface="+mn-ea"/>
              </a:rPr>
              <a:t>示す者が</a:t>
            </a:r>
            <a:r>
              <a:rPr lang="ja-JP" altLang="en-US" dirty="0">
                <a:latin typeface="+mn-ea"/>
              </a:rPr>
              <a:t>ほとんど存在しない集団で、日本人の代表的な栄養素摂取量の分布が得られる場合は、その中央値とする。この場合、複数の報告において、最も摂取量が少ない集団の中央値を用いることが望ましい。</a:t>
            </a:r>
            <a:endParaRPr lang="en-US" altLang="ja-JP" dirty="0">
              <a:latin typeface="+mn-ea"/>
            </a:endParaRPr>
          </a:p>
          <a:p>
            <a:pPr marL="720000" lvl="2" indent="-342900" algn="just">
              <a:buFont typeface="Arial" panose="020B0604020202020204" pitchFamily="34" charset="0"/>
              <a:buChar char="•"/>
            </a:pPr>
            <a:endParaRPr lang="en-US" altLang="ja-JP" dirty="0">
              <a:latin typeface="+mn-ea"/>
            </a:endParaRPr>
          </a:p>
          <a:p>
            <a:pPr marL="540000" lvl="1" indent="-342000" algn="just">
              <a:buFont typeface="+mj-ea"/>
              <a:buAutoNum type="circleNumDbPlain" startAt="4"/>
            </a:pPr>
            <a:r>
              <a:rPr lang="ja-JP" altLang="en-US" sz="2000" dirty="0">
                <a:latin typeface="+mn-ea"/>
              </a:rPr>
              <a:t>耐容上限量（</a:t>
            </a:r>
            <a:r>
              <a:rPr lang="en-US" altLang="ja-JP" sz="2000" dirty="0">
                <a:latin typeface="+mn-ea"/>
              </a:rPr>
              <a:t>tolerable upper intake level</a:t>
            </a:r>
            <a:r>
              <a:rPr lang="ja-JP" altLang="en-US" sz="2000" dirty="0">
                <a:latin typeface="+mn-ea"/>
              </a:rPr>
              <a:t>：</a:t>
            </a:r>
            <a:r>
              <a:rPr lang="en-US" altLang="ja-JP" sz="2000" dirty="0">
                <a:latin typeface="+mn-ea"/>
              </a:rPr>
              <a:t>UL</a:t>
            </a:r>
            <a:r>
              <a:rPr lang="ja-JP" altLang="en-US" sz="2000" dirty="0">
                <a:latin typeface="+mn-ea"/>
              </a:rPr>
              <a:t>）</a:t>
            </a:r>
            <a:endParaRPr lang="en-US" altLang="ja-JP" sz="2000" dirty="0">
              <a:latin typeface="+mn-ea"/>
            </a:endParaRPr>
          </a:p>
          <a:p>
            <a:pPr marL="720000" lvl="2" indent="-342900" algn="just">
              <a:buFont typeface="Arial" panose="020B0604020202020204" pitchFamily="34" charset="0"/>
              <a:buChar char="•"/>
            </a:pPr>
            <a:r>
              <a:rPr lang="ja-JP" altLang="en-US" dirty="0">
                <a:latin typeface="+mn-ea"/>
              </a:rPr>
              <a:t>十分な科学的根拠が得られたものについては、耐容上限量を設定する。</a:t>
            </a:r>
          </a:p>
          <a:p>
            <a:pPr marL="720000" lvl="2" indent="-342900" algn="just">
              <a:buFont typeface="Arial" panose="020B0604020202020204" pitchFamily="34" charset="0"/>
              <a:buChar char="•"/>
            </a:pPr>
            <a:r>
              <a:rPr lang="ja-JP" altLang="en-US" dirty="0">
                <a:latin typeface="+mn-ea"/>
              </a:rPr>
              <a:t>新たな知見により、健康障害発現量を見直す必要が生じた場合には、耐容上限量を変更する。</a:t>
            </a:r>
          </a:p>
          <a:p>
            <a:pPr marL="720000" lvl="2" indent="-342900" algn="just">
              <a:buFont typeface="Arial" panose="020B0604020202020204" pitchFamily="34" charset="0"/>
              <a:buChar char="•"/>
            </a:pPr>
            <a:r>
              <a:rPr lang="ja-JP" altLang="en-US" dirty="0">
                <a:latin typeface="+mn-ea"/>
              </a:rPr>
              <a:t>不確実性要因の決定において変更が必要な知見が新たに得られた場合には、不確実性因子（</a:t>
            </a:r>
            <a:r>
              <a:rPr lang="en-US" altLang="ja-JP" dirty="0">
                <a:latin typeface="+mn-ea"/>
              </a:rPr>
              <a:t>UF</a:t>
            </a:r>
            <a:r>
              <a:rPr lang="ja-JP" altLang="en-US" dirty="0">
                <a:latin typeface="+mn-ea"/>
              </a:rPr>
              <a:t>）を変更する。</a:t>
            </a: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15</a:t>
            </a:fld>
            <a:endParaRPr kumimoji="1" lang="ja-JP" altLang="en-US" dirty="0"/>
          </a:p>
        </p:txBody>
      </p:sp>
      <p:sp>
        <p:nvSpPr>
          <p:cNvPr id="7" name="正方形/長方形 6"/>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2757139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3000" y="596875"/>
            <a:ext cx="8640000" cy="2616101"/>
          </a:xfrm>
          <a:prstGeom prst="rect">
            <a:avLst/>
          </a:prstGeom>
          <a:noFill/>
        </p:spPr>
        <p:txBody>
          <a:bodyPr wrap="square" rtlCol="0">
            <a:spAutoFit/>
          </a:bodyPr>
          <a:lstStyle/>
          <a:p>
            <a:pPr marL="540000" lvl="1" indent="-457200" algn="just">
              <a:buFont typeface="+mj-ea"/>
              <a:buAutoNum type="circleNumDbPlain" startAt="5"/>
            </a:pPr>
            <a:r>
              <a:rPr lang="ja-JP" altLang="en-US" sz="2000" dirty="0">
                <a:latin typeface="+mn-ea"/>
              </a:rPr>
              <a:t>目標量</a:t>
            </a:r>
            <a:r>
              <a:rPr lang="ja-JP" altLang="en-US" sz="2000" spc="-70" dirty="0">
                <a:latin typeface="+mn-ea"/>
              </a:rPr>
              <a:t>（</a:t>
            </a:r>
            <a:r>
              <a:rPr lang="en-US" altLang="ja-JP" sz="2000" spc="-70" dirty="0">
                <a:latin typeface="+mn-ea"/>
              </a:rPr>
              <a:t>tentative dietary goal for preventing life-style related diseases</a:t>
            </a:r>
            <a:r>
              <a:rPr lang="ja-JP" altLang="en-US" sz="2000" spc="-70" dirty="0">
                <a:latin typeface="+mn-ea"/>
              </a:rPr>
              <a:t>：</a:t>
            </a:r>
            <a:r>
              <a:rPr lang="en-US" altLang="ja-JP" sz="2000" spc="-70" dirty="0">
                <a:latin typeface="+mn-ea"/>
              </a:rPr>
              <a:t>DG</a:t>
            </a:r>
            <a:r>
              <a:rPr lang="ja-JP" altLang="en-US" sz="2000" spc="-70" dirty="0">
                <a:latin typeface="+mn-ea"/>
              </a:rPr>
              <a:t>）</a:t>
            </a:r>
            <a:endParaRPr lang="en-US" altLang="ja-JP" sz="2000" spc="-70" dirty="0">
              <a:latin typeface="+mn-ea"/>
            </a:endParaRPr>
          </a:p>
          <a:p>
            <a:pPr marL="720000" lvl="2" indent="-342900" algn="just">
              <a:buFont typeface="Arial" panose="020B0604020202020204" pitchFamily="34" charset="0"/>
              <a:buChar char="•"/>
            </a:pPr>
            <a:r>
              <a:rPr lang="ja-JP" altLang="en-US" dirty="0">
                <a:latin typeface="+mn-ea"/>
              </a:rPr>
              <a:t>値を設定するに十分な科学的根拠を有し、かつ現在の日本人において、食事による摂取と生活習慣病との関連での優先度が高いものについては、目標量を設定する。</a:t>
            </a:r>
          </a:p>
          <a:p>
            <a:pPr marL="720000" lvl="2" indent="-342900" algn="just">
              <a:buFont typeface="Arial" panose="020B0604020202020204" pitchFamily="34" charset="0"/>
              <a:buChar char="•"/>
            </a:pPr>
            <a:r>
              <a:rPr lang="ja-JP" altLang="en-US" dirty="0">
                <a:latin typeface="+mn-ea"/>
              </a:rPr>
              <a:t>十分な科学的根拠により導き出された値が、国民の摂取実態と大きく乖離している場合は、当面摂取を目標とする量として目標量を設定する。</a:t>
            </a:r>
            <a:endParaRPr lang="en-US" altLang="ja-JP" dirty="0">
              <a:latin typeface="+mn-ea"/>
            </a:endParaRPr>
          </a:p>
          <a:p>
            <a:pPr marL="720000" lvl="2" indent="-342900" algn="just">
              <a:buFont typeface="Arial" panose="020B0604020202020204" pitchFamily="34" charset="0"/>
              <a:buChar char="•"/>
            </a:pPr>
            <a:r>
              <a:rPr lang="ja-JP" altLang="en-US" dirty="0">
                <a:latin typeface="+mn-ea"/>
              </a:rPr>
              <a:t>なお、</a:t>
            </a:r>
            <a:r>
              <a:rPr lang="ja-JP" altLang="en-US" dirty="0">
                <a:solidFill>
                  <a:srgbClr val="FF0000"/>
                </a:solidFill>
                <a:latin typeface="+mn-ea"/>
              </a:rPr>
              <a:t>生活習慣病の重症化予防及びフレイル予防を目的として摂取量</a:t>
            </a:r>
            <a:r>
              <a:rPr lang="ja-JP" altLang="en-US" dirty="0" smtClean="0">
                <a:solidFill>
                  <a:srgbClr val="FF0000"/>
                </a:solidFill>
                <a:latin typeface="+mn-ea"/>
              </a:rPr>
              <a:t>の基準</a:t>
            </a:r>
            <a:r>
              <a:rPr lang="ja-JP" altLang="en-US" dirty="0">
                <a:solidFill>
                  <a:srgbClr val="FF0000"/>
                </a:solidFill>
                <a:latin typeface="+mn-ea"/>
              </a:rPr>
              <a:t>を設定できる栄養素については、発症予防を目的とした量（目標量）とは区別して設定し、食事摂取基準の各表の脚注に示す。</a:t>
            </a:r>
            <a:endParaRPr lang="en-US" altLang="ja-JP" dirty="0">
              <a:solidFill>
                <a:srgbClr val="FF0000"/>
              </a:solidFill>
              <a:latin typeface="+mn-ea"/>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16</a:t>
            </a:fld>
            <a:endParaRPr kumimoji="1" lang="ja-JP" altLang="en-US" dirty="0"/>
          </a:p>
        </p:txBody>
      </p:sp>
      <p:sp>
        <p:nvSpPr>
          <p:cNvPr id="5" name="正方形/長方形 4"/>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1286420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４　年齢区分（再掲）</a:t>
            </a:r>
          </a:p>
        </p:txBody>
      </p:sp>
      <p:sp>
        <p:nvSpPr>
          <p:cNvPr id="4" name="正方形/長方形 3"/>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 name="テキスト ボックス 9"/>
          <p:cNvSpPr txBox="1"/>
          <p:nvPr/>
        </p:nvSpPr>
        <p:spPr>
          <a:xfrm>
            <a:off x="633000" y="767602"/>
            <a:ext cx="6480000" cy="4632037"/>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右の表に示した年齢区分を用いることとした。</a:t>
            </a:r>
          </a:p>
          <a:p>
            <a:pPr marL="342900" indent="-342900" algn="just">
              <a:spcBef>
                <a:spcPts val="600"/>
              </a:spcBef>
              <a:buFont typeface="Wingdings" panose="05000000000000000000" pitchFamily="2" charset="2"/>
              <a:buChar char="l"/>
            </a:pPr>
            <a:r>
              <a:rPr lang="ja-JP" altLang="en-US" sz="2000" dirty="0">
                <a:latin typeface="+mn-ea"/>
              </a:rPr>
              <a:t>乳児については、前回と同様に、「出生後</a:t>
            </a:r>
            <a:r>
              <a:rPr lang="ja-JP" altLang="en-US" sz="2000" dirty="0"/>
              <a:t>６</a:t>
            </a:r>
            <a:r>
              <a:rPr lang="ja-JP" altLang="en-US" sz="2000" dirty="0">
                <a:latin typeface="+mn-ea"/>
              </a:rPr>
              <a:t>か月未満（０～５か月）」と「６か月以上１歳未満（６～</a:t>
            </a:r>
            <a:r>
              <a:rPr lang="en-US" altLang="ja-JP" sz="2000" dirty="0">
                <a:latin typeface="+mn-ea"/>
              </a:rPr>
              <a:t>11</a:t>
            </a:r>
            <a:r>
              <a:rPr lang="ja-JP" altLang="en-US" sz="2000" dirty="0">
                <a:latin typeface="+mn-ea"/>
              </a:rPr>
              <a:t>か月）」</a:t>
            </a:r>
            <a:r>
              <a:rPr lang="ja-JP" altLang="en-US" sz="2000" dirty="0" smtClean="0">
                <a:latin typeface="+mn-ea"/>
              </a:rPr>
              <a:t>の二つに</a:t>
            </a:r>
            <a:r>
              <a:rPr lang="ja-JP" altLang="en-US" sz="2000" dirty="0">
                <a:latin typeface="+mn-ea"/>
              </a:rPr>
              <a:t>区分することとし、特に成長に合わせてより詳細な年齢区分設定が必要と考えられる場合には、「出生後６か月未満（０～５か月）」及び「６か月以上９か月未満（６～８か月）」、「９か月以上１歳未満（９～</a:t>
            </a:r>
            <a:r>
              <a:rPr lang="en-US" altLang="ja-JP" sz="2000" dirty="0">
                <a:latin typeface="+mn-ea"/>
              </a:rPr>
              <a:t>11</a:t>
            </a:r>
            <a:r>
              <a:rPr lang="ja-JP" altLang="en-US" sz="2000" dirty="0">
                <a:latin typeface="+mn-ea"/>
              </a:rPr>
              <a:t>か月）」</a:t>
            </a:r>
            <a:r>
              <a:rPr lang="ja-JP" altLang="en-US" sz="2000" dirty="0" smtClean="0">
                <a:latin typeface="+mn-ea"/>
              </a:rPr>
              <a:t>の三つの</a:t>
            </a:r>
            <a:r>
              <a:rPr lang="ja-JP" altLang="en-US" sz="2000" dirty="0">
                <a:latin typeface="+mn-ea"/>
              </a:rPr>
              <a:t>区分とする。</a:t>
            </a:r>
          </a:p>
          <a:p>
            <a:pPr marL="342900" indent="-342900" algn="just">
              <a:spcBef>
                <a:spcPts val="600"/>
              </a:spcBef>
              <a:buFont typeface="Wingdings" panose="05000000000000000000" pitchFamily="2" charset="2"/>
              <a:buChar char="l"/>
            </a:pPr>
            <a:r>
              <a:rPr lang="ja-JP" altLang="en-US" sz="2000" dirty="0">
                <a:latin typeface="+mn-ea"/>
              </a:rPr>
              <a:t>１～</a:t>
            </a:r>
            <a:r>
              <a:rPr lang="en-US" altLang="ja-JP" sz="2000" dirty="0">
                <a:latin typeface="+mn-ea"/>
              </a:rPr>
              <a:t>17</a:t>
            </a:r>
            <a:r>
              <a:rPr lang="ja-JP" altLang="en-US" sz="2000" dirty="0">
                <a:latin typeface="+mn-ea"/>
              </a:rPr>
              <a:t>歳を小児、</a:t>
            </a:r>
            <a:r>
              <a:rPr lang="en-US" altLang="ja-JP" sz="2000" dirty="0">
                <a:latin typeface="+mn-ea"/>
              </a:rPr>
              <a:t>18</a:t>
            </a:r>
            <a:r>
              <a:rPr lang="ja-JP" altLang="en-US" sz="2000" dirty="0">
                <a:latin typeface="+mn-ea"/>
              </a:rPr>
              <a:t>歳以上を成人とする。</a:t>
            </a:r>
            <a:endParaRPr lang="en-US" altLang="ja-JP" sz="2000" dirty="0">
              <a:latin typeface="+mn-ea"/>
            </a:endParaRPr>
          </a:p>
          <a:p>
            <a:pPr marL="342900" indent="-342900" algn="just">
              <a:spcBef>
                <a:spcPts val="600"/>
              </a:spcBef>
              <a:buClr>
                <a:schemeClr val="tx1"/>
              </a:buClr>
              <a:buFont typeface="Wingdings" panose="05000000000000000000" pitchFamily="2" charset="2"/>
              <a:buChar char="l"/>
            </a:pPr>
            <a:r>
              <a:rPr lang="ja-JP" altLang="en-US" sz="2000" dirty="0">
                <a:solidFill>
                  <a:srgbClr val="FF0000"/>
                </a:solidFill>
                <a:latin typeface="+mn-ea"/>
              </a:rPr>
              <a:t>高齢者については、</a:t>
            </a:r>
            <a:r>
              <a:rPr lang="en-US" altLang="ja-JP" sz="2000" dirty="0">
                <a:solidFill>
                  <a:srgbClr val="FF0000"/>
                </a:solidFill>
                <a:latin typeface="+mn-ea"/>
              </a:rPr>
              <a:t>65</a:t>
            </a:r>
            <a:r>
              <a:rPr lang="ja-JP" altLang="en-US" sz="2000" dirty="0">
                <a:solidFill>
                  <a:srgbClr val="FF0000"/>
                </a:solidFill>
                <a:latin typeface="+mn-ea"/>
              </a:rPr>
              <a:t>歳以上とし、</a:t>
            </a:r>
            <a:r>
              <a:rPr lang="en-US" altLang="ja-JP" sz="2000" dirty="0">
                <a:solidFill>
                  <a:srgbClr val="FF0000"/>
                </a:solidFill>
                <a:latin typeface="+mn-ea"/>
              </a:rPr>
              <a:t>65</a:t>
            </a:r>
            <a:r>
              <a:rPr lang="ja-JP" altLang="en-US" sz="2000" dirty="0">
                <a:solidFill>
                  <a:srgbClr val="FF0000"/>
                </a:solidFill>
                <a:latin typeface="+mn-ea"/>
              </a:rPr>
              <a:t>～</a:t>
            </a:r>
            <a:r>
              <a:rPr lang="en-US" altLang="ja-JP" sz="2000" dirty="0">
                <a:solidFill>
                  <a:srgbClr val="FF0000"/>
                </a:solidFill>
                <a:latin typeface="+mn-ea"/>
              </a:rPr>
              <a:t>74</a:t>
            </a:r>
            <a:r>
              <a:rPr lang="ja-JP" altLang="en-US" sz="2000" dirty="0">
                <a:solidFill>
                  <a:srgbClr val="FF0000"/>
                </a:solidFill>
                <a:latin typeface="+mn-ea"/>
              </a:rPr>
              <a:t>歳、</a:t>
            </a:r>
            <a:r>
              <a:rPr lang="en-US" altLang="ja-JP" sz="2000" dirty="0">
                <a:solidFill>
                  <a:srgbClr val="FF0000"/>
                </a:solidFill>
                <a:latin typeface="+mn-ea"/>
              </a:rPr>
              <a:t>75</a:t>
            </a:r>
            <a:r>
              <a:rPr lang="ja-JP" altLang="en-US" sz="2000" dirty="0">
                <a:solidFill>
                  <a:srgbClr val="FF0000"/>
                </a:solidFill>
                <a:latin typeface="+mn-ea"/>
              </a:rPr>
              <a:t>歳以上</a:t>
            </a:r>
            <a:r>
              <a:rPr lang="ja-JP" altLang="en-US" sz="2000" dirty="0" smtClean="0">
                <a:solidFill>
                  <a:srgbClr val="FF0000"/>
                </a:solidFill>
                <a:latin typeface="+mn-ea"/>
              </a:rPr>
              <a:t>の二つの</a:t>
            </a:r>
            <a:r>
              <a:rPr lang="ja-JP" altLang="en-US" sz="2000" dirty="0">
                <a:solidFill>
                  <a:srgbClr val="FF0000"/>
                </a:solidFill>
                <a:latin typeface="+mn-ea"/>
              </a:rPr>
              <a:t>区分とする。ただし、栄養素によっては、高齢者における各年齢区分のエビデンスが必ずしも十分ではない点に留意すべき</a:t>
            </a:r>
            <a:r>
              <a:rPr lang="ja-JP" altLang="en-US" sz="2000" dirty="0">
                <a:latin typeface="+mn-ea"/>
              </a:rPr>
              <a:t>である。</a:t>
            </a:r>
          </a:p>
          <a:p>
            <a:pPr algn="just"/>
            <a:endParaRPr lang="ja-JP" altLang="en-US" sz="2000" dirty="0">
              <a:latin typeface="+mn-ea"/>
            </a:endParaRPr>
          </a:p>
        </p:txBody>
      </p:sp>
      <p:graphicFrame>
        <p:nvGraphicFramePr>
          <p:cNvPr id="11" name="表 10"/>
          <p:cNvGraphicFramePr>
            <a:graphicFrameLocks noGrp="1"/>
          </p:cNvGraphicFramePr>
          <p:nvPr>
            <p:extLst>
              <p:ext uri="{D42A27DB-BD31-4B8C-83A1-F6EECF244321}">
                <p14:modId xmlns:p14="http://schemas.microsoft.com/office/powerpoint/2010/main" val="2920786364"/>
              </p:ext>
            </p:extLst>
          </p:nvPr>
        </p:nvGraphicFramePr>
        <p:xfrm>
          <a:off x="7329265" y="1227034"/>
          <a:ext cx="2006893" cy="4800600"/>
        </p:xfrm>
        <a:graphic>
          <a:graphicData uri="http://schemas.openxmlformats.org/drawingml/2006/table">
            <a:tbl>
              <a:tblPr firstRow="1" bandRow="1">
                <a:tableStyleId>{5940675A-B579-460E-94D1-54222C63F5DA}</a:tableStyleId>
              </a:tblPr>
              <a:tblGrid>
                <a:gridCol w="2006893">
                  <a:extLst>
                    <a:ext uri="{9D8B030D-6E8A-4147-A177-3AD203B41FA5}">
                      <a16:colId xmlns:a16="http://schemas.microsoft.com/office/drawing/2014/main" val="20000"/>
                    </a:ext>
                  </a:extLst>
                </a:gridCol>
              </a:tblGrid>
              <a:tr h="252000">
                <a:tc>
                  <a:txBody>
                    <a:bodyPr/>
                    <a:lstStyle/>
                    <a:p>
                      <a:pPr algn="ctr">
                        <a:lnSpc>
                          <a:spcPts val="1800"/>
                        </a:lnSpc>
                      </a:pPr>
                      <a:r>
                        <a:rPr kumimoji="1" lang="ja-JP" altLang="en-US" sz="1800" u="none" dirty="0" smtClean="0">
                          <a:latin typeface="ＭＳ Ｐゴシック" panose="020B0600070205080204" pitchFamily="50" charset="-128"/>
                          <a:ea typeface="ＭＳ Ｐゴシック" panose="020B0600070205080204" pitchFamily="50" charset="-128"/>
                        </a:rPr>
                        <a:t>年齢等</a:t>
                      </a:r>
                      <a:endParaRPr kumimoji="1" lang="ja-JP" altLang="en-US" sz="1800" u="none" dirty="0">
                        <a:latin typeface="ＭＳ Ｐゴシック" panose="020B0600070205080204" pitchFamily="50" charset="-128"/>
                        <a:ea typeface="ＭＳ Ｐゴシック" panose="020B0600070205080204" pitchFamily="50" charset="-128"/>
                      </a:endParaRPr>
                    </a:p>
                  </a:txBody>
                  <a:tcPr anchor="ctr">
                    <a:solidFill>
                      <a:schemeClr val="accent5">
                        <a:lumMod val="20000"/>
                        <a:lumOff val="80000"/>
                      </a:schemeClr>
                    </a:solidFill>
                  </a:tcPr>
                </a:tc>
                <a:extLst>
                  <a:ext uri="{0D108BD9-81ED-4DB2-BD59-A6C34878D82A}">
                    <a16:rowId xmlns:a16="http://schemas.microsoft.com/office/drawing/2014/main" val="10000"/>
                  </a:ext>
                </a:extLst>
              </a:tr>
              <a:tr h="252000">
                <a:tc>
                  <a:txBody>
                    <a:bodyPr/>
                    <a:lstStyle/>
                    <a:p>
                      <a:pPr algn="ctr">
                        <a:lnSpc>
                          <a:spcPts val="1800"/>
                        </a:lnSpc>
                      </a:pPr>
                      <a:r>
                        <a:rPr kumimoji="1" lang="ja-JP" altLang="en-US" sz="1800" u="none" dirty="0">
                          <a:latin typeface="ＭＳ Ｐゴシック" panose="020B0600070205080204" pitchFamily="50" charset="-128"/>
                          <a:ea typeface="ＭＳ Ｐゴシック" panose="020B0600070205080204" pitchFamily="50" charset="-128"/>
                        </a:rPr>
                        <a:t>０～５（月）</a:t>
                      </a:r>
                      <a:r>
                        <a:rPr kumimoji="1" lang="en-US" altLang="ja-JP" sz="1800" u="none" baseline="30000" dirty="0">
                          <a:latin typeface="ＭＳ Ｐゴシック" panose="020B0600070205080204" pitchFamily="50" charset="-128"/>
                          <a:ea typeface="ＭＳ Ｐゴシック" panose="020B0600070205080204" pitchFamily="50" charset="-128"/>
                        </a:rPr>
                        <a:t>※</a:t>
                      </a:r>
                      <a:endParaRPr kumimoji="1" lang="ja-JP" altLang="en-US" sz="1800" u="none" baseline="300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0001"/>
                  </a:ext>
                </a:extLst>
              </a:tr>
              <a:tr h="252000">
                <a:tc>
                  <a:txBody>
                    <a:bodyPr/>
                    <a:lstStyle/>
                    <a:p>
                      <a:pPr algn="ctr">
                        <a:lnSpc>
                          <a:spcPts val="1800"/>
                        </a:lnSpc>
                      </a:pPr>
                      <a:r>
                        <a:rPr kumimoji="1" lang="ja-JP" altLang="en-US" sz="1800" u="none" dirty="0">
                          <a:latin typeface="ＭＳ Ｐゴシック" panose="020B0600070205080204" pitchFamily="50" charset="-128"/>
                          <a:ea typeface="ＭＳ Ｐゴシック" panose="020B0600070205080204" pitchFamily="50" charset="-128"/>
                        </a:rPr>
                        <a:t>６～</a:t>
                      </a:r>
                      <a:r>
                        <a:rPr kumimoji="1" lang="en-US" altLang="ja-JP" sz="1800" u="none" dirty="0">
                          <a:latin typeface="ＭＳ Ｐゴシック" panose="020B0600070205080204" pitchFamily="50" charset="-128"/>
                          <a:ea typeface="ＭＳ Ｐゴシック" panose="020B0600070205080204" pitchFamily="50" charset="-128"/>
                        </a:rPr>
                        <a:t>11</a:t>
                      </a:r>
                      <a:r>
                        <a:rPr kumimoji="1" lang="ja-JP" altLang="en-US" sz="1800" u="none" dirty="0">
                          <a:latin typeface="ＭＳ Ｐゴシック" panose="020B0600070205080204" pitchFamily="50" charset="-128"/>
                          <a:ea typeface="ＭＳ Ｐゴシック" panose="020B0600070205080204" pitchFamily="50" charset="-128"/>
                        </a:rPr>
                        <a:t>（月）</a:t>
                      </a:r>
                      <a:r>
                        <a:rPr kumimoji="1" lang="en-US" altLang="ja-JP" sz="1800" u="none" baseline="30000" dirty="0">
                          <a:latin typeface="ＭＳ Ｐゴシック" panose="020B0600070205080204" pitchFamily="50" charset="-128"/>
                          <a:ea typeface="ＭＳ Ｐゴシック" panose="020B0600070205080204" pitchFamily="50" charset="-128"/>
                        </a:rPr>
                        <a:t>※</a:t>
                      </a:r>
                      <a:endParaRPr kumimoji="1" lang="ja-JP" altLang="en-US" sz="1800" u="none" baseline="300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0002"/>
                  </a:ext>
                </a:extLst>
              </a:tr>
              <a:tr h="252000">
                <a:tc>
                  <a:txBody>
                    <a:bodyPr/>
                    <a:lstStyle/>
                    <a:p>
                      <a:pPr algn="ctr">
                        <a:lnSpc>
                          <a:spcPts val="1800"/>
                        </a:lnSpc>
                      </a:pPr>
                      <a:r>
                        <a:rPr kumimoji="1" lang="ja-JP" altLang="en-US" sz="1800" u="none" dirty="0">
                          <a:latin typeface="ＭＳ Ｐゴシック" panose="020B0600070205080204" pitchFamily="50" charset="-128"/>
                          <a:ea typeface="ＭＳ Ｐゴシック" panose="020B0600070205080204" pitchFamily="50" charset="-128"/>
                        </a:rPr>
                        <a:t>１～２（歳）</a:t>
                      </a:r>
                    </a:p>
                  </a:txBody>
                  <a:tcPr anchor="ctr"/>
                </a:tc>
                <a:extLst>
                  <a:ext uri="{0D108BD9-81ED-4DB2-BD59-A6C34878D82A}">
                    <a16:rowId xmlns:a16="http://schemas.microsoft.com/office/drawing/2014/main" val="10003"/>
                  </a:ext>
                </a:extLst>
              </a:tr>
              <a:tr h="252000">
                <a:tc>
                  <a:txBody>
                    <a:bodyPr/>
                    <a:lstStyle/>
                    <a:p>
                      <a:pPr algn="ctr">
                        <a:lnSpc>
                          <a:spcPts val="1800"/>
                        </a:lnSpc>
                      </a:pPr>
                      <a:r>
                        <a:rPr kumimoji="1" lang="ja-JP" altLang="en-US" sz="1800" u="none" dirty="0">
                          <a:latin typeface="ＭＳ Ｐゴシック" panose="020B0600070205080204" pitchFamily="50" charset="-128"/>
                          <a:ea typeface="ＭＳ Ｐゴシック" panose="020B0600070205080204" pitchFamily="50" charset="-128"/>
                        </a:rPr>
                        <a:t>３～５（歳）</a:t>
                      </a:r>
                    </a:p>
                  </a:txBody>
                  <a:tcPr anchor="ctr"/>
                </a:tc>
                <a:extLst>
                  <a:ext uri="{0D108BD9-81ED-4DB2-BD59-A6C34878D82A}">
                    <a16:rowId xmlns:a16="http://schemas.microsoft.com/office/drawing/2014/main" val="10004"/>
                  </a:ext>
                </a:extLst>
              </a:tr>
              <a:tr h="252000">
                <a:tc>
                  <a:txBody>
                    <a:bodyPr/>
                    <a:lstStyle/>
                    <a:p>
                      <a:pPr algn="ctr">
                        <a:lnSpc>
                          <a:spcPts val="1800"/>
                        </a:lnSpc>
                      </a:pPr>
                      <a:r>
                        <a:rPr kumimoji="1" lang="ja-JP" altLang="en-US" sz="1800" u="none" dirty="0">
                          <a:latin typeface="ＭＳ Ｐゴシック" panose="020B0600070205080204" pitchFamily="50" charset="-128"/>
                          <a:ea typeface="ＭＳ Ｐゴシック" panose="020B0600070205080204" pitchFamily="50" charset="-128"/>
                        </a:rPr>
                        <a:t>６～７（歳）</a:t>
                      </a:r>
                    </a:p>
                  </a:txBody>
                  <a:tcPr anchor="ctr"/>
                </a:tc>
                <a:extLst>
                  <a:ext uri="{0D108BD9-81ED-4DB2-BD59-A6C34878D82A}">
                    <a16:rowId xmlns:a16="http://schemas.microsoft.com/office/drawing/2014/main" val="10005"/>
                  </a:ext>
                </a:extLst>
              </a:tr>
              <a:tr h="252000">
                <a:tc>
                  <a:txBody>
                    <a:bodyPr/>
                    <a:lstStyle/>
                    <a:p>
                      <a:pPr algn="ctr">
                        <a:lnSpc>
                          <a:spcPts val="1800"/>
                        </a:lnSpc>
                      </a:pPr>
                      <a:r>
                        <a:rPr kumimoji="1" lang="ja-JP" altLang="en-US" sz="1800" u="none" dirty="0">
                          <a:latin typeface="ＭＳ Ｐゴシック" panose="020B0600070205080204" pitchFamily="50" charset="-128"/>
                          <a:ea typeface="ＭＳ Ｐゴシック" panose="020B0600070205080204" pitchFamily="50" charset="-128"/>
                        </a:rPr>
                        <a:t>８～９（歳）</a:t>
                      </a:r>
                    </a:p>
                  </a:txBody>
                  <a:tcPr anchor="ctr"/>
                </a:tc>
                <a:extLst>
                  <a:ext uri="{0D108BD9-81ED-4DB2-BD59-A6C34878D82A}">
                    <a16:rowId xmlns:a16="http://schemas.microsoft.com/office/drawing/2014/main" val="10006"/>
                  </a:ext>
                </a:extLst>
              </a:tr>
              <a:tr h="252000">
                <a:tc>
                  <a:txBody>
                    <a:bodyPr/>
                    <a:lstStyle/>
                    <a:p>
                      <a:pPr algn="ctr">
                        <a:lnSpc>
                          <a:spcPts val="1800"/>
                        </a:lnSpc>
                      </a:pPr>
                      <a:r>
                        <a:rPr kumimoji="1" lang="en-US" altLang="ja-JP" sz="1800" u="none" dirty="0">
                          <a:latin typeface="ＭＳ Ｐゴシック" panose="020B0600070205080204" pitchFamily="50" charset="-128"/>
                          <a:ea typeface="ＭＳ Ｐゴシック" panose="020B0600070205080204" pitchFamily="50" charset="-128"/>
                        </a:rPr>
                        <a:t>10</a:t>
                      </a:r>
                      <a:r>
                        <a:rPr kumimoji="1" lang="ja-JP" altLang="en-US" sz="1800" u="none" dirty="0">
                          <a:latin typeface="ＭＳ Ｐゴシック" panose="020B0600070205080204" pitchFamily="50" charset="-128"/>
                          <a:ea typeface="ＭＳ Ｐゴシック" panose="020B0600070205080204" pitchFamily="50" charset="-128"/>
                        </a:rPr>
                        <a:t>～</a:t>
                      </a:r>
                      <a:r>
                        <a:rPr kumimoji="1" lang="en-US" altLang="ja-JP" sz="1800" u="none" dirty="0">
                          <a:latin typeface="ＭＳ Ｐゴシック" panose="020B0600070205080204" pitchFamily="50" charset="-128"/>
                          <a:ea typeface="ＭＳ Ｐゴシック" panose="020B0600070205080204" pitchFamily="50" charset="-128"/>
                        </a:rPr>
                        <a:t>11</a:t>
                      </a:r>
                      <a:r>
                        <a:rPr kumimoji="1" lang="ja-JP" altLang="en-US" sz="1800" u="none" dirty="0">
                          <a:latin typeface="ＭＳ Ｐゴシック" panose="020B0600070205080204" pitchFamily="50" charset="-128"/>
                          <a:ea typeface="ＭＳ Ｐゴシック" panose="020B0600070205080204" pitchFamily="50" charset="-128"/>
                        </a:rPr>
                        <a:t>（歳）</a:t>
                      </a:r>
                    </a:p>
                  </a:txBody>
                  <a:tcPr anchor="ctr"/>
                </a:tc>
                <a:extLst>
                  <a:ext uri="{0D108BD9-81ED-4DB2-BD59-A6C34878D82A}">
                    <a16:rowId xmlns:a16="http://schemas.microsoft.com/office/drawing/2014/main" val="10007"/>
                  </a:ext>
                </a:extLst>
              </a:tr>
              <a:tr h="252000">
                <a:tc>
                  <a:txBody>
                    <a:bodyPr/>
                    <a:lstStyle/>
                    <a:p>
                      <a:pPr algn="ctr">
                        <a:lnSpc>
                          <a:spcPts val="1800"/>
                        </a:lnSpc>
                      </a:pPr>
                      <a:r>
                        <a:rPr kumimoji="1" lang="en-US" altLang="ja-JP" sz="1800" u="none" dirty="0">
                          <a:latin typeface="ＭＳ Ｐゴシック" panose="020B0600070205080204" pitchFamily="50" charset="-128"/>
                          <a:ea typeface="ＭＳ Ｐゴシック" panose="020B0600070205080204" pitchFamily="50" charset="-128"/>
                        </a:rPr>
                        <a:t>12</a:t>
                      </a:r>
                      <a:r>
                        <a:rPr kumimoji="1" lang="ja-JP" altLang="en-US" sz="1800" u="none" dirty="0">
                          <a:latin typeface="ＭＳ Ｐゴシック" panose="020B0600070205080204" pitchFamily="50" charset="-128"/>
                          <a:ea typeface="ＭＳ Ｐゴシック" panose="020B0600070205080204" pitchFamily="50" charset="-128"/>
                        </a:rPr>
                        <a:t>～</a:t>
                      </a:r>
                      <a:r>
                        <a:rPr kumimoji="1" lang="en-US" altLang="ja-JP" sz="1800" u="none" dirty="0">
                          <a:latin typeface="ＭＳ Ｐゴシック" panose="020B0600070205080204" pitchFamily="50" charset="-128"/>
                          <a:ea typeface="ＭＳ Ｐゴシック" panose="020B0600070205080204" pitchFamily="50" charset="-128"/>
                        </a:rPr>
                        <a:t>14</a:t>
                      </a:r>
                      <a:r>
                        <a:rPr kumimoji="1" lang="ja-JP" altLang="en-US" sz="1800" u="none" dirty="0">
                          <a:latin typeface="ＭＳ Ｐゴシック" panose="020B0600070205080204" pitchFamily="50" charset="-128"/>
                          <a:ea typeface="ＭＳ Ｐゴシック" panose="020B0600070205080204" pitchFamily="50" charset="-128"/>
                        </a:rPr>
                        <a:t>（歳）</a:t>
                      </a:r>
                    </a:p>
                  </a:txBody>
                  <a:tcPr anchor="ctr"/>
                </a:tc>
                <a:extLst>
                  <a:ext uri="{0D108BD9-81ED-4DB2-BD59-A6C34878D82A}">
                    <a16:rowId xmlns:a16="http://schemas.microsoft.com/office/drawing/2014/main" val="10008"/>
                  </a:ext>
                </a:extLst>
              </a:tr>
              <a:tr h="252000">
                <a:tc>
                  <a:txBody>
                    <a:bodyPr/>
                    <a:lstStyle/>
                    <a:p>
                      <a:pPr algn="ctr">
                        <a:lnSpc>
                          <a:spcPts val="1800"/>
                        </a:lnSpc>
                      </a:pPr>
                      <a:r>
                        <a:rPr kumimoji="1" lang="en-US" altLang="ja-JP" sz="1800" u="none" dirty="0">
                          <a:latin typeface="ＭＳ Ｐゴシック" panose="020B0600070205080204" pitchFamily="50" charset="-128"/>
                          <a:ea typeface="ＭＳ Ｐゴシック" panose="020B0600070205080204" pitchFamily="50" charset="-128"/>
                        </a:rPr>
                        <a:t>15</a:t>
                      </a:r>
                      <a:r>
                        <a:rPr kumimoji="1" lang="ja-JP" altLang="en-US" sz="1800" u="none" dirty="0">
                          <a:latin typeface="ＭＳ Ｐゴシック" panose="020B0600070205080204" pitchFamily="50" charset="-128"/>
                          <a:ea typeface="ＭＳ Ｐゴシック" panose="020B0600070205080204" pitchFamily="50" charset="-128"/>
                        </a:rPr>
                        <a:t>～</a:t>
                      </a:r>
                      <a:r>
                        <a:rPr kumimoji="1" lang="en-US" altLang="ja-JP" sz="1800" u="none" dirty="0">
                          <a:latin typeface="ＭＳ Ｐゴシック" panose="020B0600070205080204" pitchFamily="50" charset="-128"/>
                          <a:ea typeface="ＭＳ Ｐゴシック" panose="020B0600070205080204" pitchFamily="50" charset="-128"/>
                        </a:rPr>
                        <a:t>17</a:t>
                      </a:r>
                      <a:r>
                        <a:rPr kumimoji="1" lang="ja-JP" altLang="en-US" sz="1800" u="none" dirty="0">
                          <a:latin typeface="ＭＳ Ｐゴシック" panose="020B0600070205080204" pitchFamily="50" charset="-128"/>
                          <a:ea typeface="ＭＳ Ｐゴシック" panose="020B0600070205080204" pitchFamily="50" charset="-128"/>
                        </a:rPr>
                        <a:t>（歳）</a:t>
                      </a:r>
                    </a:p>
                  </a:txBody>
                  <a:tcPr anchor="ctr"/>
                </a:tc>
                <a:extLst>
                  <a:ext uri="{0D108BD9-81ED-4DB2-BD59-A6C34878D82A}">
                    <a16:rowId xmlns:a16="http://schemas.microsoft.com/office/drawing/2014/main" val="10009"/>
                  </a:ext>
                </a:extLst>
              </a:tr>
              <a:tr h="252000">
                <a:tc>
                  <a:txBody>
                    <a:bodyPr/>
                    <a:lstStyle/>
                    <a:p>
                      <a:pPr algn="ctr">
                        <a:lnSpc>
                          <a:spcPts val="1800"/>
                        </a:lnSpc>
                      </a:pPr>
                      <a:r>
                        <a:rPr kumimoji="1" lang="en-US" altLang="ja-JP" sz="1800" u="none" dirty="0">
                          <a:solidFill>
                            <a:schemeClr val="tx1"/>
                          </a:solidFill>
                          <a:latin typeface="ＭＳ Ｐゴシック" panose="020B0600070205080204" pitchFamily="50" charset="-128"/>
                          <a:ea typeface="ＭＳ Ｐゴシック" panose="020B0600070205080204" pitchFamily="50" charset="-128"/>
                        </a:rPr>
                        <a:t>18</a:t>
                      </a:r>
                      <a:r>
                        <a:rPr kumimoji="1" lang="ja-JP" altLang="en-US" sz="180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800" u="none" dirty="0">
                          <a:solidFill>
                            <a:schemeClr val="tx1"/>
                          </a:solidFill>
                          <a:latin typeface="ＭＳ Ｐゴシック" panose="020B0600070205080204" pitchFamily="50" charset="-128"/>
                          <a:ea typeface="ＭＳ Ｐゴシック" panose="020B0600070205080204" pitchFamily="50" charset="-128"/>
                        </a:rPr>
                        <a:t>29</a:t>
                      </a:r>
                      <a:r>
                        <a:rPr kumimoji="1" lang="ja-JP" altLang="en-US" sz="1800" u="none" dirty="0">
                          <a:solidFill>
                            <a:schemeClr val="tx1"/>
                          </a:solidFill>
                          <a:latin typeface="ＭＳ Ｐゴシック" panose="020B0600070205080204" pitchFamily="50" charset="-128"/>
                          <a:ea typeface="ＭＳ Ｐゴシック" panose="020B0600070205080204" pitchFamily="50" charset="-128"/>
                        </a:rPr>
                        <a:t>（歳）</a:t>
                      </a:r>
                    </a:p>
                  </a:txBody>
                  <a:tcPr anchor="ctr"/>
                </a:tc>
                <a:extLst>
                  <a:ext uri="{0D108BD9-81ED-4DB2-BD59-A6C34878D82A}">
                    <a16:rowId xmlns:a16="http://schemas.microsoft.com/office/drawing/2014/main" val="10010"/>
                  </a:ext>
                </a:extLst>
              </a:tr>
              <a:tr h="252000">
                <a:tc>
                  <a:txBody>
                    <a:bodyPr/>
                    <a:lstStyle/>
                    <a:p>
                      <a:pPr algn="ctr">
                        <a:lnSpc>
                          <a:spcPts val="1800"/>
                        </a:lnSpc>
                      </a:pPr>
                      <a:r>
                        <a:rPr kumimoji="1" lang="en-US" altLang="ja-JP" sz="1800" u="none" dirty="0">
                          <a:solidFill>
                            <a:schemeClr val="tx1"/>
                          </a:solidFill>
                          <a:latin typeface="ＭＳ Ｐゴシック" panose="020B0600070205080204" pitchFamily="50" charset="-128"/>
                          <a:ea typeface="ＭＳ Ｐゴシック" panose="020B0600070205080204" pitchFamily="50" charset="-128"/>
                        </a:rPr>
                        <a:t>30</a:t>
                      </a:r>
                      <a:r>
                        <a:rPr kumimoji="1" lang="ja-JP" altLang="en-US" sz="180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800" u="none" dirty="0">
                          <a:solidFill>
                            <a:schemeClr val="tx1"/>
                          </a:solidFill>
                          <a:latin typeface="ＭＳ Ｐゴシック" panose="020B0600070205080204" pitchFamily="50" charset="-128"/>
                          <a:ea typeface="ＭＳ Ｐゴシック" panose="020B0600070205080204" pitchFamily="50" charset="-128"/>
                        </a:rPr>
                        <a:t>49</a:t>
                      </a:r>
                      <a:r>
                        <a:rPr kumimoji="1" lang="ja-JP" altLang="en-US" sz="1800" u="none" dirty="0">
                          <a:solidFill>
                            <a:schemeClr val="tx1"/>
                          </a:solidFill>
                          <a:latin typeface="ＭＳ Ｐゴシック" panose="020B0600070205080204" pitchFamily="50" charset="-128"/>
                          <a:ea typeface="ＭＳ Ｐゴシック" panose="020B0600070205080204" pitchFamily="50" charset="-128"/>
                        </a:rPr>
                        <a:t>（歳）</a:t>
                      </a:r>
                    </a:p>
                  </a:txBody>
                  <a:tcPr anchor="ctr"/>
                </a:tc>
                <a:extLst>
                  <a:ext uri="{0D108BD9-81ED-4DB2-BD59-A6C34878D82A}">
                    <a16:rowId xmlns:a16="http://schemas.microsoft.com/office/drawing/2014/main" val="10011"/>
                  </a:ext>
                </a:extLst>
              </a:tr>
              <a:tr h="252000">
                <a:tc>
                  <a:txBody>
                    <a:bodyPr/>
                    <a:lstStyle/>
                    <a:p>
                      <a:pPr algn="ctr">
                        <a:lnSpc>
                          <a:spcPts val="1800"/>
                        </a:lnSpc>
                      </a:pPr>
                      <a:r>
                        <a:rPr kumimoji="1" lang="en-US" altLang="ja-JP" sz="1800" u="none" dirty="0">
                          <a:solidFill>
                            <a:schemeClr val="tx1"/>
                          </a:solidFill>
                          <a:latin typeface="ＭＳ Ｐゴシック" panose="020B0600070205080204" pitchFamily="50" charset="-128"/>
                          <a:ea typeface="ＭＳ Ｐゴシック" panose="020B0600070205080204" pitchFamily="50" charset="-128"/>
                        </a:rPr>
                        <a:t>50</a:t>
                      </a:r>
                      <a:r>
                        <a:rPr kumimoji="1" lang="ja-JP" altLang="en-US" sz="180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800" u="none" dirty="0">
                          <a:solidFill>
                            <a:schemeClr val="tx1"/>
                          </a:solidFill>
                          <a:latin typeface="ＭＳ Ｐゴシック" panose="020B0600070205080204" pitchFamily="50" charset="-128"/>
                          <a:ea typeface="ＭＳ Ｐゴシック" panose="020B0600070205080204" pitchFamily="50" charset="-128"/>
                        </a:rPr>
                        <a:t>64</a:t>
                      </a:r>
                      <a:r>
                        <a:rPr kumimoji="1" lang="ja-JP" altLang="en-US" sz="1800" u="none" dirty="0">
                          <a:solidFill>
                            <a:schemeClr val="tx1"/>
                          </a:solidFill>
                          <a:latin typeface="ＭＳ Ｐゴシック" panose="020B0600070205080204" pitchFamily="50" charset="-128"/>
                          <a:ea typeface="ＭＳ Ｐゴシック" panose="020B0600070205080204" pitchFamily="50" charset="-128"/>
                        </a:rPr>
                        <a:t>（歳）</a:t>
                      </a:r>
                    </a:p>
                  </a:txBody>
                  <a:tcPr anchor="ctr"/>
                </a:tc>
                <a:extLst>
                  <a:ext uri="{0D108BD9-81ED-4DB2-BD59-A6C34878D82A}">
                    <a16:rowId xmlns:a16="http://schemas.microsoft.com/office/drawing/2014/main" val="10012"/>
                  </a:ext>
                </a:extLst>
              </a:tr>
              <a:tr h="252000">
                <a:tc>
                  <a:txBody>
                    <a:bodyPr/>
                    <a:lstStyle/>
                    <a:p>
                      <a:pPr algn="ctr">
                        <a:lnSpc>
                          <a:spcPts val="1800"/>
                        </a:lnSpc>
                      </a:pPr>
                      <a:r>
                        <a:rPr kumimoji="1" lang="en-US" altLang="ja-JP" sz="1800" u="none" dirty="0">
                          <a:solidFill>
                            <a:schemeClr val="tx1"/>
                          </a:solidFill>
                          <a:latin typeface="ＭＳ Ｐゴシック" panose="020B0600070205080204" pitchFamily="50" charset="-128"/>
                          <a:ea typeface="ＭＳ Ｐゴシック" panose="020B0600070205080204" pitchFamily="50" charset="-128"/>
                        </a:rPr>
                        <a:t>65</a:t>
                      </a:r>
                      <a:r>
                        <a:rPr kumimoji="1" lang="ja-JP" altLang="en-US" sz="1800" u="none"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800" u="none" dirty="0">
                          <a:solidFill>
                            <a:schemeClr val="tx1"/>
                          </a:solidFill>
                          <a:latin typeface="ＭＳ Ｐゴシック" panose="020B0600070205080204" pitchFamily="50" charset="-128"/>
                          <a:ea typeface="ＭＳ Ｐゴシック" panose="020B0600070205080204" pitchFamily="50" charset="-128"/>
                        </a:rPr>
                        <a:t>74</a:t>
                      </a:r>
                      <a:r>
                        <a:rPr kumimoji="1" lang="ja-JP" altLang="en-US" sz="1800" u="none" dirty="0">
                          <a:solidFill>
                            <a:schemeClr val="tx1"/>
                          </a:solidFill>
                          <a:latin typeface="ＭＳ Ｐゴシック" panose="020B0600070205080204" pitchFamily="50" charset="-128"/>
                          <a:ea typeface="ＭＳ Ｐゴシック" panose="020B0600070205080204" pitchFamily="50" charset="-128"/>
                        </a:rPr>
                        <a:t>（歳）</a:t>
                      </a:r>
                    </a:p>
                  </a:txBody>
                  <a:tcPr anchor="ctr"/>
                </a:tc>
                <a:extLst>
                  <a:ext uri="{0D108BD9-81ED-4DB2-BD59-A6C34878D82A}">
                    <a16:rowId xmlns:a16="http://schemas.microsoft.com/office/drawing/2014/main" val="10013"/>
                  </a:ext>
                </a:extLst>
              </a:tr>
              <a:tr h="252000">
                <a:tc>
                  <a:txBody>
                    <a:bodyPr/>
                    <a:lstStyle/>
                    <a:p>
                      <a:pPr algn="ctr">
                        <a:lnSpc>
                          <a:spcPts val="1800"/>
                        </a:lnSpc>
                      </a:pPr>
                      <a:r>
                        <a:rPr kumimoji="1" lang="en-US" altLang="ja-JP" sz="1800" u="none" dirty="0">
                          <a:solidFill>
                            <a:schemeClr val="tx1"/>
                          </a:solidFill>
                          <a:latin typeface="ＭＳ Ｐゴシック" panose="020B0600070205080204" pitchFamily="50" charset="-128"/>
                          <a:ea typeface="ＭＳ Ｐゴシック" panose="020B0600070205080204" pitchFamily="50" charset="-128"/>
                        </a:rPr>
                        <a:t>75</a:t>
                      </a:r>
                      <a:r>
                        <a:rPr kumimoji="1" lang="ja-JP" altLang="en-US" sz="1800" u="none" dirty="0">
                          <a:solidFill>
                            <a:schemeClr val="tx1"/>
                          </a:solidFill>
                          <a:latin typeface="ＭＳ Ｐゴシック" panose="020B0600070205080204" pitchFamily="50" charset="-128"/>
                          <a:ea typeface="ＭＳ Ｐゴシック" panose="020B0600070205080204" pitchFamily="50" charset="-128"/>
                        </a:rPr>
                        <a:t>以上（歳）</a:t>
                      </a:r>
                    </a:p>
                  </a:txBody>
                  <a:tcPr anchor="ctr"/>
                </a:tc>
                <a:extLst>
                  <a:ext uri="{0D108BD9-81ED-4DB2-BD59-A6C34878D82A}">
                    <a16:rowId xmlns:a16="http://schemas.microsoft.com/office/drawing/2014/main" val="10014"/>
                  </a:ext>
                </a:extLst>
              </a:tr>
            </a:tbl>
          </a:graphicData>
        </a:graphic>
      </p:graphicFrame>
      <p:sp>
        <p:nvSpPr>
          <p:cNvPr id="12" name="正方形/長方形 11"/>
          <p:cNvSpPr/>
          <p:nvPr/>
        </p:nvSpPr>
        <p:spPr>
          <a:xfrm>
            <a:off x="7250691" y="836776"/>
            <a:ext cx="1487908" cy="338554"/>
          </a:xfrm>
          <a:prstGeom prst="rect">
            <a:avLst/>
          </a:prstGeom>
        </p:spPr>
        <p:txBody>
          <a:bodyPr wrap="none">
            <a:spAutoFit/>
          </a:bodyPr>
          <a:lstStyle/>
          <a:p>
            <a:pPr fontAlgn="ctr"/>
            <a:r>
              <a:rPr lang="ja-JP" altLang="en-US" sz="1600" dirty="0"/>
              <a:t>表２</a:t>
            </a:r>
            <a:r>
              <a:rPr lang="ja-JP" altLang="ja-JP" sz="1600" dirty="0"/>
              <a:t>　</a:t>
            </a:r>
            <a:r>
              <a:rPr lang="ja-JP" altLang="en-US" sz="1600" dirty="0"/>
              <a:t>年齢区分</a:t>
            </a:r>
            <a:endParaRPr lang="ja-JP" altLang="ja-JP" sz="1600" dirty="0"/>
          </a:p>
        </p:txBody>
      </p:sp>
      <p:sp>
        <p:nvSpPr>
          <p:cNvPr id="13" name="正方形/長方形 12"/>
          <p:cNvSpPr/>
          <p:nvPr/>
        </p:nvSpPr>
        <p:spPr>
          <a:xfrm>
            <a:off x="7080226" y="6093360"/>
            <a:ext cx="2403705" cy="57600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r>
              <a:rPr lang="en-US" altLang="ja-JP" sz="1100" baseline="300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エネルギー及びたんぱく質について</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は、「０～５か月」、「６～８か月」、「９</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11</a:t>
            </a:r>
            <a:r>
              <a:rPr lang="ja-JP" altLang="en-US" sz="1100" dirty="0">
                <a:latin typeface="ＭＳ Ｐゴシック" panose="020B0600070205080204" pitchFamily="50" charset="-128"/>
                <a:ea typeface="ＭＳ Ｐゴシック" panose="020B0600070205080204" pitchFamily="50" charset="-128"/>
              </a:rPr>
              <a:t>か月」</a:t>
            </a:r>
            <a:r>
              <a:rPr lang="ja-JP" altLang="en-US" sz="1100" dirty="0" smtClean="0">
                <a:latin typeface="ＭＳ Ｐゴシック" panose="020B0600070205080204" pitchFamily="50" charset="-128"/>
                <a:ea typeface="ＭＳ Ｐゴシック" panose="020B0600070205080204" pitchFamily="50" charset="-128"/>
              </a:rPr>
              <a:t>の三区分</a:t>
            </a:r>
            <a:endParaRPr lang="en-US" altLang="ja-JP" sz="1100"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17</a:t>
            </a:fld>
            <a:endParaRPr kumimoji="1" lang="ja-JP" altLang="en-US" dirty="0"/>
          </a:p>
        </p:txBody>
      </p:sp>
      <p:sp>
        <p:nvSpPr>
          <p:cNvPr id="9" name="正方形/長方形 8"/>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3729302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５　参照体位</a:t>
            </a:r>
          </a:p>
        </p:txBody>
      </p:sp>
      <p:sp>
        <p:nvSpPr>
          <p:cNvPr id="4" name="正方形/長方形 3"/>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p:cNvSpPr txBox="1"/>
          <p:nvPr/>
        </p:nvSpPr>
        <p:spPr>
          <a:xfrm>
            <a:off x="633000" y="692696"/>
            <a:ext cx="8640000" cy="1015663"/>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食事摂取基準の策定において参照する体位（身長・体重）は、性及び</a:t>
            </a:r>
            <a:r>
              <a:rPr lang="ja-JP" altLang="en-US" sz="2000" dirty="0" smtClean="0">
                <a:latin typeface="+mn-ea"/>
              </a:rPr>
              <a:t>年齢区分に</a:t>
            </a:r>
            <a:r>
              <a:rPr lang="ja-JP" altLang="en-US" sz="2000" dirty="0">
                <a:latin typeface="+mn-ea"/>
              </a:rPr>
              <a:t>応じ、日本人として平均的な体位を</a:t>
            </a:r>
            <a:r>
              <a:rPr lang="ja-JP" altLang="en-US" sz="2000" dirty="0" smtClean="0">
                <a:latin typeface="+mn-ea"/>
              </a:rPr>
              <a:t>持った者を</a:t>
            </a:r>
            <a:r>
              <a:rPr lang="ja-JP" altLang="en-US" sz="2000" dirty="0">
                <a:latin typeface="+mn-ea"/>
              </a:rPr>
              <a:t>想定し、健全な発育及び健康の保持・増進、生活習慣病の予防を考える上での参照値として提示。</a:t>
            </a:r>
          </a:p>
        </p:txBody>
      </p:sp>
      <p:graphicFrame>
        <p:nvGraphicFramePr>
          <p:cNvPr id="2" name="表 1"/>
          <p:cNvGraphicFramePr>
            <a:graphicFrameLocks noGrp="1"/>
          </p:cNvGraphicFramePr>
          <p:nvPr>
            <p:extLst>
              <p:ext uri="{D42A27DB-BD31-4B8C-83A1-F6EECF244321}">
                <p14:modId xmlns:p14="http://schemas.microsoft.com/office/powerpoint/2010/main" val="1671885574"/>
              </p:ext>
            </p:extLst>
          </p:nvPr>
        </p:nvGraphicFramePr>
        <p:xfrm>
          <a:off x="992561" y="2053729"/>
          <a:ext cx="6479999" cy="3888000"/>
        </p:xfrm>
        <a:graphic>
          <a:graphicData uri="http://schemas.openxmlformats.org/drawingml/2006/table">
            <a:tbl>
              <a:tblPr firstRow="1" firstCol="1" bandRow="1">
                <a:tableStyleId>{5C22544A-7EE6-4342-B048-85BDC9FD1C3A}</a:tableStyleId>
              </a:tblPr>
              <a:tblGrid>
                <a:gridCol w="1428270">
                  <a:extLst>
                    <a:ext uri="{9D8B030D-6E8A-4147-A177-3AD203B41FA5}">
                      <a16:colId xmlns:a16="http://schemas.microsoft.com/office/drawing/2014/main" val="3344105438"/>
                    </a:ext>
                  </a:extLst>
                </a:gridCol>
                <a:gridCol w="1288232">
                  <a:extLst>
                    <a:ext uri="{9D8B030D-6E8A-4147-A177-3AD203B41FA5}">
                      <a16:colId xmlns:a16="http://schemas.microsoft.com/office/drawing/2014/main" val="3913303033"/>
                    </a:ext>
                  </a:extLst>
                </a:gridCol>
                <a:gridCol w="1254499">
                  <a:extLst>
                    <a:ext uri="{9D8B030D-6E8A-4147-A177-3AD203B41FA5}">
                      <a16:colId xmlns:a16="http://schemas.microsoft.com/office/drawing/2014/main" val="15757005"/>
                    </a:ext>
                  </a:extLst>
                </a:gridCol>
                <a:gridCol w="1254499">
                  <a:extLst>
                    <a:ext uri="{9D8B030D-6E8A-4147-A177-3AD203B41FA5}">
                      <a16:colId xmlns:a16="http://schemas.microsoft.com/office/drawing/2014/main" val="3366664891"/>
                    </a:ext>
                  </a:extLst>
                </a:gridCol>
                <a:gridCol w="1254499">
                  <a:extLst>
                    <a:ext uri="{9D8B030D-6E8A-4147-A177-3AD203B41FA5}">
                      <a16:colId xmlns:a16="http://schemas.microsoft.com/office/drawing/2014/main" val="2719231821"/>
                    </a:ext>
                  </a:extLst>
                </a:gridCol>
              </a:tblGrid>
              <a:tr h="216000">
                <a:tc>
                  <a:txBody>
                    <a:bodyPr/>
                    <a:lstStyle/>
                    <a:p>
                      <a:pPr algn="ctr">
                        <a:lnSpc>
                          <a:spcPts val="1400"/>
                        </a:lnSpc>
                        <a:spcAft>
                          <a:spcPts val="0"/>
                        </a:spcAft>
                      </a:pPr>
                      <a:r>
                        <a:rPr lang="ja-JP" sz="1400" b="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lnSpc>
                          <a:spcPts val="1400"/>
                        </a:lnSpc>
                        <a:spcAft>
                          <a:spcPts val="0"/>
                        </a:spcAft>
                      </a:pP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男</a:t>
                      </a: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　</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性</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a:p>
                  </a:txBody>
                  <a:tcPr/>
                </a:tc>
                <a:tc gridSpan="2">
                  <a:txBody>
                    <a:bodyPr/>
                    <a:lstStyle/>
                    <a:p>
                      <a:pPr algn="ctr">
                        <a:lnSpc>
                          <a:spcPts val="1400"/>
                        </a:lnSpc>
                        <a:spcAft>
                          <a:spcPts val="0"/>
                        </a:spcAft>
                      </a:pP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女</a:t>
                      </a: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　</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性</a:t>
                      </a:r>
                      <a:r>
                        <a:rPr lang="en-US" sz="1400" b="0" baseline="30000" dirty="0">
                          <a:solidFill>
                            <a:schemeClr val="tx1"/>
                          </a:solidFill>
                          <a:effectLst/>
                          <a:latin typeface="ＭＳ Ｐゴシック" panose="020B0600070205080204" pitchFamily="50" charset="-128"/>
                          <a:ea typeface="ＭＳ Ｐゴシック" panose="020B0600070205080204" pitchFamily="50" charset="-128"/>
                        </a:rPr>
                        <a:t>2</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3250328015"/>
                  </a:ext>
                </a:extLst>
              </a:tr>
              <a:tr h="216000">
                <a:tc>
                  <a:txBody>
                    <a:bodyPr/>
                    <a:lstStyle/>
                    <a:p>
                      <a:pPr algn="ctr">
                        <a:lnSpc>
                          <a:spcPts val="1400"/>
                        </a:lnSpc>
                        <a:spcAft>
                          <a:spcPts val="0"/>
                        </a:spcAft>
                      </a:pP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年齢</a:t>
                      </a: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等</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ts val="1400"/>
                        </a:lnSpc>
                        <a:spcAft>
                          <a:spcPts val="0"/>
                        </a:spcAft>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参照</a:t>
                      </a:r>
                      <a:r>
                        <a:rPr lang="ja-JP" sz="1400" b="0" dirty="0">
                          <a:solidFill>
                            <a:schemeClr val="tx1"/>
                          </a:solidFill>
                          <a:effectLst/>
                          <a:latin typeface="ＭＳ Ｐゴシック" panose="020B0600070205080204" pitchFamily="50" charset="-128"/>
                          <a:ea typeface="ＭＳ Ｐゴシック" panose="020B0600070205080204" pitchFamily="50" charset="-128"/>
                        </a:rPr>
                        <a:t>身長（</a:t>
                      </a:r>
                      <a:r>
                        <a:rPr lang="en-US" sz="1400" b="0" dirty="0">
                          <a:solidFill>
                            <a:schemeClr val="tx1"/>
                          </a:solidFill>
                          <a:effectLst/>
                          <a:latin typeface="ＭＳ Ｐゴシック" panose="020B0600070205080204" pitchFamily="50" charset="-128"/>
                          <a:ea typeface="ＭＳ Ｐゴシック" panose="020B0600070205080204" pitchFamily="50" charset="-128"/>
                        </a:rPr>
                        <a:t>cm</a:t>
                      </a:r>
                      <a:r>
                        <a:rPr lang="ja-JP" sz="1400" b="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ts val="1400"/>
                        </a:lnSpc>
                        <a:spcAft>
                          <a:spcPts val="0"/>
                        </a:spcAft>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参照</a:t>
                      </a:r>
                      <a:r>
                        <a:rPr lang="ja-JP" sz="1400" b="0" dirty="0">
                          <a:solidFill>
                            <a:schemeClr val="tx1"/>
                          </a:solidFill>
                          <a:effectLst/>
                          <a:latin typeface="ＭＳ Ｐゴシック" panose="020B0600070205080204" pitchFamily="50" charset="-128"/>
                          <a:ea typeface="ＭＳ Ｐゴシック" panose="020B0600070205080204" pitchFamily="50" charset="-128"/>
                        </a:rPr>
                        <a:t>体重（</a:t>
                      </a:r>
                      <a:r>
                        <a:rPr lang="en-US" sz="1400" b="0" dirty="0">
                          <a:solidFill>
                            <a:schemeClr val="tx1"/>
                          </a:solidFill>
                          <a:effectLst/>
                          <a:latin typeface="ＭＳ Ｐゴシック" panose="020B0600070205080204" pitchFamily="50" charset="-128"/>
                          <a:ea typeface="ＭＳ Ｐゴシック" panose="020B0600070205080204" pitchFamily="50" charset="-128"/>
                        </a:rPr>
                        <a:t>kg</a:t>
                      </a:r>
                      <a:r>
                        <a:rPr lang="ja-JP" sz="1400" b="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ts val="1400"/>
                        </a:lnSpc>
                        <a:spcAft>
                          <a:spcPts val="0"/>
                        </a:spcAft>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参照</a:t>
                      </a:r>
                      <a:r>
                        <a:rPr lang="ja-JP" sz="1400" b="0" dirty="0">
                          <a:solidFill>
                            <a:schemeClr val="tx1"/>
                          </a:solidFill>
                          <a:effectLst/>
                          <a:latin typeface="ＭＳ Ｐゴシック" panose="020B0600070205080204" pitchFamily="50" charset="-128"/>
                          <a:ea typeface="ＭＳ Ｐゴシック" panose="020B0600070205080204" pitchFamily="50" charset="-128"/>
                        </a:rPr>
                        <a:t>身長（</a:t>
                      </a:r>
                      <a:r>
                        <a:rPr lang="en-US" sz="1400" b="0" dirty="0">
                          <a:solidFill>
                            <a:schemeClr val="tx1"/>
                          </a:solidFill>
                          <a:effectLst/>
                          <a:latin typeface="ＭＳ Ｐゴシック" panose="020B0600070205080204" pitchFamily="50" charset="-128"/>
                          <a:ea typeface="ＭＳ Ｐゴシック" panose="020B0600070205080204" pitchFamily="50" charset="-128"/>
                        </a:rPr>
                        <a:t>cm</a:t>
                      </a:r>
                      <a:r>
                        <a:rPr lang="ja-JP" sz="1400" b="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ts val="1400"/>
                        </a:lnSpc>
                        <a:spcAft>
                          <a:spcPts val="0"/>
                        </a:spcAft>
                      </a:pP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参照</a:t>
                      </a:r>
                      <a:r>
                        <a:rPr lang="ja-JP" sz="1400" b="0" dirty="0">
                          <a:solidFill>
                            <a:schemeClr val="tx1"/>
                          </a:solidFill>
                          <a:effectLst/>
                          <a:latin typeface="ＭＳ Ｐゴシック" panose="020B0600070205080204" pitchFamily="50" charset="-128"/>
                          <a:ea typeface="ＭＳ Ｐゴシック" panose="020B0600070205080204" pitchFamily="50" charset="-128"/>
                        </a:rPr>
                        <a:t>体重（</a:t>
                      </a:r>
                      <a:r>
                        <a:rPr lang="en-US" sz="1400" b="0" dirty="0">
                          <a:solidFill>
                            <a:schemeClr val="tx1"/>
                          </a:solidFill>
                          <a:effectLst/>
                          <a:latin typeface="ＭＳ Ｐゴシック" panose="020B0600070205080204" pitchFamily="50" charset="-128"/>
                          <a:ea typeface="ＭＳ Ｐゴシック" panose="020B0600070205080204" pitchFamily="50" charset="-128"/>
                        </a:rPr>
                        <a:t>kg</a:t>
                      </a:r>
                      <a:r>
                        <a:rPr lang="ja-JP" sz="1400" b="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29428082"/>
                  </a:ext>
                </a:extLst>
              </a:tr>
              <a:tr h="216000">
                <a:tc>
                  <a:txBody>
                    <a:bodyPr/>
                    <a:lstStyle/>
                    <a:p>
                      <a:pPr indent="127000" algn="ctr">
                        <a:lnSpc>
                          <a:spcPts val="1400"/>
                        </a:lnSpc>
                        <a:spcAft>
                          <a:spcPts val="0"/>
                        </a:spcAft>
                      </a:pP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０</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５</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sz="1400" b="0" dirty="0">
                          <a:solidFill>
                            <a:schemeClr val="tx1"/>
                          </a:solidFill>
                          <a:effectLst/>
                          <a:latin typeface="ＭＳ Ｐゴシック" panose="020B0600070205080204" pitchFamily="50" charset="-128"/>
                          <a:ea typeface="ＭＳ Ｐゴシック" panose="020B0600070205080204" pitchFamily="50" charset="-128"/>
                        </a:rPr>
                        <a:t>月）</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61.5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6.3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60.1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5.9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7793022"/>
                  </a:ext>
                </a:extLst>
              </a:tr>
              <a:tr h="216000">
                <a:tc>
                  <a:txBody>
                    <a:bodyPr/>
                    <a:lstStyle/>
                    <a:p>
                      <a:pPr indent="127000" algn="ctr">
                        <a:lnSpc>
                          <a:spcPts val="1400"/>
                        </a:lnSpc>
                        <a:spcAft>
                          <a:spcPts val="0"/>
                        </a:spcAft>
                      </a:pP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６</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en-US" sz="1400" b="0" dirty="0">
                          <a:solidFill>
                            <a:schemeClr val="tx1"/>
                          </a:solidFill>
                          <a:effectLst/>
                          <a:latin typeface="ＭＳ Ｐゴシック" panose="020B0600070205080204" pitchFamily="50" charset="-128"/>
                          <a:ea typeface="ＭＳ Ｐゴシック" panose="020B0600070205080204" pitchFamily="50" charset="-128"/>
                        </a:rPr>
                        <a:t>11</a:t>
                      </a:r>
                      <a:r>
                        <a:rPr lang="ja-JP" sz="1400" b="0" dirty="0">
                          <a:solidFill>
                            <a:schemeClr val="tx1"/>
                          </a:solidFill>
                          <a:effectLst/>
                          <a:latin typeface="ＭＳ Ｐゴシック" panose="020B0600070205080204" pitchFamily="50" charset="-128"/>
                          <a:ea typeface="ＭＳ Ｐゴシック" panose="020B0600070205080204" pitchFamily="50" charset="-128"/>
                        </a:rPr>
                        <a:t>（月）</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71.6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8.8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70.2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8.1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3283758"/>
                  </a:ext>
                </a:extLst>
              </a:tr>
              <a:tr h="216000">
                <a:tc>
                  <a:txBody>
                    <a:bodyPr/>
                    <a:lstStyle/>
                    <a:p>
                      <a:pPr indent="127000" algn="ctr">
                        <a:lnSpc>
                          <a:spcPts val="1400"/>
                        </a:lnSpc>
                        <a:spcAft>
                          <a:spcPts val="0"/>
                        </a:spcAft>
                      </a:pP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６</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８</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sz="1400" b="0" dirty="0">
                          <a:solidFill>
                            <a:schemeClr val="tx1"/>
                          </a:solidFill>
                          <a:effectLst/>
                          <a:latin typeface="ＭＳ Ｐゴシック" panose="020B0600070205080204" pitchFamily="50" charset="-128"/>
                          <a:ea typeface="ＭＳ Ｐゴシック" panose="020B0600070205080204" pitchFamily="50" charset="-128"/>
                        </a:rPr>
                        <a:t>月）</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69.8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8.4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68.3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7.8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0108613"/>
                  </a:ext>
                </a:extLst>
              </a:tr>
              <a:tr h="216000">
                <a:tc>
                  <a:txBody>
                    <a:bodyPr/>
                    <a:lstStyle/>
                    <a:p>
                      <a:pPr indent="127000" algn="ctr">
                        <a:lnSpc>
                          <a:spcPts val="1400"/>
                        </a:lnSpc>
                        <a:spcAft>
                          <a:spcPts val="0"/>
                        </a:spcAft>
                      </a:pP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９</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en-US" sz="1400" b="0" dirty="0">
                          <a:solidFill>
                            <a:schemeClr val="tx1"/>
                          </a:solidFill>
                          <a:effectLst/>
                          <a:latin typeface="ＭＳ Ｐゴシック" panose="020B0600070205080204" pitchFamily="50" charset="-128"/>
                          <a:ea typeface="ＭＳ Ｐゴシック" panose="020B0600070205080204" pitchFamily="50" charset="-128"/>
                        </a:rPr>
                        <a:t>11</a:t>
                      </a:r>
                      <a:r>
                        <a:rPr lang="ja-JP" sz="1400" b="0" dirty="0">
                          <a:solidFill>
                            <a:schemeClr val="tx1"/>
                          </a:solidFill>
                          <a:effectLst/>
                          <a:latin typeface="ＭＳ Ｐゴシック" panose="020B0600070205080204" pitchFamily="50" charset="-128"/>
                          <a:ea typeface="ＭＳ Ｐゴシック" panose="020B0600070205080204" pitchFamily="50" charset="-128"/>
                        </a:rPr>
                        <a:t>（月）</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73.2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9.1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71.9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8.4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4575771"/>
                  </a:ext>
                </a:extLst>
              </a:tr>
              <a:tr h="216000">
                <a:tc>
                  <a:txBody>
                    <a:bodyPr/>
                    <a:lstStyle/>
                    <a:p>
                      <a:pPr indent="127000" algn="ctr">
                        <a:lnSpc>
                          <a:spcPts val="1400"/>
                        </a:lnSpc>
                        <a:spcAft>
                          <a:spcPts val="0"/>
                        </a:spcAft>
                      </a:pP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１</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２</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85.8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11.5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84.6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11.0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0206848"/>
                  </a:ext>
                </a:extLst>
              </a:tr>
              <a:tr h="216000">
                <a:tc>
                  <a:txBody>
                    <a:bodyPr/>
                    <a:lstStyle/>
                    <a:p>
                      <a:pPr indent="127000" algn="ctr">
                        <a:lnSpc>
                          <a:spcPts val="1400"/>
                        </a:lnSpc>
                        <a:spcAft>
                          <a:spcPts val="0"/>
                        </a:spcAft>
                      </a:pP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３</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５</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103.6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16.5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103.2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16.1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2725359"/>
                  </a:ext>
                </a:extLst>
              </a:tr>
              <a:tr h="216000">
                <a:tc>
                  <a:txBody>
                    <a:bodyPr/>
                    <a:lstStyle/>
                    <a:p>
                      <a:pPr indent="127000" algn="ctr">
                        <a:lnSpc>
                          <a:spcPts val="1400"/>
                        </a:lnSpc>
                        <a:spcAft>
                          <a:spcPts val="0"/>
                        </a:spcAft>
                      </a:pP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６</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７</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119.5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22.2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118.3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21.9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4974137"/>
                  </a:ext>
                </a:extLst>
              </a:tr>
              <a:tr h="216000">
                <a:tc>
                  <a:txBody>
                    <a:bodyPr/>
                    <a:lstStyle/>
                    <a:p>
                      <a:pPr indent="127000" algn="ctr">
                        <a:lnSpc>
                          <a:spcPts val="1400"/>
                        </a:lnSpc>
                        <a:spcAft>
                          <a:spcPts val="0"/>
                        </a:spcAft>
                      </a:pP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８</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９</a:t>
                      </a:r>
                      <a:r>
                        <a:rPr lang="ja-JP" sz="1400" b="0" dirty="0" smtClean="0">
                          <a:solidFill>
                            <a:schemeClr val="tx1"/>
                          </a:solidFill>
                          <a:effectLst/>
                          <a:latin typeface="ＭＳ Ｐゴシック" panose="020B0600070205080204" pitchFamily="50" charset="-128"/>
                          <a:ea typeface="ＭＳ Ｐゴシック" panose="020B0600070205080204" pitchFamily="50" charset="-128"/>
                        </a:rPr>
                        <a:t>（</a:t>
                      </a:r>
                      <a:r>
                        <a:rPr lang="ja-JP"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130.4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28.0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130.4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27.4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217447"/>
                  </a:ext>
                </a:extLst>
              </a:tr>
              <a:tr h="216000">
                <a:tc>
                  <a:txBody>
                    <a:bodyPr/>
                    <a:lstStyle/>
                    <a:p>
                      <a:pPr indent="127000" algn="ctr">
                        <a:lnSpc>
                          <a:spcPts val="1400"/>
                        </a:lnSpc>
                        <a:spcAft>
                          <a:spcPts val="0"/>
                        </a:spcAft>
                      </a:pPr>
                      <a:r>
                        <a:rPr lang="en-US" sz="1400" b="0" dirty="0" smtClean="0">
                          <a:solidFill>
                            <a:schemeClr val="tx1"/>
                          </a:solidFill>
                          <a:effectLst/>
                          <a:latin typeface="ＭＳ Ｐゴシック" panose="020B0600070205080204" pitchFamily="50" charset="-128"/>
                          <a:ea typeface="ＭＳ Ｐゴシック" panose="020B0600070205080204" pitchFamily="50" charset="-128"/>
                        </a:rPr>
                        <a:t>10</a:t>
                      </a:r>
                      <a:r>
                        <a:rPr lang="ja-JP" sz="1400" b="0" dirty="0">
                          <a:solidFill>
                            <a:schemeClr val="tx1"/>
                          </a:solidFill>
                          <a:effectLst/>
                          <a:latin typeface="ＭＳ Ｐゴシック" panose="020B0600070205080204" pitchFamily="50" charset="-128"/>
                          <a:ea typeface="ＭＳ Ｐゴシック" panose="020B0600070205080204" pitchFamily="50" charset="-128"/>
                        </a:rPr>
                        <a:t>～</a:t>
                      </a:r>
                      <a:r>
                        <a:rPr lang="en-US" sz="1400" b="0" dirty="0">
                          <a:solidFill>
                            <a:schemeClr val="tx1"/>
                          </a:solidFill>
                          <a:effectLst/>
                          <a:latin typeface="ＭＳ Ｐゴシック" panose="020B0600070205080204" pitchFamily="50" charset="-128"/>
                          <a:ea typeface="ＭＳ Ｐゴシック" panose="020B0600070205080204" pitchFamily="50" charset="-128"/>
                        </a:rPr>
                        <a:t>11</a:t>
                      </a:r>
                      <a:r>
                        <a:rPr lang="ja-JP"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142.0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35.6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144.0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36.3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0346189"/>
                  </a:ext>
                </a:extLst>
              </a:tr>
              <a:tr h="216000">
                <a:tc>
                  <a:txBody>
                    <a:bodyPr/>
                    <a:lstStyle/>
                    <a:p>
                      <a:pPr indent="127000"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12</a:t>
                      </a:r>
                      <a:r>
                        <a:rPr lang="ja-JP" sz="1400" b="0" dirty="0">
                          <a:solidFill>
                            <a:schemeClr val="tx1"/>
                          </a:solidFill>
                          <a:effectLst/>
                          <a:latin typeface="ＭＳ Ｐゴシック" panose="020B0600070205080204" pitchFamily="50" charset="-128"/>
                          <a:ea typeface="ＭＳ Ｐゴシック" panose="020B0600070205080204" pitchFamily="50" charset="-128"/>
                        </a:rPr>
                        <a:t>～</a:t>
                      </a:r>
                      <a:r>
                        <a:rPr lang="en-US" sz="1400" b="0" dirty="0">
                          <a:solidFill>
                            <a:schemeClr val="tx1"/>
                          </a:solidFill>
                          <a:effectLst/>
                          <a:latin typeface="ＭＳ Ｐゴシック" panose="020B0600070205080204" pitchFamily="50" charset="-128"/>
                          <a:ea typeface="ＭＳ Ｐゴシック" panose="020B0600070205080204" pitchFamily="50" charset="-128"/>
                        </a:rPr>
                        <a:t>14</a:t>
                      </a:r>
                      <a:r>
                        <a:rPr lang="ja-JP"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160.5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49.0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155.1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47.5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1507611"/>
                  </a:ext>
                </a:extLst>
              </a:tr>
              <a:tr h="216000">
                <a:tc>
                  <a:txBody>
                    <a:bodyPr/>
                    <a:lstStyle/>
                    <a:p>
                      <a:pPr indent="127000"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15</a:t>
                      </a:r>
                      <a:r>
                        <a:rPr lang="ja-JP" sz="1400" b="0" dirty="0">
                          <a:solidFill>
                            <a:schemeClr val="tx1"/>
                          </a:solidFill>
                          <a:effectLst/>
                          <a:latin typeface="ＭＳ Ｐゴシック" panose="020B0600070205080204" pitchFamily="50" charset="-128"/>
                          <a:ea typeface="ＭＳ Ｐゴシック" panose="020B0600070205080204" pitchFamily="50" charset="-128"/>
                        </a:rPr>
                        <a:t>～</a:t>
                      </a:r>
                      <a:r>
                        <a:rPr lang="en-US" sz="1400" b="0" dirty="0">
                          <a:solidFill>
                            <a:schemeClr val="tx1"/>
                          </a:solidFill>
                          <a:effectLst/>
                          <a:latin typeface="ＭＳ Ｐゴシック" panose="020B0600070205080204" pitchFamily="50" charset="-128"/>
                          <a:ea typeface="ＭＳ Ｐゴシック" panose="020B0600070205080204" pitchFamily="50" charset="-128"/>
                        </a:rPr>
                        <a:t>17</a:t>
                      </a:r>
                      <a:r>
                        <a:rPr lang="ja-JP"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170.1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59.7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157.7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51.9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4469785"/>
                  </a:ext>
                </a:extLst>
              </a:tr>
              <a:tr h="216000">
                <a:tc>
                  <a:txBody>
                    <a:bodyPr/>
                    <a:lstStyle/>
                    <a:p>
                      <a:pPr indent="127000"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18</a:t>
                      </a:r>
                      <a:r>
                        <a:rPr lang="ja-JP" sz="1400" b="0" dirty="0">
                          <a:solidFill>
                            <a:schemeClr val="tx1"/>
                          </a:solidFill>
                          <a:effectLst/>
                          <a:latin typeface="ＭＳ Ｐゴシック" panose="020B0600070205080204" pitchFamily="50" charset="-128"/>
                          <a:ea typeface="ＭＳ Ｐゴシック" panose="020B0600070205080204" pitchFamily="50" charset="-128"/>
                        </a:rPr>
                        <a:t>～</a:t>
                      </a:r>
                      <a:r>
                        <a:rPr lang="en-US" sz="1400" b="0" dirty="0">
                          <a:solidFill>
                            <a:schemeClr val="tx1"/>
                          </a:solidFill>
                          <a:effectLst/>
                          <a:latin typeface="ＭＳ Ｐゴシック" panose="020B0600070205080204" pitchFamily="50" charset="-128"/>
                          <a:ea typeface="ＭＳ Ｐゴシック" panose="020B0600070205080204" pitchFamily="50" charset="-128"/>
                        </a:rPr>
                        <a:t>29</a:t>
                      </a:r>
                      <a:r>
                        <a:rPr lang="ja-JP"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171.0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64.5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158.0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50.3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5514160"/>
                  </a:ext>
                </a:extLst>
              </a:tr>
              <a:tr h="216000">
                <a:tc>
                  <a:txBody>
                    <a:bodyPr/>
                    <a:lstStyle/>
                    <a:p>
                      <a:pPr indent="127000"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30</a:t>
                      </a:r>
                      <a:r>
                        <a:rPr lang="ja-JP" sz="1400" b="0" dirty="0">
                          <a:solidFill>
                            <a:schemeClr val="tx1"/>
                          </a:solidFill>
                          <a:effectLst/>
                          <a:latin typeface="ＭＳ Ｐゴシック" panose="020B0600070205080204" pitchFamily="50" charset="-128"/>
                          <a:ea typeface="ＭＳ Ｐゴシック" panose="020B0600070205080204" pitchFamily="50" charset="-128"/>
                        </a:rPr>
                        <a:t>～</a:t>
                      </a:r>
                      <a:r>
                        <a:rPr lang="en-US" sz="1400" b="0" dirty="0">
                          <a:solidFill>
                            <a:schemeClr val="tx1"/>
                          </a:solidFill>
                          <a:effectLst/>
                          <a:latin typeface="ＭＳ Ｐゴシック" panose="020B0600070205080204" pitchFamily="50" charset="-128"/>
                          <a:ea typeface="ＭＳ Ｐゴシック" panose="020B0600070205080204" pitchFamily="50" charset="-128"/>
                        </a:rPr>
                        <a:t>49</a:t>
                      </a:r>
                      <a:r>
                        <a:rPr lang="ja-JP"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171.0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68.1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158.0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53.0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6216446"/>
                  </a:ext>
                </a:extLst>
              </a:tr>
              <a:tr h="216000">
                <a:tc>
                  <a:txBody>
                    <a:bodyPr/>
                    <a:lstStyle/>
                    <a:p>
                      <a:pPr algn="ctr">
                        <a:lnSpc>
                          <a:spcPts val="1400"/>
                        </a:lnSpc>
                        <a:spcAft>
                          <a:spcPts val="0"/>
                        </a:spcAft>
                      </a:pP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　</a:t>
                      </a:r>
                      <a:r>
                        <a:rPr lang="en-US" sz="1400" b="0" dirty="0" smtClean="0">
                          <a:solidFill>
                            <a:schemeClr val="tx1"/>
                          </a:solidFill>
                          <a:effectLst/>
                          <a:latin typeface="ＭＳ Ｐゴシック" panose="020B0600070205080204" pitchFamily="50" charset="-128"/>
                          <a:ea typeface="ＭＳ Ｐゴシック" panose="020B0600070205080204" pitchFamily="50" charset="-128"/>
                        </a:rPr>
                        <a:t>50</a:t>
                      </a: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a:t>
                      </a:r>
                      <a:r>
                        <a:rPr lang="en-US" sz="1400" b="0" dirty="0">
                          <a:solidFill>
                            <a:schemeClr val="tx1"/>
                          </a:solidFill>
                          <a:effectLst/>
                          <a:latin typeface="ＭＳ Ｐゴシック" panose="020B0600070205080204" pitchFamily="50" charset="-128"/>
                          <a:ea typeface="ＭＳ Ｐゴシック" panose="020B0600070205080204" pitchFamily="50" charset="-128"/>
                        </a:rPr>
                        <a:t>64</a:t>
                      </a:r>
                      <a:r>
                        <a:rPr lang="ja-JP"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169.0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68.0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155.8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53.8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475103"/>
                  </a:ext>
                </a:extLst>
              </a:tr>
              <a:tr h="216000">
                <a:tc>
                  <a:txBody>
                    <a:bodyPr/>
                    <a:lstStyle/>
                    <a:p>
                      <a:pPr algn="ctr">
                        <a:lnSpc>
                          <a:spcPts val="1400"/>
                        </a:lnSpc>
                        <a:spcAft>
                          <a:spcPts val="0"/>
                        </a:spcAft>
                      </a:pP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　</a:t>
                      </a:r>
                      <a:r>
                        <a:rPr lang="en-US" sz="1400" b="0" dirty="0" smtClean="0">
                          <a:solidFill>
                            <a:schemeClr val="tx1"/>
                          </a:solidFill>
                          <a:effectLst/>
                          <a:latin typeface="ＭＳ Ｐゴシック" panose="020B0600070205080204" pitchFamily="50" charset="-128"/>
                          <a:ea typeface="ＭＳ Ｐゴシック" panose="020B0600070205080204" pitchFamily="50" charset="-128"/>
                        </a:rPr>
                        <a:t>65</a:t>
                      </a: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a:t>
                      </a:r>
                      <a:r>
                        <a:rPr lang="en-US" sz="1400" b="0" dirty="0">
                          <a:solidFill>
                            <a:schemeClr val="tx1"/>
                          </a:solidFill>
                          <a:effectLst/>
                          <a:latin typeface="ＭＳ Ｐゴシック" panose="020B0600070205080204" pitchFamily="50" charset="-128"/>
                          <a:ea typeface="ＭＳ Ｐゴシック" panose="020B0600070205080204" pitchFamily="50" charset="-128"/>
                        </a:rPr>
                        <a:t>74</a:t>
                      </a:r>
                      <a:r>
                        <a:rPr lang="ja-JP"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165.2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65.0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152.0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52.1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3583513"/>
                  </a:ext>
                </a:extLst>
              </a:tr>
              <a:tr h="216000">
                <a:tc>
                  <a:txBody>
                    <a:bodyPr/>
                    <a:lstStyle/>
                    <a:p>
                      <a:pPr algn="ctr">
                        <a:lnSpc>
                          <a:spcPts val="1400"/>
                        </a:lnSpc>
                        <a:spcAft>
                          <a:spcPts val="0"/>
                        </a:spcAft>
                      </a:pPr>
                      <a:r>
                        <a:rPr lang="ja-JP" altLang="en-US" sz="1400" b="0" dirty="0" smtClean="0">
                          <a:solidFill>
                            <a:schemeClr val="tx1"/>
                          </a:solidFill>
                          <a:effectLst/>
                          <a:latin typeface="ＭＳ Ｐゴシック" panose="020B0600070205080204" pitchFamily="50" charset="-128"/>
                          <a:ea typeface="ＭＳ Ｐゴシック" panose="020B0600070205080204" pitchFamily="50" charset="-128"/>
                        </a:rPr>
                        <a:t>　</a:t>
                      </a:r>
                      <a:r>
                        <a:rPr lang="en-US" sz="1400" b="0" dirty="0" smtClean="0">
                          <a:solidFill>
                            <a:schemeClr val="tx1"/>
                          </a:solidFill>
                          <a:effectLst/>
                          <a:latin typeface="ＭＳ Ｐゴシック" panose="020B0600070205080204" pitchFamily="50" charset="-128"/>
                          <a:ea typeface="ＭＳ Ｐゴシック" panose="020B0600070205080204" pitchFamily="50" charset="-128"/>
                        </a:rPr>
                        <a:t>75</a:t>
                      </a:r>
                      <a:r>
                        <a:rPr lang="ja-JP" sz="1400" b="0" dirty="0">
                          <a:solidFill>
                            <a:schemeClr val="tx1"/>
                          </a:solidFill>
                          <a:effectLst/>
                          <a:latin typeface="ＭＳ Ｐゴシック" panose="020B0600070205080204" pitchFamily="50" charset="-128"/>
                          <a:ea typeface="ＭＳ Ｐゴシック" panose="020B0600070205080204" pitchFamily="50" charset="-128"/>
                        </a:rPr>
                        <a:t>以上</a:t>
                      </a:r>
                      <a:r>
                        <a:rPr lang="ja-JP" altLang="en-US" sz="1400" b="0" dirty="0">
                          <a:solidFill>
                            <a:schemeClr val="tx1"/>
                          </a:solidFill>
                          <a:effectLst/>
                          <a:latin typeface="ＭＳ Ｐゴシック" panose="020B0600070205080204" pitchFamily="50" charset="-128"/>
                          <a:ea typeface="ＭＳ Ｐゴシック" panose="020B0600070205080204" pitchFamily="50" charset="-128"/>
                        </a:rPr>
                        <a:t>（歳）</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160.8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59.6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148.0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spcAft>
                          <a:spcPts val="0"/>
                        </a:spcAft>
                      </a:pPr>
                      <a:r>
                        <a:rPr lang="en-US" sz="1400" b="0" dirty="0">
                          <a:solidFill>
                            <a:schemeClr val="tx1"/>
                          </a:solidFill>
                          <a:effectLst/>
                          <a:latin typeface="ＭＳ Ｐゴシック" panose="020B0600070205080204" pitchFamily="50" charset="-128"/>
                          <a:ea typeface="ＭＳ Ｐゴシック" panose="020B0600070205080204" pitchFamily="50" charset="-128"/>
                        </a:rPr>
                        <a:t>48.8 </a:t>
                      </a:r>
                      <a:endParaRPr lang="ja-JP" sz="1400" b="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2865" marR="62865"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009884"/>
                  </a:ext>
                </a:extLst>
              </a:tr>
            </a:tbl>
          </a:graphicData>
        </a:graphic>
      </p:graphicFrame>
      <p:sp>
        <p:nvSpPr>
          <p:cNvPr id="6" name="正方形/長方形 5"/>
          <p:cNvSpPr/>
          <p:nvPr/>
        </p:nvSpPr>
        <p:spPr>
          <a:xfrm>
            <a:off x="922909" y="1694408"/>
            <a:ext cx="3539752" cy="338554"/>
          </a:xfrm>
          <a:prstGeom prst="rect">
            <a:avLst/>
          </a:prstGeom>
        </p:spPr>
        <p:txBody>
          <a:bodyPr wrap="none">
            <a:spAutoFit/>
          </a:bodyPr>
          <a:lstStyle/>
          <a:p>
            <a:pPr fontAlgn="ctr"/>
            <a:r>
              <a:rPr lang="ja-JP" altLang="en-US" sz="1600" dirty="0">
                <a:latin typeface="ＭＳ Ｐゴシック" panose="020B0600070205080204" pitchFamily="50" charset="-128"/>
                <a:ea typeface="ＭＳ Ｐゴシック" panose="020B0600070205080204" pitchFamily="50" charset="-128"/>
              </a:rPr>
              <a:t>表３</a:t>
            </a:r>
            <a:r>
              <a:rPr lang="ja-JP" altLang="ja-JP" sz="1600" dirty="0">
                <a:latin typeface="ＭＳ Ｐゴシック" panose="020B0600070205080204" pitchFamily="50" charset="-128"/>
                <a:ea typeface="ＭＳ Ｐゴシック" panose="020B0600070205080204" pitchFamily="50" charset="-128"/>
              </a:rPr>
              <a:t>　</a:t>
            </a:r>
            <a:r>
              <a:rPr lang="ja-JP" altLang="en-US" sz="1600" dirty="0">
                <a:latin typeface="ＭＳ Ｐゴシック" panose="020B0600070205080204" pitchFamily="50" charset="-128"/>
                <a:ea typeface="ＭＳ Ｐゴシック" panose="020B0600070205080204" pitchFamily="50" charset="-128"/>
              </a:rPr>
              <a:t>参照体位</a:t>
            </a:r>
            <a:r>
              <a:rPr lang="zh-CN" altLang="en-US" sz="1600" dirty="0">
                <a:latin typeface="ＭＳ Ｐゴシック" panose="020B0600070205080204" pitchFamily="50" charset="-128"/>
                <a:ea typeface="ＭＳ Ｐゴシック" panose="020B0600070205080204" pitchFamily="50" charset="-128"/>
              </a:rPr>
              <a:t>（参照身長、参照体重）</a:t>
            </a:r>
            <a:r>
              <a:rPr lang="en-US" altLang="zh-CN" sz="1600" baseline="30000" dirty="0">
                <a:latin typeface="ＭＳ Ｐゴシック" panose="020B0600070205080204" pitchFamily="50" charset="-128"/>
                <a:ea typeface="ＭＳ Ｐゴシック" panose="020B0600070205080204" pitchFamily="50" charset="-128"/>
              </a:rPr>
              <a:t>1</a:t>
            </a:r>
            <a:endParaRPr lang="ja-JP" altLang="ja-JP" sz="1600" baseline="30000" dirty="0">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920552" y="5941729"/>
            <a:ext cx="8568952" cy="861774"/>
          </a:xfrm>
          <a:prstGeom prst="rect">
            <a:avLst/>
          </a:prstGeom>
        </p:spPr>
        <p:txBody>
          <a:bodyPr wrap="square">
            <a:spAutoFit/>
          </a:bodyPr>
          <a:lstStyle/>
          <a:p>
            <a:pPr marL="57150" indent="-57150">
              <a:lnSpc>
                <a:spcPts val="1200"/>
              </a:lnSpc>
            </a:pPr>
            <a:r>
              <a:rPr lang="en-US" altLang="ja-JP" sz="1100" baseline="30000" dirty="0">
                <a:latin typeface="+mn-ea"/>
                <a:cs typeface="Times New Roman" panose="02020603050405020304" pitchFamily="18" charset="0"/>
              </a:rPr>
              <a:t>1</a:t>
            </a:r>
            <a:r>
              <a:rPr lang="en-US" altLang="ja-JP" sz="1100" dirty="0">
                <a:latin typeface="+mn-ea"/>
                <a:cs typeface="Times New Roman" panose="02020603050405020304" pitchFamily="18" charset="0"/>
              </a:rPr>
              <a:t> </a:t>
            </a:r>
            <a:r>
              <a:rPr lang="ja-JP" altLang="en-US" sz="1100" dirty="0" smtClean="0">
                <a:latin typeface="+mn-ea"/>
                <a:cs typeface="Times New Roman" panose="02020603050405020304" pitchFamily="18" charset="0"/>
              </a:rPr>
              <a:t>０</a:t>
            </a:r>
            <a:r>
              <a:rPr lang="ja-JP" altLang="ja-JP" sz="1100" dirty="0" smtClean="0">
                <a:latin typeface="+mn-ea"/>
                <a:cs typeface="Times New Roman" panose="02020603050405020304" pitchFamily="18" charset="0"/>
              </a:rPr>
              <a:t>～</a:t>
            </a:r>
            <a:r>
              <a:rPr lang="en-US" altLang="ja-JP" sz="1100" dirty="0">
                <a:latin typeface="+mn-ea"/>
                <a:cs typeface="Times New Roman" panose="02020603050405020304" pitchFamily="18" charset="0"/>
              </a:rPr>
              <a:t>17</a:t>
            </a:r>
            <a:r>
              <a:rPr lang="ja-JP" altLang="ja-JP" sz="1100" dirty="0">
                <a:latin typeface="+mn-ea"/>
                <a:cs typeface="Times New Roman" panose="02020603050405020304" pitchFamily="18" charset="0"/>
              </a:rPr>
              <a:t>歳は、日本小児内分泌学会・日本成長学会合同標準値委員会による小児の体格評価に用いる身長、体重の標準値を基に、年齢区分に応じて、当該月齢及び年齢区分の中央時点における中央値を引用した。ただし、公表数値が年齢区分と合致しない場合は、同様の方法で算出した値を用いた。</a:t>
            </a:r>
            <a:r>
              <a:rPr lang="en-US" altLang="ja-JP" sz="1100" dirty="0">
                <a:latin typeface="+mn-ea"/>
                <a:cs typeface="Times New Roman" panose="02020603050405020304" pitchFamily="18" charset="0"/>
              </a:rPr>
              <a:t>18</a:t>
            </a:r>
            <a:r>
              <a:rPr lang="ja-JP" altLang="ja-JP" sz="1100" dirty="0">
                <a:latin typeface="+mn-ea"/>
                <a:cs typeface="Times New Roman" panose="02020603050405020304" pitchFamily="18" charset="0"/>
              </a:rPr>
              <a:t>歳以上は、平成</a:t>
            </a:r>
            <a:r>
              <a:rPr lang="en-US" altLang="ja-JP" sz="1100" dirty="0">
                <a:latin typeface="+mn-ea"/>
                <a:cs typeface="Times New Roman" panose="02020603050405020304" pitchFamily="18" charset="0"/>
              </a:rPr>
              <a:t>28</a:t>
            </a:r>
            <a:r>
              <a:rPr lang="ja-JP" altLang="ja-JP" sz="1100" dirty="0">
                <a:latin typeface="+mn-ea"/>
                <a:cs typeface="Times New Roman" panose="02020603050405020304" pitchFamily="18" charset="0"/>
              </a:rPr>
              <a:t>年国民健康・栄養調査における当該の性及び年齢区分における身長・体重の中央値を用いた。</a:t>
            </a:r>
            <a:endParaRPr lang="ja-JP" altLang="ja-JP" sz="1200" dirty="0">
              <a:latin typeface="+mn-ea"/>
              <a:cs typeface="Times New Roman" panose="02020603050405020304" pitchFamily="18" charset="0"/>
            </a:endParaRPr>
          </a:p>
          <a:p>
            <a:pPr marL="57150" indent="-57150">
              <a:lnSpc>
                <a:spcPts val="1200"/>
              </a:lnSpc>
            </a:pPr>
            <a:r>
              <a:rPr lang="en-US" altLang="ja-JP" sz="1100" baseline="30000" dirty="0">
                <a:latin typeface="+mn-ea"/>
                <a:cs typeface="Times New Roman" panose="02020603050405020304" pitchFamily="18" charset="0"/>
              </a:rPr>
              <a:t>2 </a:t>
            </a:r>
            <a:r>
              <a:rPr lang="ja-JP" altLang="ja-JP" sz="1100" dirty="0">
                <a:latin typeface="+mn-ea"/>
                <a:cs typeface="Times New Roman" panose="02020603050405020304" pitchFamily="18" charset="0"/>
              </a:rPr>
              <a:t>妊婦、授乳婦を除く。</a:t>
            </a:r>
            <a:endParaRPr lang="ja-JP" altLang="ja-JP" sz="1200" dirty="0">
              <a:latin typeface="+mn-ea"/>
              <a:cs typeface="Times New Roman" panose="02020603050405020304" pitchFamily="18" charset="0"/>
            </a:endParaRPr>
          </a:p>
          <a:p>
            <a:pPr marL="57150" indent="-57150" algn="just">
              <a:lnSpc>
                <a:spcPts val="1200"/>
              </a:lnSpc>
            </a:pPr>
            <a:endParaRPr lang="ja-JP" altLang="ja-JP" sz="1100" dirty="0">
              <a:latin typeface="+mn-ea"/>
              <a:cs typeface="Times New Roman" panose="02020603050405020304" pitchFamily="18" charset="0"/>
            </a:endParaRPr>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18</a:t>
            </a:fld>
            <a:endParaRPr kumimoji="1" lang="ja-JP" altLang="en-US" dirty="0"/>
          </a:p>
        </p:txBody>
      </p:sp>
      <p:sp>
        <p:nvSpPr>
          <p:cNvPr id="10" name="正方形/長方形 9"/>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664582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543000" y="980688"/>
            <a:ext cx="8820000" cy="5760000"/>
          </a:xfrm>
          <a:prstGeom prst="rect">
            <a:avLst/>
          </a:prstGeom>
          <a:noFill/>
          <a:ln w="28575">
            <a:solidFill>
              <a:schemeClr val="tx1"/>
            </a:solidFill>
          </a:ln>
        </p:spPr>
        <p:txBody>
          <a:bodyPr wrap="square" rtlCol="0" anchor="t">
            <a:noAutofit/>
          </a:bodyPr>
          <a:lstStyle/>
          <a:p>
            <a:pPr marL="285750" indent="-285750" algn="just">
              <a:buFont typeface="ＭＳ Ｐゴシック" panose="020B0600070205080204" pitchFamily="50" charset="-128"/>
              <a:buChar char="○"/>
            </a:pPr>
            <a:r>
              <a:rPr lang="ja-JP" altLang="en-US" dirty="0">
                <a:solidFill>
                  <a:prstClr val="black"/>
                </a:solidFill>
                <a:latin typeface="+mn-ea"/>
              </a:rPr>
              <a:t>全体の構成において、「対象特性」と「生活習慣病とエネルギー・栄養素との関連」は総論・各論とは別立て（参考資料）としている。</a:t>
            </a:r>
            <a:endParaRPr lang="en-US" altLang="ja-JP" dirty="0">
              <a:solidFill>
                <a:prstClr val="black"/>
              </a:solidFill>
              <a:latin typeface="+mn-ea"/>
            </a:endParaRPr>
          </a:p>
          <a:p>
            <a:pPr marL="285750" indent="-285750" algn="just">
              <a:buFont typeface="ＭＳ Ｐゴシック" panose="020B0600070205080204" pitchFamily="50" charset="-128"/>
              <a:buChar char="○"/>
            </a:pPr>
            <a:r>
              <a:rPr lang="ja-JP" altLang="en-US" dirty="0">
                <a:solidFill>
                  <a:prstClr val="black"/>
                </a:solidFill>
                <a:latin typeface="+mn-ea"/>
              </a:rPr>
              <a:t>各栄養素の構成について、必ずしも統一が図られていない。</a:t>
            </a:r>
          </a:p>
        </p:txBody>
      </p:sp>
      <p:sp>
        <p:nvSpPr>
          <p:cNvPr id="2" name="スライド番号プレースホルダー 1"/>
          <p:cNvSpPr>
            <a:spLocks noGrp="1"/>
          </p:cNvSpPr>
          <p:nvPr>
            <p:ph type="sldNum" sz="quarter" idx="12"/>
          </p:nvPr>
        </p:nvSpPr>
        <p:spPr/>
        <p:txBody>
          <a:bodyPr/>
          <a:lstStyle/>
          <a:p>
            <a:fld id="{B9B8DF6A-C617-4C08-ADBE-A610B2F4B7C8}" type="slidenum">
              <a:rPr kumimoji="1" lang="ja-JP" altLang="en-US" smtClean="0"/>
              <a:t>1</a:t>
            </a:fld>
            <a:endParaRPr kumimoji="1" lang="ja-JP" altLang="en-US" dirty="0"/>
          </a:p>
        </p:txBody>
      </p:sp>
      <p:sp>
        <p:nvSpPr>
          <p:cNvPr id="13" name="テキスト ボックス 12"/>
          <p:cNvSpPr txBox="1"/>
          <p:nvPr/>
        </p:nvSpPr>
        <p:spPr>
          <a:xfrm>
            <a:off x="730304" y="2084651"/>
            <a:ext cx="4222696" cy="4770537"/>
          </a:xfrm>
          <a:prstGeom prst="rect">
            <a:avLst/>
          </a:prstGeom>
          <a:noFill/>
          <a:ln w="28575">
            <a:noFill/>
          </a:ln>
        </p:spPr>
        <p:txBody>
          <a:bodyPr wrap="square" rtlCol="0" anchor="t">
            <a:spAutoFit/>
          </a:bodyPr>
          <a:lstStyle/>
          <a:p>
            <a:r>
              <a:rPr lang="ja-JP" altLang="en-US" sz="1100" dirty="0">
                <a:solidFill>
                  <a:prstClr val="black"/>
                </a:solidFill>
                <a:latin typeface="ＭＳ Ｐゴシック" panose="020B0600070205080204" pitchFamily="50" charset="-128"/>
                <a:ea typeface="ＭＳ Ｐゴシック" panose="020B0600070205080204" pitchFamily="50" charset="-128"/>
              </a:rPr>
              <a:t>＜総論＞</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r>
              <a:rPr lang="ja-JP" altLang="en-US" sz="1100" dirty="0">
                <a:solidFill>
                  <a:prstClr val="black"/>
                </a:solidFill>
                <a:latin typeface="ＭＳ Ｐゴシック" panose="020B0600070205080204" pitchFamily="50" charset="-128"/>
                <a:ea typeface="ＭＳ Ｐゴシック" panose="020B0600070205080204" pitchFamily="50" charset="-128"/>
              </a:rPr>
              <a:t>＜各論＞</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r>
              <a:rPr lang="ja-JP" altLang="en-US" sz="1100" dirty="0">
                <a:solidFill>
                  <a:prstClr val="black"/>
                </a:solidFill>
                <a:latin typeface="ＭＳ Ｐゴシック" panose="020B0600070205080204" pitchFamily="50" charset="-128"/>
                <a:ea typeface="ＭＳ Ｐゴシック" panose="020B0600070205080204" pitchFamily="50" charset="-128"/>
              </a:rPr>
              <a:t>　</a:t>
            </a:r>
            <a:r>
              <a:rPr lang="en-US" altLang="ja-JP" sz="1000" dirty="0">
                <a:solidFill>
                  <a:prstClr val="black"/>
                </a:solidFill>
                <a:latin typeface="ＭＳ Ｐゴシック" panose="020B0600070205080204" pitchFamily="50" charset="-128"/>
                <a:ea typeface="ＭＳ Ｐゴシック" panose="020B0600070205080204" pitchFamily="50" charset="-128"/>
              </a:rPr>
              <a:t>〔</a:t>
            </a:r>
            <a:r>
              <a:rPr lang="ja-JP" altLang="en-US" sz="1000" dirty="0">
                <a:solidFill>
                  <a:prstClr val="black"/>
                </a:solidFill>
                <a:latin typeface="ＭＳ Ｐゴシック" panose="020B0600070205080204" pitchFamily="50" charset="-128"/>
                <a:ea typeface="ＭＳ Ｐゴシック" panose="020B0600070205080204" pitchFamily="50" charset="-128"/>
              </a:rPr>
              <a:t>脂質</a:t>
            </a:r>
            <a:r>
              <a:rPr lang="en-US" altLang="ja-JP" sz="1000" dirty="0">
                <a:solidFill>
                  <a:prstClr val="black"/>
                </a:solidFill>
                <a:latin typeface="ＭＳ Ｐゴシック" panose="020B0600070205080204" pitchFamily="50" charset="-128"/>
                <a:ea typeface="ＭＳ Ｐゴシック" panose="020B0600070205080204" pitchFamily="50" charset="-128"/>
              </a:rPr>
              <a:t>〕</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○基本的事項及び定義</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・定義と分類</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・機能</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・消化、吸収、代謝</a:t>
            </a:r>
          </a:p>
          <a:p>
            <a:pPr>
              <a:spcBef>
                <a:spcPts val="600"/>
              </a:spcBef>
            </a:pPr>
            <a:r>
              <a:rPr lang="ja-JP" altLang="en-US" sz="1000" dirty="0">
                <a:solidFill>
                  <a:prstClr val="black"/>
                </a:solidFill>
                <a:latin typeface="ＭＳ Ｐゴシック" panose="020B0600070205080204" pitchFamily="50" charset="-128"/>
                <a:ea typeface="ＭＳ Ｐゴシック" panose="020B0600070205080204" pitchFamily="50" charset="-128"/>
              </a:rPr>
              <a:t> 　○食事摂取基準</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・基準策定の特徴</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・脂質（脂肪エネルギー比率）</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・飽和脂肪酸</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a:t>
            </a:r>
            <a:r>
              <a:rPr lang="en-US" altLang="ja-JP" sz="1000" dirty="0">
                <a:solidFill>
                  <a:prstClr val="black"/>
                </a:solidFill>
                <a:latin typeface="ＭＳ Ｐゴシック" panose="020B0600070205080204" pitchFamily="50" charset="-128"/>
                <a:ea typeface="ＭＳ Ｐゴシック" panose="020B0600070205080204" pitchFamily="50" charset="-128"/>
              </a:rPr>
              <a:t>n-6</a:t>
            </a:r>
            <a:r>
              <a:rPr lang="ja-JP" altLang="en-US" sz="1000" dirty="0">
                <a:solidFill>
                  <a:prstClr val="black"/>
                </a:solidFill>
                <a:latin typeface="ＭＳ Ｐゴシック" panose="020B0600070205080204" pitchFamily="50" charset="-128"/>
                <a:ea typeface="ＭＳ Ｐゴシック" panose="020B0600070205080204" pitchFamily="50" charset="-128"/>
              </a:rPr>
              <a:t>系脂肪酸</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a:t>
            </a:r>
            <a:r>
              <a:rPr lang="en-US" altLang="ja-JP" sz="1000" dirty="0">
                <a:solidFill>
                  <a:prstClr val="black"/>
                </a:solidFill>
                <a:latin typeface="ＭＳ Ｐゴシック" panose="020B0600070205080204" pitchFamily="50" charset="-128"/>
                <a:ea typeface="ＭＳ Ｐゴシック" panose="020B0600070205080204" pitchFamily="50" charset="-128"/>
              </a:rPr>
              <a:t>n-3</a:t>
            </a:r>
            <a:r>
              <a:rPr lang="ja-JP" altLang="en-US" sz="1000" dirty="0">
                <a:solidFill>
                  <a:prstClr val="black"/>
                </a:solidFill>
                <a:latin typeface="ＭＳ Ｐゴシック" panose="020B0600070205080204" pitchFamily="50" charset="-128"/>
                <a:ea typeface="ＭＳ Ｐゴシック" panose="020B0600070205080204" pitchFamily="50" charset="-128"/>
              </a:rPr>
              <a:t>系脂肪酸</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・その他の脂質</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・食事性コレステロール</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○生活習慣病の重症化予防</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・高コレステロール血症患者への対応</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・高トリアシルグリセロール（中性脂肪、トリグリセライド）</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血症患者への対応</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・低ＨＤＬコレステロール血症患者への対応</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・糖尿病患者への対応</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・高血圧患者への対応</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・まとめ</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○参考文献</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○摂取基準（表）</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pPr>
              <a:spcBef>
                <a:spcPts val="600"/>
              </a:spcBef>
            </a:pPr>
            <a:r>
              <a:rPr lang="ja-JP" altLang="en-US" sz="1050" dirty="0">
                <a:solidFill>
                  <a:prstClr val="black"/>
                </a:solidFill>
                <a:latin typeface="ＭＳ Ｐゴシック" panose="020B0600070205080204" pitchFamily="50" charset="-128"/>
                <a:ea typeface="ＭＳ Ｐゴシック" panose="020B0600070205080204" pitchFamily="50" charset="-128"/>
              </a:rPr>
              <a:t>＜参考資料＞</a:t>
            </a:r>
            <a:endParaRPr lang="en-US" altLang="ja-JP" sz="105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○対象特性</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○生活習慣病とエネルギー・栄養素との関連</a:t>
            </a:r>
          </a:p>
          <a:p>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p:txBody>
      </p:sp>
      <p:sp>
        <p:nvSpPr>
          <p:cNvPr id="3" name="メモ 2"/>
          <p:cNvSpPr/>
          <p:nvPr/>
        </p:nvSpPr>
        <p:spPr>
          <a:xfrm>
            <a:off x="632519" y="2097360"/>
            <a:ext cx="4320480" cy="4572000"/>
          </a:xfrm>
          <a:prstGeom prst="foldedCorner">
            <a:avLst>
              <a:gd name="adj" fmla="val 1183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 name="1 つの角を丸めた四角形 7"/>
          <p:cNvSpPr/>
          <p:nvPr/>
        </p:nvSpPr>
        <p:spPr>
          <a:xfrm>
            <a:off x="543000" y="620688"/>
            <a:ext cx="1620000" cy="360000"/>
          </a:xfrm>
          <a:prstGeom prst="round1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現行</a:t>
            </a:r>
          </a:p>
        </p:txBody>
      </p:sp>
      <p:sp>
        <p:nvSpPr>
          <p:cNvPr id="9" name="テキスト ボックス 8"/>
          <p:cNvSpPr txBox="1"/>
          <p:nvPr/>
        </p:nvSpPr>
        <p:spPr>
          <a:xfrm>
            <a:off x="5111805" y="2084651"/>
            <a:ext cx="4222696" cy="3885679"/>
          </a:xfrm>
          <a:prstGeom prst="rect">
            <a:avLst/>
          </a:prstGeom>
          <a:noFill/>
          <a:ln w="28575">
            <a:noFill/>
          </a:ln>
        </p:spPr>
        <p:txBody>
          <a:bodyPr wrap="square" rtlCol="0" anchor="t">
            <a:spAutoFit/>
          </a:bodyPr>
          <a:lstStyle/>
          <a:p>
            <a:r>
              <a:rPr lang="ja-JP" altLang="en-US" sz="1100" dirty="0">
                <a:solidFill>
                  <a:prstClr val="black"/>
                </a:solidFill>
                <a:latin typeface="ＭＳ Ｐゴシック" panose="020B0600070205080204" pitchFamily="50" charset="-128"/>
                <a:ea typeface="ＭＳ Ｐゴシック" panose="020B0600070205080204" pitchFamily="50" charset="-128"/>
              </a:rPr>
              <a:t>＜総論＞</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r>
              <a:rPr lang="ja-JP" altLang="en-US" sz="1100" dirty="0">
                <a:solidFill>
                  <a:prstClr val="black"/>
                </a:solidFill>
                <a:latin typeface="ＭＳ Ｐゴシック" panose="020B0600070205080204" pitchFamily="50" charset="-128"/>
                <a:ea typeface="ＭＳ Ｐゴシック" panose="020B0600070205080204" pitchFamily="50" charset="-128"/>
              </a:rPr>
              <a:t>＜各論＞</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a:t>
            </a:r>
            <a:r>
              <a:rPr lang="en-US" altLang="ja-JP" sz="1000" dirty="0">
                <a:solidFill>
                  <a:prstClr val="black"/>
                </a:solidFill>
                <a:latin typeface="ＭＳ Ｐゴシック" panose="020B0600070205080204" pitchFamily="50" charset="-128"/>
                <a:ea typeface="ＭＳ Ｐゴシック" panose="020B0600070205080204" pitchFamily="50" charset="-128"/>
              </a:rPr>
              <a:t>〔</a:t>
            </a:r>
            <a:r>
              <a:rPr lang="ja-JP" altLang="en-US" sz="1000" dirty="0">
                <a:solidFill>
                  <a:prstClr val="black"/>
                </a:solidFill>
                <a:latin typeface="ＭＳ Ｐゴシック" panose="020B0600070205080204" pitchFamily="50" charset="-128"/>
                <a:ea typeface="ＭＳ Ｐゴシック" panose="020B0600070205080204" pitchFamily="50" charset="-128"/>
              </a:rPr>
              <a:t>ナトリウム</a:t>
            </a:r>
            <a:r>
              <a:rPr lang="en-US" altLang="ja-JP" sz="1000" dirty="0">
                <a:solidFill>
                  <a:prstClr val="black"/>
                </a:solidFill>
                <a:latin typeface="ＭＳ Ｐゴシック" panose="020B0600070205080204" pitchFamily="50" charset="-128"/>
                <a:ea typeface="ＭＳ Ｐゴシック" panose="020B0600070205080204" pitchFamily="50" charset="-128"/>
              </a:rPr>
              <a:t>〕</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○基本的事項及び定義</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・定義と分類</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・機能</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・消化、吸収、代謝</a:t>
            </a:r>
          </a:p>
          <a:p>
            <a:pPr>
              <a:spcBef>
                <a:spcPts val="600"/>
              </a:spcBef>
            </a:pPr>
            <a:r>
              <a:rPr lang="ja-JP" altLang="en-US" sz="1000" dirty="0">
                <a:solidFill>
                  <a:prstClr val="black"/>
                </a:solidFill>
                <a:latin typeface="ＭＳ Ｐゴシック" panose="020B0600070205080204" pitchFamily="50" charset="-128"/>
                <a:ea typeface="ＭＳ Ｐゴシック" panose="020B0600070205080204" pitchFamily="50" charset="-128"/>
              </a:rPr>
              <a:t>　 ○欠乏の回避</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・要求量を決めるために考慮すべき事項</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・推定平均必要量、推奨量の設定方法</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・目安量の設定方法</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○過剰摂取の回避</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・摂取状況</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・耐容上限量の設定</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○生活習慣病の発症予防及び重症化予防</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・主な生活習慣病との関連</a:t>
            </a:r>
          </a:p>
          <a:p>
            <a:r>
              <a:rPr lang="ja-JP" altLang="en-US" sz="1000" dirty="0">
                <a:solidFill>
                  <a:prstClr val="black"/>
                </a:solidFill>
                <a:latin typeface="ＭＳ Ｐゴシック" panose="020B0600070205080204" pitchFamily="50" charset="-128"/>
                <a:ea typeface="ＭＳ Ｐゴシック" panose="020B0600070205080204" pitchFamily="50" charset="-128"/>
              </a:rPr>
              <a:t>　 　・目標量の設定方法</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○参考文献</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○摂取基準（表）</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pPr>
              <a:spcBef>
                <a:spcPts val="1200"/>
              </a:spcBef>
            </a:pPr>
            <a:r>
              <a:rPr lang="ja-JP" altLang="en-US" sz="1050" dirty="0">
                <a:solidFill>
                  <a:prstClr val="black"/>
                </a:solidFill>
                <a:latin typeface="ＭＳ Ｐゴシック" panose="020B0600070205080204" pitchFamily="50" charset="-128"/>
                <a:ea typeface="ＭＳ Ｐゴシック" panose="020B0600070205080204" pitchFamily="50" charset="-128"/>
              </a:rPr>
              <a:t>＜参考資料＞</a:t>
            </a:r>
            <a:endParaRPr lang="en-US" altLang="ja-JP" sz="105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○対象特性</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a:p>
            <a:r>
              <a:rPr lang="ja-JP" altLang="en-US" sz="1000" dirty="0">
                <a:solidFill>
                  <a:prstClr val="black"/>
                </a:solidFill>
                <a:latin typeface="ＭＳ Ｐゴシック" panose="020B0600070205080204" pitchFamily="50" charset="-128"/>
                <a:ea typeface="ＭＳ Ｐゴシック" panose="020B0600070205080204" pitchFamily="50" charset="-128"/>
              </a:rPr>
              <a:t>　 ○生活習慣病とエネルギー・栄養素との関連</a:t>
            </a:r>
          </a:p>
          <a:p>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p:txBody>
      </p:sp>
      <p:sp>
        <p:nvSpPr>
          <p:cNvPr id="10" name="メモ 9"/>
          <p:cNvSpPr/>
          <p:nvPr/>
        </p:nvSpPr>
        <p:spPr>
          <a:xfrm>
            <a:off x="4953000" y="2097360"/>
            <a:ext cx="4320480" cy="4572000"/>
          </a:xfrm>
          <a:prstGeom prst="foldedCorner">
            <a:avLst>
              <a:gd name="adj" fmla="val 1183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 name="Text Box 8"/>
          <p:cNvSpPr txBox="1">
            <a:spLocks noChangeArrowheads="1"/>
          </p:cNvSpPr>
          <p:nvPr/>
        </p:nvSpPr>
        <p:spPr bwMode="auto">
          <a:xfrm>
            <a:off x="622994" y="1855858"/>
            <a:ext cx="2889846" cy="276999"/>
          </a:xfrm>
          <a:prstGeom prst="rect">
            <a:avLst/>
          </a:prstGeom>
          <a:noFill/>
          <a:ln w="9525">
            <a:noFill/>
            <a:miter lim="800000"/>
            <a:headEnd/>
            <a:tailEnd/>
          </a:ln>
        </p:spPr>
        <p:txBody>
          <a:bodyPr wrap="square">
            <a:spAutoFit/>
          </a:bodyPr>
          <a:lstStyle/>
          <a:p>
            <a:pPr algn="l">
              <a:spcBef>
                <a:spcPct val="0"/>
              </a:spcBef>
            </a:pPr>
            <a:r>
              <a:rPr lang="ja-JP" altLang="en-US" sz="1200" dirty="0">
                <a:latin typeface="+mn-ea"/>
              </a:rPr>
              <a:t>（</a:t>
            </a:r>
            <a:r>
              <a:rPr lang="en-US" altLang="ja-JP" sz="1200" dirty="0">
                <a:latin typeface="+mn-ea"/>
              </a:rPr>
              <a:t>2015</a:t>
            </a:r>
            <a:r>
              <a:rPr lang="ja-JP" altLang="en-US" sz="1200" dirty="0">
                <a:latin typeface="+mn-ea"/>
              </a:rPr>
              <a:t>年版報告書の構成例）</a:t>
            </a:r>
            <a:endParaRPr lang="en-US" altLang="ja-JP" sz="1100" dirty="0">
              <a:latin typeface="+mn-ea"/>
            </a:endParaRPr>
          </a:p>
        </p:txBody>
      </p:sp>
      <p:sp>
        <p:nvSpPr>
          <p:cNvPr id="11" name="正方形/長方形 10"/>
          <p:cNvSpPr/>
          <p:nvPr/>
        </p:nvSpPr>
        <p:spPr>
          <a:xfrm>
            <a:off x="776759" y="3284984"/>
            <a:ext cx="3852000" cy="284400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 name="正方形/長方形 11"/>
          <p:cNvSpPr/>
          <p:nvPr/>
        </p:nvSpPr>
        <p:spPr>
          <a:xfrm>
            <a:off x="5223000" y="3284984"/>
            <a:ext cx="2952000" cy="190800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6" name="Text Box 8"/>
          <p:cNvSpPr txBox="1">
            <a:spLocks noChangeArrowheads="1"/>
          </p:cNvSpPr>
          <p:nvPr/>
        </p:nvSpPr>
        <p:spPr bwMode="auto">
          <a:xfrm>
            <a:off x="5111805" y="5894346"/>
            <a:ext cx="1620000" cy="253916"/>
          </a:xfrm>
          <a:prstGeom prst="rect">
            <a:avLst/>
          </a:prstGeom>
          <a:noFill/>
          <a:ln w="19050">
            <a:solidFill>
              <a:srgbClr val="FF0000"/>
            </a:solidFill>
            <a:miter lim="800000"/>
            <a:headEnd/>
            <a:tailEnd/>
          </a:ln>
        </p:spPr>
        <p:txBody>
          <a:bodyPr wrap="square" anchor="ctr">
            <a:spAutoFit/>
          </a:bodyPr>
          <a:lstStyle/>
          <a:p>
            <a:pPr algn="ctr">
              <a:spcBef>
                <a:spcPct val="0"/>
              </a:spcBef>
            </a:pPr>
            <a:r>
              <a:rPr lang="ja-JP" altLang="en-US" sz="1050" dirty="0">
                <a:latin typeface="Arial" charset="0"/>
              </a:rPr>
              <a:t>構成に違いが見られる</a:t>
            </a:r>
            <a:endParaRPr lang="en-US" altLang="ja-JP" sz="1050" dirty="0">
              <a:latin typeface="Arial" charset="0"/>
            </a:endParaRPr>
          </a:p>
        </p:txBody>
      </p:sp>
      <p:cxnSp>
        <p:nvCxnSpPr>
          <p:cNvPr id="6" name="直線コネクタ 5"/>
          <p:cNvCxnSpPr/>
          <p:nvPr/>
        </p:nvCxnSpPr>
        <p:spPr>
          <a:xfrm flipH="1">
            <a:off x="6517524" y="5192984"/>
            <a:ext cx="595716" cy="6843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628760" y="5353700"/>
            <a:ext cx="594241" cy="52360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a:spLocks noChangeAspect="1"/>
          </p:cNvSpPr>
          <p:nvPr/>
        </p:nvSpPr>
        <p:spPr>
          <a:xfrm>
            <a:off x="0" y="8678"/>
            <a:ext cx="9906000" cy="504000"/>
          </a:xfrm>
          <a:prstGeom prst="rect">
            <a:avLst/>
          </a:prstGeom>
          <a:solidFill>
            <a:srgbClr val="0411BC"/>
          </a:solidFill>
          <a:ln>
            <a:solidFill>
              <a:srgbClr val="0411BC"/>
            </a:solidFill>
          </a:ln>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ja-JP" altLang="en-US" sz="2400" b="1" dirty="0">
                <a:solidFill>
                  <a:schemeClr val="bg1"/>
                </a:solidFill>
                <a:latin typeface="+mn-ea"/>
              </a:rPr>
              <a:t>食事摂取基準の基本構造</a:t>
            </a:r>
          </a:p>
        </p:txBody>
      </p:sp>
    </p:spTree>
    <p:extLst>
      <p:ext uri="{BB962C8B-B14F-4D97-AF65-F5344CB8AC3E}">
        <p14:creationId xmlns:p14="http://schemas.microsoft.com/office/powerpoint/2010/main" val="3383235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６　策定する食事摂取基準</a:t>
            </a:r>
          </a:p>
        </p:txBody>
      </p:sp>
      <p:sp>
        <p:nvSpPr>
          <p:cNvPr id="4" name="正方形/長方形 3"/>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4188632981"/>
              </p:ext>
            </p:extLst>
          </p:nvPr>
        </p:nvGraphicFramePr>
        <p:xfrm>
          <a:off x="560513" y="1205561"/>
          <a:ext cx="8784977" cy="3503916"/>
        </p:xfrm>
        <a:graphic>
          <a:graphicData uri="http://schemas.openxmlformats.org/drawingml/2006/table">
            <a:tbl>
              <a:tblPr>
                <a:tableStyleId>{22838BEF-8BB2-4498-84A7-C5851F593DF1}</a:tableStyleId>
              </a:tblPr>
              <a:tblGrid>
                <a:gridCol w="2516908">
                  <a:extLst>
                    <a:ext uri="{9D8B030D-6E8A-4147-A177-3AD203B41FA5}">
                      <a16:colId xmlns:a16="http://schemas.microsoft.com/office/drawing/2014/main" val="20000"/>
                    </a:ext>
                  </a:extLst>
                </a:gridCol>
                <a:gridCol w="1268603">
                  <a:extLst>
                    <a:ext uri="{9D8B030D-6E8A-4147-A177-3AD203B41FA5}">
                      <a16:colId xmlns:a16="http://schemas.microsoft.com/office/drawing/2014/main" val="20002"/>
                    </a:ext>
                  </a:extLst>
                </a:gridCol>
                <a:gridCol w="1268603">
                  <a:extLst>
                    <a:ext uri="{9D8B030D-6E8A-4147-A177-3AD203B41FA5}">
                      <a16:colId xmlns:a16="http://schemas.microsoft.com/office/drawing/2014/main" val="20003"/>
                    </a:ext>
                  </a:extLst>
                </a:gridCol>
                <a:gridCol w="893877">
                  <a:extLst>
                    <a:ext uri="{9D8B030D-6E8A-4147-A177-3AD203B41FA5}">
                      <a16:colId xmlns:a16="http://schemas.microsoft.com/office/drawing/2014/main" val="20004"/>
                    </a:ext>
                  </a:extLst>
                </a:gridCol>
                <a:gridCol w="1005513">
                  <a:extLst>
                    <a:ext uri="{9D8B030D-6E8A-4147-A177-3AD203B41FA5}">
                      <a16:colId xmlns:a16="http://schemas.microsoft.com/office/drawing/2014/main" val="20005"/>
                    </a:ext>
                  </a:extLst>
                </a:gridCol>
                <a:gridCol w="1005513">
                  <a:extLst>
                    <a:ext uri="{9D8B030D-6E8A-4147-A177-3AD203B41FA5}">
                      <a16:colId xmlns:a16="http://schemas.microsoft.com/office/drawing/2014/main" val="20006"/>
                    </a:ext>
                  </a:extLst>
                </a:gridCol>
                <a:gridCol w="825960">
                  <a:extLst>
                    <a:ext uri="{9D8B030D-6E8A-4147-A177-3AD203B41FA5}">
                      <a16:colId xmlns:a16="http://schemas.microsoft.com/office/drawing/2014/main" val="20007"/>
                    </a:ext>
                  </a:extLst>
                </a:gridCol>
              </a:tblGrid>
              <a:tr h="432000">
                <a:tc gridSpan="2">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栄養素</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推定平均</a:t>
                      </a:r>
                      <a:endParaRPr lang="en-US" altLang="ja-JP" sz="1400" b="0" u="none" kern="0" dirty="0">
                        <a:effectLst/>
                        <a:latin typeface="ＭＳ Ｐゴシック" panose="020B0600070205080204" pitchFamily="50" charset="-128"/>
                        <a:ea typeface="ＭＳ Ｐゴシック" panose="020B0600070205080204" pitchFamily="50" charset="-128"/>
                      </a:endParaRPr>
                    </a:p>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必要量（ＥＡＲ）</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CC"/>
                    </a:solid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推奨量</a:t>
                      </a:r>
                      <a:endParaRPr lang="ja-JP" sz="1400" b="0" u="none" kern="100" dirty="0">
                        <a:effectLst/>
                        <a:latin typeface="ＭＳ Ｐゴシック" panose="020B0600070205080204" pitchFamily="50" charset="-128"/>
                        <a:ea typeface="ＭＳ Ｐゴシック" panose="020B0600070205080204" pitchFamily="50" charset="-128"/>
                      </a:endParaRPr>
                    </a:p>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（ＲＤＡ）</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CC"/>
                    </a:solid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目安量</a:t>
                      </a:r>
                      <a:endParaRPr lang="ja-JP" sz="1400" b="0" u="none" kern="100" dirty="0">
                        <a:effectLst/>
                        <a:latin typeface="ＭＳ Ｐゴシック" panose="020B0600070205080204" pitchFamily="50" charset="-128"/>
                        <a:ea typeface="ＭＳ Ｐゴシック" panose="020B0600070205080204" pitchFamily="50" charset="-128"/>
                      </a:endParaRPr>
                    </a:p>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（ＡＩ）</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CC"/>
                    </a:solid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耐容上限量（ＵＬ）</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CCFF"/>
                    </a:solid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目標量</a:t>
                      </a:r>
                      <a:endParaRPr lang="ja-JP" sz="1400" b="0" u="none" kern="100" dirty="0">
                        <a:effectLst/>
                        <a:latin typeface="ＭＳ Ｐゴシック" panose="020B0600070205080204" pitchFamily="50" charset="-128"/>
                        <a:ea typeface="ＭＳ Ｐゴシック" panose="020B0600070205080204" pitchFamily="50" charset="-128"/>
                      </a:endParaRPr>
                    </a:p>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（ＤＧ）</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B4DE86"/>
                    </a:solidFill>
                  </a:tcPr>
                </a:tc>
                <a:extLst>
                  <a:ext uri="{0D108BD9-81ED-4DB2-BD59-A6C34878D82A}">
                    <a16:rowId xmlns:a16="http://schemas.microsoft.com/office/drawing/2014/main" val="10000"/>
                  </a:ext>
                </a:extLst>
              </a:tr>
              <a:tr h="220433">
                <a:tc gridSpan="2">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たんぱく質</a:t>
                      </a:r>
                      <a:r>
                        <a:rPr lang="en-US" altLang="ja-JP" sz="1400" b="0" u="none" kern="0" baseline="30000" dirty="0">
                          <a:solidFill>
                            <a:schemeClr val="tx1"/>
                          </a:solidFill>
                          <a:effectLst/>
                          <a:latin typeface="ＭＳ Ｐゴシック" panose="020B0600070205080204" pitchFamily="50" charset="-128"/>
                          <a:ea typeface="ＭＳ Ｐゴシック" panose="020B0600070205080204" pitchFamily="50" charset="-128"/>
                        </a:rPr>
                        <a:t>2</a:t>
                      </a:r>
                      <a:endParaRPr lang="ja-JP" sz="14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hMerge="1">
                  <a:txBody>
                    <a:bodyPr/>
                    <a:lstStyle/>
                    <a:p>
                      <a:endParaRPr kumimoji="1" lang="ja-JP" altLang="en-US"/>
                    </a:p>
                  </a:txBody>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u="none" dirty="0">
                          <a:solidFill>
                            <a:schemeClr val="tx1"/>
                          </a:solidFill>
                          <a:latin typeface="+mn-ea"/>
                        </a:rPr>
                        <a:t>b</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u="none" dirty="0">
                          <a:solidFill>
                            <a:schemeClr val="tx1"/>
                          </a:solidFill>
                          <a:latin typeface="+mn-ea"/>
                        </a:rPr>
                        <a:t>b</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indent="254000" algn="l">
                        <a:lnSpc>
                          <a:spcPct val="100000"/>
                        </a:lnSpc>
                        <a:spcAft>
                          <a:spcPts val="0"/>
                        </a:spcAft>
                      </a:pPr>
                      <a:r>
                        <a:rPr lang="ja-JP" altLang="ja-JP" sz="1400" b="0" u="none" kern="0" dirty="0">
                          <a:solidFill>
                            <a:schemeClr val="tx1"/>
                          </a:solidFill>
                          <a:effectLst/>
                          <a:latin typeface="ＭＳ Ｐゴシック" panose="020B0600070205080204" pitchFamily="50" charset="-128"/>
                          <a:ea typeface="+mn-ea"/>
                        </a:rPr>
                        <a:t>○</a:t>
                      </a:r>
                      <a:r>
                        <a:rPr lang="en-US" altLang="ja-JP" sz="1400" b="0" u="none" kern="0" baseline="30000" dirty="0">
                          <a:solidFill>
                            <a:schemeClr val="tx1"/>
                          </a:solidFill>
                          <a:effectLst/>
                          <a:latin typeface="ＭＳ Ｐゴシック" panose="020B0600070205080204" pitchFamily="50" charset="-128"/>
                          <a:ea typeface="+mn-ea"/>
                        </a:rPr>
                        <a:t>3</a:t>
                      </a:r>
                      <a:endParaRPr lang="ja-JP" altLang="ja-JP" sz="1400" b="0" u="none" kern="100" dirty="0">
                        <a:solidFill>
                          <a:schemeClr val="tx1"/>
                        </a:solidFill>
                        <a:effectLst/>
                        <a:latin typeface="ＭＳ Ｐゴシック" panose="020B0600070205080204" pitchFamily="50" charset="-128"/>
                        <a:ea typeface="+mn-ea"/>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r h="220433">
                <a:tc rowSpan="5">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脂　質</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脂質</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indent="254000"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baseline="30000" dirty="0">
                          <a:solidFill>
                            <a:schemeClr val="tx1"/>
                          </a:solidFill>
                          <a:effectLst/>
                          <a:latin typeface="ＭＳ Ｐゴシック" panose="020B0600070205080204" pitchFamily="50" charset="-128"/>
                          <a:ea typeface="ＭＳ Ｐゴシック" panose="020B0600070205080204" pitchFamily="50" charset="-128"/>
                        </a:rPr>
                        <a:t>3</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210514">
                <a:tc vMerge="1">
                  <a:txBody>
                    <a:bodyPr/>
                    <a:lstStyle/>
                    <a:p>
                      <a:endParaRPr kumimoji="1" lang="ja-JP" altLang="en-US"/>
                    </a:p>
                  </a:txBody>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飽和脂肪酸</a:t>
                      </a:r>
                      <a:r>
                        <a:rPr lang="en-US" altLang="ja-JP" sz="1400" b="0" u="none" kern="0" baseline="30000" dirty="0">
                          <a:solidFill>
                            <a:schemeClr val="tx1"/>
                          </a:solidFill>
                          <a:effectLst/>
                          <a:latin typeface="ＭＳ Ｐゴシック" panose="020B0600070205080204" pitchFamily="50" charset="-128"/>
                          <a:ea typeface="ＭＳ Ｐゴシック" panose="020B0600070205080204" pitchFamily="50" charset="-128"/>
                        </a:rPr>
                        <a:t>4</a:t>
                      </a:r>
                      <a:endParaRPr lang="ja-JP" sz="14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indent="254000"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baseline="30000" dirty="0">
                          <a:solidFill>
                            <a:schemeClr val="tx1"/>
                          </a:solidFill>
                          <a:effectLst/>
                          <a:latin typeface="ＭＳ Ｐゴシック" panose="020B0600070205080204" pitchFamily="50" charset="-128"/>
                          <a:ea typeface="ＭＳ Ｐゴシック" panose="020B0600070205080204" pitchFamily="50" charset="-128"/>
                        </a:rPr>
                        <a:t>3</a:t>
                      </a:r>
                      <a:endParaRPr lang="ja-JP" sz="14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200594">
                <a:tc vMerge="1">
                  <a:txBody>
                    <a:bodyPr/>
                    <a:lstStyle/>
                    <a:p>
                      <a:endParaRPr kumimoji="1" lang="ja-JP" altLang="en-US"/>
                    </a:p>
                  </a:txBody>
                  <a:tcPr/>
                </a:tc>
                <a:tc>
                  <a:txBody>
                    <a:bodyPr/>
                    <a:lstStyle/>
                    <a:p>
                      <a:pPr algn="l">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n-6</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系脂肪酸</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r h="220433">
                <a:tc vMerge="1">
                  <a:txBody>
                    <a:bodyPr/>
                    <a:lstStyle/>
                    <a:p>
                      <a:endParaRPr kumimoji="1" lang="ja-JP" altLang="en-US"/>
                    </a:p>
                  </a:txBody>
                  <a:tcPr/>
                </a:tc>
                <a:tc>
                  <a:txBody>
                    <a:bodyPr/>
                    <a:lstStyle/>
                    <a:p>
                      <a:pPr algn="l">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n-3</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系脂肪酸</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5"/>
                  </a:ext>
                </a:extLst>
              </a:tr>
              <a:tr h="220433">
                <a:tc vMerge="1">
                  <a:txBody>
                    <a:bodyPr/>
                    <a:lstStyle/>
                    <a:p>
                      <a:pPr algn="ctr">
                        <a:lnSpc>
                          <a:spcPts val="14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ct val="100000"/>
                        </a:lnSpc>
                        <a:spcAft>
                          <a:spcPts val="0"/>
                        </a:spcAft>
                      </a:pPr>
                      <a:r>
                        <a:rPr lang="ja-JP" altLang="en-US" sz="1400" b="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a:rPr>
                        <a:t>コレステロール</a:t>
                      </a:r>
                      <a:r>
                        <a:rPr lang="en-US" altLang="ja-JP" sz="1400" b="0" u="none" kern="100" baseline="30000" dirty="0" smtClean="0">
                          <a:solidFill>
                            <a:schemeClr val="tx1"/>
                          </a:solidFill>
                          <a:effectLst/>
                          <a:latin typeface="ＭＳ Ｐゴシック" panose="020B0600070205080204" pitchFamily="50" charset="-128"/>
                          <a:ea typeface="ＭＳ Ｐゴシック" panose="020B0600070205080204" pitchFamily="50" charset="-128"/>
                          <a:cs typeface="Times New Roman"/>
                        </a:rPr>
                        <a:t>5</a:t>
                      </a:r>
                      <a:endParaRPr lang="ja-JP" sz="14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ja-JP" sz="14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ja-JP" sz="14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ja-JP" sz="14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ja-JP" sz="14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smtClean="0">
                          <a:ln>
                            <a:noFill/>
                          </a:ln>
                          <a:solidFill>
                            <a:schemeClr val="tx1"/>
                          </a:solidFill>
                          <a:effectLst/>
                          <a:uLnTx/>
                          <a:uFillTx/>
                          <a:latin typeface="ＭＳ Ｐゴシック" panose="020B0600070205080204" pitchFamily="50" charset="-128"/>
                          <a:ea typeface="+mn-ea"/>
                          <a:cs typeface="+mn-cs"/>
                        </a:rPr>
                        <a:t>—</a:t>
                      </a:r>
                      <a:endParaRPr kumimoji="1" lang="en-US" altLang="ja-JP" sz="1400" b="0" i="0" u="none" strike="noStrike" kern="0" cap="none" spc="0" normalizeH="0" baseline="3000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448648523"/>
                  </a:ext>
                </a:extLst>
              </a:tr>
              <a:tr h="220433">
                <a:tc rowSpan="3">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炭水化物</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炭水化物</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indent="254000"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baseline="30000" dirty="0">
                          <a:solidFill>
                            <a:schemeClr val="tx1"/>
                          </a:solidFill>
                          <a:effectLst/>
                          <a:latin typeface="ＭＳ Ｐゴシック" panose="020B0600070205080204" pitchFamily="50" charset="-128"/>
                          <a:ea typeface="ＭＳ Ｐゴシック" panose="020B0600070205080204" pitchFamily="50" charset="-128"/>
                        </a:rPr>
                        <a:t>3</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6"/>
                  </a:ext>
                </a:extLst>
              </a:tr>
              <a:tr h="220433">
                <a:tc vMerge="1">
                  <a:txBody>
                    <a:bodyPr/>
                    <a:lstStyle/>
                    <a:p>
                      <a:endParaRPr kumimoji="1" lang="ja-JP" altLang="en-US"/>
                    </a:p>
                  </a:txBody>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食物繊維</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indent="254000"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7"/>
                  </a:ext>
                </a:extLst>
              </a:tr>
              <a:tr h="220433">
                <a:tc vMerge="1">
                  <a:txBody>
                    <a:bodyPr/>
                    <a:lstStyle/>
                    <a:p>
                      <a:pPr algn="ctr">
                        <a:lnSpc>
                          <a:spcPct val="100000"/>
                        </a:lnSpc>
                        <a:spcAft>
                          <a:spcPts val="0"/>
                        </a:spcAft>
                      </a:pP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lnSpc>
                          <a:spcPct val="100000"/>
                        </a:lnSpc>
                        <a:spcAft>
                          <a:spcPts val="0"/>
                        </a:spcAft>
                      </a:pPr>
                      <a:r>
                        <a:rPr lang="ja-JP" altLang="en-US" sz="1400" b="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a:rPr>
                        <a:t>糖類</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marL="0" marR="0" lvl="0" indent="254000" algn="l" defTabSz="914400" rtl="0" eaLnBrk="1" fontAlgn="auto" latinLnBrk="0" hangingPunct="1">
                        <a:lnSpc>
                          <a:spcPct val="100000"/>
                        </a:lnSpc>
                        <a:spcBef>
                          <a:spcPts val="0"/>
                        </a:spcBef>
                        <a:spcAft>
                          <a:spcPts val="0"/>
                        </a:spcAft>
                        <a:buClrTx/>
                        <a:buSzTx/>
                        <a:buFontTx/>
                        <a:buNone/>
                        <a:tabLst/>
                        <a:defRPr/>
                      </a:pPr>
                      <a:r>
                        <a:rPr lang="en-US" altLang="ja-JP" sz="1400" b="0" u="none" kern="0" dirty="0" smtClean="0">
                          <a:solidFill>
                            <a:schemeClr val="tx1"/>
                          </a:solidFill>
                          <a:effectLst/>
                          <a:latin typeface="ＭＳ Ｐゴシック" panose="020B0600070205080204" pitchFamily="50" charset="-128"/>
                          <a:ea typeface="+mn-ea"/>
                        </a:rPr>
                        <a:t>—</a:t>
                      </a:r>
                      <a:endParaRPr lang="ja-JP" altLang="ja-JP" sz="1400" b="0" u="none" kern="100" dirty="0" smtClean="0">
                        <a:solidFill>
                          <a:schemeClr val="tx1"/>
                        </a:solidFill>
                        <a:effectLst/>
                        <a:latin typeface="ＭＳ Ｐゴシック" panose="020B0600070205080204" pitchFamily="50" charset="-128"/>
                        <a:ea typeface="+mn-ea"/>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048651699"/>
                  </a:ext>
                </a:extLst>
              </a:tr>
              <a:tr h="220433">
                <a:tc gridSpan="2">
                  <a:txBody>
                    <a:bodyPr/>
                    <a:lstStyle/>
                    <a:p>
                      <a:pPr algn="ctr">
                        <a:lnSpc>
                          <a:spcPct val="100000"/>
                        </a:lnSpc>
                        <a:spcAft>
                          <a:spcPts val="0"/>
                        </a:spcAft>
                      </a:pPr>
                      <a:r>
                        <a:rPr lang="ja-JP" altLang="en-US" sz="1400" b="0" u="none" kern="0" dirty="0" smtClean="0">
                          <a:solidFill>
                            <a:schemeClr val="tx1"/>
                          </a:solidFill>
                          <a:effectLst/>
                          <a:latin typeface="ＭＳ Ｐゴシック" panose="020B0600070205080204" pitchFamily="50" charset="-128"/>
                          <a:ea typeface="ＭＳ Ｐゴシック" panose="020B0600070205080204" pitchFamily="50" charset="-128"/>
                        </a:rPr>
                        <a:t>主要</a:t>
                      </a:r>
                      <a:r>
                        <a:rPr lang="ja-JP" sz="1400" b="0" u="none" kern="0" dirty="0" smtClean="0">
                          <a:solidFill>
                            <a:schemeClr val="tx1"/>
                          </a:solidFill>
                          <a:effectLst/>
                          <a:latin typeface="ＭＳ Ｐゴシック" panose="020B0600070205080204" pitchFamily="50" charset="-128"/>
                          <a:ea typeface="ＭＳ Ｐゴシック" panose="020B0600070205080204" pitchFamily="50" charset="-128"/>
                        </a:rPr>
                        <a:t>栄養素</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バランス</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r>
                        <a:rPr lang="en-US" altLang="ja-JP" sz="1400" b="0" u="none" kern="0" baseline="30000" dirty="0" smtClean="0">
                          <a:solidFill>
                            <a:schemeClr val="tx1"/>
                          </a:solidFill>
                          <a:effectLst/>
                          <a:latin typeface="ＭＳ Ｐゴシック" panose="020B0600070205080204" pitchFamily="50" charset="-128"/>
                          <a:ea typeface="ＭＳ Ｐゴシック" panose="020B0600070205080204" pitchFamily="50" charset="-128"/>
                        </a:rPr>
                        <a:t>2</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hMerge="1">
                  <a:txBody>
                    <a:bodyPr/>
                    <a:lstStyle/>
                    <a:p>
                      <a:endParaRPr kumimoji="1" lang="ja-JP" altLang="en-US"/>
                    </a:p>
                  </a:txBody>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indent="254000" algn="l">
                        <a:lnSpc>
                          <a:spcPct val="100000"/>
                        </a:lnSpc>
                        <a:spcAft>
                          <a:spcPts val="0"/>
                        </a:spcAft>
                      </a:pPr>
                      <a:r>
                        <a:rPr lang="ja-JP" sz="1400" b="0" u="none" kern="0" dirty="0" smtClean="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baseline="30000" dirty="0" smtClean="0">
                          <a:solidFill>
                            <a:schemeClr val="tx1"/>
                          </a:solidFill>
                          <a:effectLst/>
                          <a:latin typeface="ＭＳ Ｐゴシック" panose="020B0600070205080204" pitchFamily="50" charset="-128"/>
                          <a:ea typeface="ＭＳ Ｐゴシック" panose="020B0600070205080204" pitchFamily="50" charset="-128"/>
                        </a:rPr>
                        <a:t>3</a:t>
                      </a:r>
                      <a:endParaRPr lang="ja-JP" sz="14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8"/>
                  </a:ext>
                </a:extLst>
              </a:tr>
              <a:tr h="220433">
                <a:tc rowSpan="4">
                  <a:txBody>
                    <a:bodyPr/>
                    <a:lstStyle/>
                    <a:p>
                      <a:pPr algn="ctr">
                        <a:lnSpc>
                          <a:spcPct val="100000"/>
                        </a:lnSpc>
                        <a:spcAft>
                          <a:spcPts val="0"/>
                        </a:spcAft>
                      </a:pPr>
                      <a:r>
                        <a:rPr lang="ja-JP" altLang="en-US" sz="1400" b="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a:rPr>
                        <a:t>脂溶性ビタミン</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ビタミン</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u="none" dirty="0">
                          <a:solidFill>
                            <a:schemeClr val="tx1"/>
                          </a:solidFill>
                          <a:latin typeface="+mn-ea"/>
                        </a:rPr>
                        <a:t>a</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u="none" dirty="0">
                          <a:solidFill>
                            <a:schemeClr val="tx1"/>
                          </a:solidFill>
                          <a:latin typeface="+mn-ea"/>
                        </a:rPr>
                        <a:t>a</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9"/>
                  </a:ext>
                </a:extLst>
              </a:tr>
              <a:tr h="220433">
                <a:tc vMerge="1">
                  <a:txBody>
                    <a:bodyPr/>
                    <a:lstStyle/>
                    <a:p>
                      <a:endParaRPr kumimoji="1" lang="ja-JP" altLang="en-US"/>
                    </a:p>
                  </a:txBody>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ビタミン</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D </a:t>
                      </a:r>
                      <a:r>
                        <a:rPr lang="en-US" sz="1400" b="0" u="none" kern="0" baseline="30000" dirty="0">
                          <a:solidFill>
                            <a:schemeClr val="tx1"/>
                          </a:solidFill>
                          <a:effectLst/>
                          <a:latin typeface="ＭＳ Ｐゴシック" panose="020B0600070205080204" pitchFamily="50" charset="-128"/>
                          <a:ea typeface="ＭＳ Ｐゴシック" panose="020B0600070205080204" pitchFamily="50" charset="-128"/>
                        </a:rPr>
                        <a:t>2</a:t>
                      </a:r>
                      <a:endParaRPr lang="ja-JP" sz="14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10"/>
                  </a:ext>
                </a:extLst>
              </a:tr>
              <a:tr h="220433">
                <a:tc vMerge="1">
                  <a:txBody>
                    <a:bodyPr/>
                    <a:lstStyle/>
                    <a:p>
                      <a:endParaRPr kumimoji="1" lang="ja-JP" altLang="en-US"/>
                    </a:p>
                  </a:txBody>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ビタミン</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E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11"/>
                  </a:ext>
                </a:extLst>
              </a:tr>
              <a:tr h="220433">
                <a:tc vMerge="1">
                  <a:txBody>
                    <a:bodyPr/>
                    <a:lstStyle/>
                    <a:p>
                      <a:endParaRPr kumimoji="1" lang="ja-JP" altLang="en-US"/>
                    </a:p>
                  </a:txBody>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ビタミン</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K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7" name="正方形/長方形 6"/>
          <p:cNvSpPr/>
          <p:nvPr/>
        </p:nvSpPr>
        <p:spPr>
          <a:xfrm>
            <a:off x="560512" y="836712"/>
            <a:ext cx="6120680" cy="338554"/>
          </a:xfrm>
          <a:prstGeom prst="rect">
            <a:avLst/>
          </a:prstGeom>
        </p:spPr>
        <p:txBody>
          <a:bodyPr wrap="square">
            <a:spAutoFit/>
          </a:bodyPr>
          <a:lstStyle/>
          <a:p>
            <a:pPr fontAlgn="ctr"/>
            <a:r>
              <a:rPr lang="ja-JP" altLang="en-US" sz="1600" dirty="0">
                <a:latin typeface="+mn-ea"/>
              </a:rPr>
              <a:t>表４</a:t>
            </a:r>
            <a:r>
              <a:rPr lang="ja-JP" altLang="ja-JP" sz="1600" dirty="0">
                <a:latin typeface="+mn-ea"/>
              </a:rPr>
              <a:t>　</a:t>
            </a:r>
            <a:r>
              <a:rPr lang="ja-JP" altLang="en-US" sz="1600" dirty="0">
                <a:latin typeface="+mn-ea"/>
              </a:rPr>
              <a:t>基準を策定した栄養素と</a:t>
            </a:r>
            <a:r>
              <a:rPr lang="ja-JP" altLang="en-US" sz="1600" dirty="0" smtClean="0">
                <a:latin typeface="+mn-ea"/>
              </a:rPr>
              <a:t>指標</a:t>
            </a:r>
            <a:r>
              <a:rPr lang="en-US" altLang="ja-JP" sz="1600" baseline="30000" dirty="0">
                <a:latin typeface="+mn-ea"/>
              </a:rPr>
              <a:t>1 </a:t>
            </a:r>
            <a:r>
              <a:rPr lang="ja-JP" altLang="en-US" sz="1600" dirty="0" smtClean="0">
                <a:latin typeface="+mn-ea"/>
              </a:rPr>
              <a:t>（</a:t>
            </a:r>
            <a:r>
              <a:rPr lang="ja-JP" altLang="en-US" sz="1600" dirty="0">
                <a:latin typeface="+mn-ea"/>
              </a:rPr>
              <a:t>１歳以上</a:t>
            </a:r>
            <a:r>
              <a:rPr lang="ja-JP" altLang="en-US" sz="1600" dirty="0" smtClean="0">
                <a:latin typeface="+mn-ea"/>
              </a:rPr>
              <a:t>）</a:t>
            </a:r>
            <a:endParaRPr lang="ja-JP" altLang="ja-JP" sz="1600" baseline="30000" dirty="0">
              <a:latin typeface="+mn-ea"/>
            </a:endParaRPr>
          </a:p>
        </p:txBody>
      </p:sp>
      <p:graphicFrame>
        <p:nvGraphicFramePr>
          <p:cNvPr id="8" name="表 7">
            <a:extLst>
              <a:ext uri="{FF2B5EF4-FFF2-40B4-BE49-F238E27FC236}">
                <a16:creationId xmlns:a16="http://schemas.microsoft.com/office/drawing/2014/main" id="{C0E23CF2-3770-4A91-B46E-CEFB43ED262B}"/>
              </a:ext>
            </a:extLst>
          </p:cNvPr>
          <p:cNvGraphicFramePr>
            <a:graphicFrameLocks noGrp="1"/>
          </p:cNvGraphicFramePr>
          <p:nvPr>
            <p:extLst>
              <p:ext uri="{D42A27DB-BD31-4B8C-83A1-F6EECF244321}">
                <p14:modId xmlns:p14="http://schemas.microsoft.com/office/powerpoint/2010/main" val="211012956"/>
              </p:ext>
            </p:extLst>
          </p:nvPr>
        </p:nvGraphicFramePr>
        <p:xfrm>
          <a:off x="560512" y="4695988"/>
          <a:ext cx="8784977" cy="1920240"/>
        </p:xfrm>
        <a:graphic>
          <a:graphicData uri="http://schemas.openxmlformats.org/drawingml/2006/table">
            <a:tbl>
              <a:tblPr>
                <a:tableStyleId>{22838BEF-8BB2-4498-84A7-C5851F593DF1}</a:tableStyleId>
              </a:tblPr>
              <a:tblGrid>
                <a:gridCol w="1258454">
                  <a:extLst>
                    <a:ext uri="{9D8B030D-6E8A-4147-A177-3AD203B41FA5}">
                      <a16:colId xmlns:a16="http://schemas.microsoft.com/office/drawing/2014/main" val="4265775550"/>
                    </a:ext>
                  </a:extLst>
                </a:gridCol>
                <a:gridCol w="1258454">
                  <a:extLst>
                    <a:ext uri="{9D8B030D-6E8A-4147-A177-3AD203B41FA5}">
                      <a16:colId xmlns:a16="http://schemas.microsoft.com/office/drawing/2014/main" val="508324672"/>
                    </a:ext>
                  </a:extLst>
                </a:gridCol>
                <a:gridCol w="1268603">
                  <a:extLst>
                    <a:ext uri="{9D8B030D-6E8A-4147-A177-3AD203B41FA5}">
                      <a16:colId xmlns:a16="http://schemas.microsoft.com/office/drawing/2014/main" val="308298448"/>
                    </a:ext>
                  </a:extLst>
                </a:gridCol>
                <a:gridCol w="1268603">
                  <a:extLst>
                    <a:ext uri="{9D8B030D-6E8A-4147-A177-3AD203B41FA5}">
                      <a16:colId xmlns:a16="http://schemas.microsoft.com/office/drawing/2014/main" val="2191327947"/>
                    </a:ext>
                  </a:extLst>
                </a:gridCol>
                <a:gridCol w="893877">
                  <a:extLst>
                    <a:ext uri="{9D8B030D-6E8A-4147-A177-3AD203B41FA5}">
                      <a16:colId xmlns:a16="http://schemas.microsoft.com/office/drawing/2014/main" val="2160237096"/>
                    </a:ext>
                  </a:extLst>
                </a:gridCol>
                <a:gridCol w="1005513">
                  <a:extLst>
                    <a:ext uri="{9D8B030D-6E8A-4147-A177-3AD203B41FA5}">
                      <a16:colId xmlns:a16="http://schemas.microsoft.com/office/drawing/2014/main" val="850344761"/>
                    </a:ext>
                  </a:extLst>
                </a:gridCol>
                <a:gridCol w="1005513">
                  <a:extLst>
                    <a:ext uri="{9D8B030D-6E8A-4147-A177-3AD203B41FA5}">
                      <a16:colId xmlns:a16="http://schemas.microsoft.com/office/drawing/2014/main" val="2643142893"/>
                    </a:ext>
                  </a:extLst>
                </a:gridCol>
                <a:gridCol w="825960">
                  <a:extLst>
                    <a:ext uri="{9D8B030D-6E8A-4147-A177-3AD203B41FA5}">
                      <a16:colId xmlns:a16="http://schemas.microsoft.com/office/drawing/2014/main" val="2535226038"/>
                    </a:ext>
                  </a:extLst>
                </a:gridCol>
              </a:tblGrid>
              <a:tr h="198000">
                <a:tc rowSpan="9" gridSpan="2">
                  <a:txBody>
                    <a:bodyPr/>
                    <a:lstStyle/>
                    <a:p>
                      <a:pPr algn="ctr">
                        <a:lnSpc>
                          <a:spcPct val="100000"/>
                        </a:lnSpc>
                        <a:spcAft>
                          <a:spcPts val="0"/>
                        </a:spcAft>
                      </a:pPr>
                      <a:r>
                        <a:rPr lang="ja-JP" altLang="en-US" sz="1400" b="0" kern="100" dirty="0" smtClean="0">
                          <a:effectLst/>
                          <a:latin typeface="ＭＳ Ｐゴシック" panose="020B0600070205080204" pitchFamily="50" charset="-128"/>
                          <a:ea typeface="ＭＳ Ｐゴシック" panose="020B0600070205080204" pitchFamily="50" charset="-128"/>
                          <a:cs typeface="Times New Roman"/>
                        </a:rPr>
                        <a:t>水溶性ビタミン</a:t>
                      </a:r>
                      <a:endParaRPr lang="ja-JP" sz="14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rowSpan="9" h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ビタミン</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B</a:t>
                      </a:r>
                      <a:r>
                        <a:rPr lang="en-US" sz="1400" b="0" u="none" kern="0" baseline="-25000" dirty="0">
                          <a:solidFill>
                            <a:schemeClr val="tx1"/>
                          </a:solidFill>
                          <a:effectLst/>
                          <a:latin typeface="ＭＳ Ｐゴシック" panose="020B0600070205080204" pitchFamily="50" charset="-128"/>
                          <a:ea typeface="ＭＳ Ｐゴシック" panose="020B0600070205080204" pitchFamily="50" charset="-128"/>
                        </a:rPr>
                        <a:t>1</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c</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c</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4279021999"/>
                  </a:ext>
                </a:extLst>
              </a:tr>
              <a:tr h="198000">
                <a:tc gridSpan="2"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ビタミン</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B</a:t>
                      </a:r>
                      <a:r>
                        <a:rPr lang="en-US" sz="1400" b="0" u="none" kern="0" baseline="-25000" dirty="0">
                          <a:solidFill>
                            <a:schemeClr val="tx1"/>
                          </a:solidFill>
                          <a:effectLst/>
                          <a:latin typeface="ＭＳ Ｐゴシック" panose="020B0600070205080204" pitchFamily="50" charset="-128"/>
                          <a:ea typeface="ＭＳ Ｐゴシック" panose="020B0600070205080204" pitchFamily="50" charset="-128"/>
                        </a:rPr>
                        <a:t>2</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c</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c</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344927214"/>
                  </a:ext>
                </a:extLst>
              </a:tr>
              <a:tr h="198000">
                <a:tc gridSpan="2"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ナイアシン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a</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a</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202026630"/>
                  </a:ext>
                </a:extLst>
              </a:tr>
              <a:tr h="198000">
                <a:tc gridSpan="2"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ビタミン</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B</a:t>
                      </a:r>
                      <a:r>
                        <a:rPr lang="en-US" sz="1400" b="0" u="none" kern="0" baseline="-25000" dirty="0">
                          <a:solidFill>
                            <a:schemeClr val="tx1"/>
                          </a:solidFill>
                          <a:effectLst/>
                          <a:latin typeface="ＭＳ Ｐゴシック" panose="020B0600070205080204" pitchFamily="50" charset="-128"/>
                          <a:ea typeface="ＭＳ Ｐゴシック" panose="020B0600070205080204" pitchFamily="50" charset="-128"/>
                        </a:rPr>
                        <a:t>6</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241333185"/>
                  </a:ext>
                </a:extLst>
              </a:tr>
              <a:tr h="198000">
                <a:tc gridSpan="2"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ビタミン</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B</a:t>
                      </a:r>
                      <a:r>
                        <a:rPr lang="en-US" sz="1400" b="0" u="none" kern="0" baseline="-25000" dirty="0">
                          <a:solidFill>
                            <a:schemeClr val="tx1"/>
                          </a:solidFill>
                          <a:effectLst/>
                          <a:latin typeface="ＭＳ Ｐゴシック" panose="020B0600070205080204" pitchFamily="50" charset="-128"/>
                          <a:ea typeface="ＭＳ Ｐゴシック" panose="020B0600070205080204" pitchFamily="50" charset="-128"/>
                        </a:rPr>
                        <a:t>12</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a</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a</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3470075992"/>
                  </a:ext>
                </a:extLst>
              </a:tr>
              <a:tr h="198000">
                <a:tc gridSpan="2"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葉酸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a</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a</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r>
                        <a:rPr lang="ja-JP" sz="1400" b="0" u="none" kern="0" dirty="0" smtClean="0">
                          <a:solidFill>
                            <a:schemeClr val="tx1"/>
                          </a:solidFill>
                          <a:effectLst/>
                          <a:latin typeface="ＭＳ Ｐゴシック" panose="020B0600070205080204" pitchFamily="50" charset="-128"/>
                          <a:ea typeface="ＭＳ Ｐゴシック" panose="020B0600070205080204" pitchFamily="50" charset="-128"/>
                        </a:rPr>
                        <a:t>○</a:t>
                      </a:r>
                      <a:r>
                        <a:rPr lang="en-US" sz="1400" b="0" u="none" kern="0" baseline="30000" dirty="0" smtClean="0">
                          <a:solidFill>
                            <a:schemeClr val="tx1"/>
                          </a:solidFill>
                          <a:effectLst/>
                          <a:latin typeface="ＭＳ Ｐゴシック" panose="020B0600070205080204" pitchFamily="50" charset="-128"/>
                          <a:ea typeface="ＭＳ Ｐゴシック" panose="020B0600070205080204" pitchFamily="50" charset="-128"/>
                        </a:rPr>
                        <a:t>7</a:t>
                      </a:r>
                      <a:r>
                        <a:rPr lang="en-US" sz="1400" b="0" u="none" kern="0" dirty="0" smtClean="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749161830"/>
                  </a:ext>
                </a:extLst>
              </a:tr>
              <a:tr h="198000">
                <a:tc gridSpan="2"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パントテン酸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591814109"/>
                  </a:ext>
                </a:extLst>
              </a:tr>
              <a:tr h="198000">
                <a:tc gridSpan="2"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ビオチン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687561602"/>
                  </a:ext>
                </a:extLst>
              </a:tr>
              <a:tr h="198000">
                <a:tc gridSpan="2"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vMerge="1">
                  <a:txBody>
                    <a:bodyPr/>
                    <a:lstStyle/>
                    <a:p>
                      <a:pPr algn="ctr">
                        <a:lnSpc>
                          <a:spcPts val="1200"/>
                        </a:lnSpc>
                        <a:spcAft>
                          <a:spcPts val="0"/>
                        </a:spcAft>
                      </a:pPr>
                      <a:endParaRPr lang="ja-JP" sz="12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ビタミン</a:t>
                      </a: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C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x</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x</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488349722"/>
                  </a:ext>
                </a:extLst>
              </a:tr>
            </a:tbl>
          </a:graphicData>
        </a:graphic>
      </p:graphicFrame>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19</a:t>
            </a:fld>
            <a:endParaRPr kumimoji="1" lang="ja-JP" altLang="en-US" dirty="0"/>
          </a:p>
        </p:txBody>
      </p:sp>
      <p:sp>
        <p:nvSpPr>
          <p:cNvPr id="9" name="正方形/長方形 8"/>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1448834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162348058"/>
              </p:ext>
            </p:extLst>
          </p:nvPr>
        </p:nvGraphicFramePr>
        <p:xfrm>
          <a:off x="560513" y="693277"/>
          <a:ext cx="8784977" cy="3200400"/>
        </p:xfrm>
        <a:graphic>
          <a:graphicData uri="http://schemas.openxmlformats.org/drawingml/2006/table">
            <a:tbl>
              <a:tblPr>
                <a:tableStyleId>{22838BEF-8BB2-4498-84A7-C5851F593DF1}</a:tableStyleId>
              </a:tblPr>
              <a:tblGrid>
                <a:gridCol w="1258454">
                  <a:extLst>
                    <a:ext uri="{9D8B030D-6E8A-4147-A177-3AD203B41FA5}">
                      <a16:colId xmlns:a16="http://schemas.microsoft.com/office/drawing/2014/main" val="20000"/>
                    </a:ext>
                  </a:extLst>
                </a:gridCol>
                <a:gridCol w="1258454">
                  <a:extLst>
                    <a:ext uri="{9D8B030D-6E8A-4147-A177-3AD203B41FA5}">
                      <a16:colId xmlns:a16="http://schemas.microsoft.com/office/drawing/2014/main" val="20001"/>
                    </a:ext>
                  </a:extLst>
                </a:gridCol>
                <a:gridCol w="1268603">
                  <a:extLst>
                    <a:ext uri="{9D8B030D-6E8A-4147-A177-3AD203B41FA5}">
                      <a16:colId xmlns:a16="http://schemas.microsoft.com/office/drawing/2014/main" val="20002"/>
                    </a:ext>
                  </a:extLst>
                </a:gridCol>
                <a:gridCol w="1268603">
                  <a:extLst>
                    <a:ext uri="{9D8B030D-6E8A-4147-A177-3AD203B41FA5}">
                      <a16:colId xmlns:a16="http://schemas.microsoft.com/office/drawing/2014/main" val="20003"/>
                    </a:ext>
                  </a:extLst>
                </a:gridCol>
                <a:gridCol w="893877">
                  <a:extLst>
                    <a:ext uri="{9D8B030D-6E8A-4147-A177-3AD203B41FA5}">
                      <a16:colId xmlns:a16="http://schemas.microsoft.com/office/drawing/2014/main" val="20004"/>
                    </a:ext>
                  </a:extLst>
                </a:gridCol>
                <a:gridCol w="1005513">
                  <a:extLst>
                    <a:ext uri="{9D8B030D-6E8A-4147-A177-3AD203B41FA5}">
                      <a16:colId xmlns:a16="http://schemas.microsoft.com/office/drawing/2014/main" val="20005"/>
                    </a:ext>
                  </a:extLst>
                </a:gridCol>
                <a:gridCol w="1005513">
                  <a:extLst>
                    <a:ext uri="{9D8B030D-6E8A-4147-A177-3AD203B41FA5}">
                      <a16:colId xmlns:a16="http://schemas.microsoft.com/office/drawing/2014/main" val="20006"/>
                    </a:ext>
                  </a:extLst>
                </a:gridCol>
                <a:gridCol w="825960">
                  <a:extLst>
                    <a:ext uri="{9D8B030D-6E8A-4147-A177-3AD203B41FA5}">
                      <a16:colId xmlns:a16="http://schemas.microsoft.com/office/drawing/2014/main" val="20007"/>
                    </a:ext>
                  </a:extLst>
                </a:gridCol>
              </a:tblGrid>
              <a:tr h="360000">
                <a:tc gridSpan="3">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栄養素</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推定平均</a:t>
                      </a:r>
                      <a:endParaRPr lang="en-US" altLang="ja-JP" sz="1400" b="0" u="none" kern="0" dirty="0">
                        <a:effectLst/>
                        <a:latin typeface="ＭＳ Ｐゴシック" panose="020B0600070205080204" pitchFamily="50" charset="-128"/>
                        <a:ea typeface="ＭＳ Ｐゴシック" panose="020B0600070205080204" pitchFamily="50" charset="-128"/>
                      </a:endParaRPr>
                    </a:p>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必要量（ＥＡＲ）</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CC"/>
                    </a:solid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推奨量</a:t>
                      </a:r>
                      <a:endParaRPr lang="ja-JP" sz="1400" b="0" u="none" kern="100" dirty="0">
                        <a:effectLst/>
                        <a:latin typeface="ＭＳ Ｐゴシック" panose="020B0600070205080204" pitchFamily="50" charset="-128"/>
                        <a:ea typeface="ＭＳ Ｐゴシック" panose="020B0600070205080204" pitchFamily="50" charset="-128"/>
                      </a:endParaRPr>
                    </a:p>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（ＲＤＡ）</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CC"/>
                    </a:solid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目安量</a:t>
                      </a:r>
                      <a:endParaRPr lang="ja-JP" sz="1400" b="0" u="none" kern="100" dirty="0">
                        <a:effectLst/>
                        <a:latin typeface="ＭＳ Ｐゴシック" panose="020B0600070205080204" pitchFamily="50" charset="-128"/>
                        <a:ea typeface="ＭＳ Ｐゴシック" panose="020B0600070205080204" pitchFamily="50" charset="-128"/>
                      </a:endParaRPr>
                    </a:p>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（ＡＩ）</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CC"/>
                    </a:solid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耐容上限量（ＵＬ）</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CCFF"/>
                    </a:solid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目標量</a:t>
                      </a:r>
                      <a:endParaRPr lang="ja-JP" sz="1400" b="0" u="none" kern="100" dirty="0">
                        <a:effectLst/>
                        <a:latin typeface="ＭＳ Ｐゴシック" panose="020B0600070205080204" pitchFamily="50" charset="-128"/>
                        <a:ea typeface="ＭＳ Ｐゴシック" panose="020B0600070205080204" pitchFamily="50" charset="-128"/>
                      </a:endParaRPr>
                    </a:p>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（ＤＧ）</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B4DE86"/>
                    </a:solidFill>
                  </a:tcPr>
                </a:tc>
                <a:extLst>
                  <a:ext uri="{0D108BD9-81ED-4DB2-BD59-A6C34878D82A}">
                    <a16:rowId xmlns:a16="http://schemas.microsoft.com/office/drawing/2014/main" val="10000"/>
                  </a:ext>
                </a:extLst>
              </a:tr>
              <a:tr h="198000">
                <a:tc rowSpan="13">
                  <a:txBody>
                    <a:bodyPr/>
                    <a:lstStyle/>
                    <a:p>
                      <a:pPr algn="ctr">
                        <a:lnSpc>
                          <a:spcPct val="100000"/>
                        </a:lnSpc>
                        <a:spcAft>
                          <a:spcPts val="0"/>
                        </a:spcAft>
                      </a:pPr>
                      <a:r>
                        <a:rPr lang="ja-JP" sz="1400" b="0" kern="0" dirty="0">
                          <a:effectLst/>
                          <a:latin typeface="ＭＳ Ｐゴシック" panose="020B0600070205080204" pitchFamily="50" charset="-128"/>
                          <a:ea typeface="ＭＳ Ｐゴシック" panose="020B0600070205080204" pitchFamily="50" charset="-128"/>
                        </a:rPr>
                        <a:t>ミネラル</a:t>
                      </a:r>
                      <a:endParaRPr lang="ja-JP" sz="1400" b="0"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rowSpan="5">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多量</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smtClean="0">
                          <a:effectLst/>
                          <a:latin typeface="ＭＳ Ｐゴシック" panose="020B0600070205080204" pitchFamily="50" charset="-128"/>
                          <a:ea typeface="ＭＳ Ｐゴシック" panose="020B0600070205080204" pitchFamily="50" charset="-128"/>
                        </a:rPr>
                        <a:t>ナトリウム</a:t>
                      </a:r>
                      <a:r>
                        <a:rPr lang="en-US" altLang="ja-JP" sz="1400" b="0" u="none" kern="0" baseline="30000" dirty="0" smtClean="0">
                          <a:effectLst/>
                          <a:latin typeface="ＭＳ Ｐゴシック" panose="020B0600070205080204" pitchFamily="50" charset="-128"/>
                          <a:ea typeface="ＭＳ Ｐゴシック" panose="020B0600070205080204" pitchFamily="50" charset="-128"/>
                        </a:rPr>
                        <a:t>6</a:t>
                      </a:r>
                      <a:endParaRPr lang="ja-JP" sz="1400" b="0" u="none" kern="100" baseline="300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a</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altLang="ja-JP" sz="1400" b="0" u="none" kern="0" dirty="0">
                          <a:solidFill>
                            <a:schemeClr val="tx1"/>
                          </a:solidFill>
                          <a:effectLst/>
                          <a:latin typeface="ＭＳ Ｐゴシック" panose="020B0600070205080204" pitchFamily="50" charset="-128"/>
                          <a:ea typeface="+mn-ea"/>
                        </a:rPr>
                        <a:t>— </a:t>
                      </a:r>
                      <a:endParaRPr lang="ja-JP" altLang="ja-JP" sz="1400" b="0" u="none" kern="100" dirty="0">
                        <a:solidFill>
                          <a:schemeClr val="tx1"/>
                        </a:solidFill>
                        <a:effectLst/>
                        <a:latin typeface="ＭＳ Ｐゴシック" panose="020B0600070205080204" pitchFamily="50" charset="-128"/>
                        <a:ea typeface="+mn-ea"/>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altLang="ja-JP" sz="1400" b="0" u="none" kern="0" dirty="0">
                          <a:effectLst/>
                          <a:latin typeface="ＭＳ Ｐゴシック" panose="020B0600070205080204" pitchFamily="50" charset="-128"/>
                          <a:ea typeface="ＭＳ Ｐゴシック" panose="020B0600070205080204" pitchFamily="50" charset="-128"/>
                        </a:rPr>
                        <a:t> </a:t>
                      </a:r>
                      <a:r>
                        <a:rPr lang="ja-JP" sz="1400" b="0" u="none" kern="0" dirty="0">
                          <a:effectLst/>
                          <a:latin typeface="ＭＳ Ｐゴシック" panose="020B0600070205080204" pitchFamily="50" charset="-128"/>
                          <a:ea typeface="ＭＳ Ｐゴシック" panose="020B0600070205080204" pitchFamily="50" charset="-128"/>
                        </a:rPr>
                        <a:t>○</a:t>
                      </a:r>
                      <a:endParaRPr lang="ja-JP" sz="1400" b="0" u="none" kern="100" baseline="30000" dirty="0">
                        <a:solidFill>
                          <a:srgbClr val="FF0000"/>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1"/>
                  </a:ext>
                </a:extLst>
              </a:tr>
              <a:tr h="198000">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カリウム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altLang="ja-JP" sz="1400" b="0" u="none" kern="0" dirty="0">
                          <a:effectLst/>
                          <a:latin typeface="ＭＳ Ｐゴシック" panose="020B0600070205080204" pitchFamily="50" charset="-128"/>
                          <a:ea typeface="ＭＳ Ｐゴシック" panose="020B0600070205080204" pitchFamily="50" charset="-128"/>
                        </a:rPr>
                        <a:t> </a:t>
                      </a:r>
                      <a:r>
                        <a:rPr lang="ja-JP"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2"/>
                  </a:ext>
                </a:extLst>
              </a:tr>
              <a:tr h="198000">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カルシウム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3"/>
                  </a:ext>
                </a:extLst>
              </a:tr>
              <a:tr h="198000">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マグネシウム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r>
                        <a:rPr lang="ja-JP" sz="1400" b="0" u="none" kern="0" dirty="0" smtClean="0">
                          <a:effectLst/>
                          <a:latin typeface="ＭＳ Ｐゴシック" panose="020B0600070205080204" pitchFamily="50" charset="-128"/>
                          <a:ea typeface="ＭＳ Ｐゴシック" panose="020B0600070205080204" pitchFamily="50" charset="-128"/>
                        </a:rPr>
                        <a:t>○</a:t>
                      </a:r>
                      <a:r>
                        <a:rPr lang="en-US" sz="1400" b="0" u="none" kern="0" baseline="30000" dirty="0" smtClean="0">
                          <a:effectLst/>
                          <a:latin typeface="ＭＳ Ｐゴシック" panose="020B0600070205080204" pitchFamily="50" charset="-128"/>
                          <a:ea typeface="ＭＳ Ｐゴシック" panose="020B0600070205080204" pitchFamily="50" charset="-128"/>
                        </a:rPr>
                        <a:t>7</a:t>
                      </a:r>
                      <a:r>
                        <a:rPr lang="en-US" sz="1400" b="0" u="none" kern="0" dirty="0" smtClean="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4"/>
                  </a:ext>
                </a:extLst>
              </a:tr>
              <a:tr h="198000">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リン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5"/>
                  </a:ext>
                </a:extLst>
              </a:tr>
              <a:tr h="198000">
                <a:tc vMerge="1">
                  <a:txBody>
                    <a:bodyPr/>
                    <a:lstStyle/>
                    <a:p>
                      <a:endParaRPr kumimoji="1" lang="ja-JP" altLang="en-US"/>
                    </a:p>
                  </a:txBody>
                  <a:tcPr/>
                </a:tc>
                <a:tc rowSpan="8">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微量</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鉄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x</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x</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6"/>
                  </a:ext>
                </a:extLst>
              </a:tr>
              <a:tr h="198000">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亜鉛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7"/>
                  </a:ext>
                </a:extLst>
              </a:tr>
              <a:tr h="198000">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銅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8"/>
                  </a:ext>
                </a:extLst>
              </a:tr>
              <a:tr h="198000">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マンガン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09"/>
                  </a:ext>
                </a:extLst>
              </a:tr>
              <a:tr h="198000">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ヨウ素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a</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a</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10"/>
                  </a:ext>
                </a:extLst>
              </a:tr>
              <a:tr h="198000">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セレン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a</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a</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11"/>
                  </a:ext>
                </a:extLst>
              </a:tr>
              <a:tr h="198000">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クロム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altLang="ja-JP" sz="1400" b="0" u="none" kern="0" dirty="0" smtClean="0">
                          <a:effectLst/>
                          <a:latin typeface="ＭＳ Ｐゴシック" panose="020B0600070205080204" pitchFamily="50" charset="-128"/>
                          <a:ea typeface="+mn-ea"/>
                        </a:rPr>
                        <a:t>○</a:t>
                      </a:r>
                      <a:endParaRPr lang="ja-JP" sz="1400" b="0" u="none" kern="100" baseline="30000" dirty="0">
                        <a:solidFill>
                          <a:srgbClr val="FF0000"/>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12"/>
                  </a:ext>
                </a:extLst>
              </a:tr>
              <a:tr h="198000">
                <a:tc vMerge="1">
                  <a:txBody>
                    <a:bodyPr/>
                    <a:lstStyle/>
                    <a:p>
                      <a:endParaRPr kumimoji="1" lang="ja-JP" altLang="en-US"/>
                    </a:p>
                  </a:txBody>
                  <a:tcPr/>
                </a:tc>
                <a:tc vMerge="1">
                  <a:txBody>
                    <a:bodyPr/>
                    <a:lstStyle/>
                    <a:p>
                      <a:endParaRPr kumimoji="1" lang="ja-JP" altLang="en-US"/>
                    </a:p>
                  </a:txBody>
                  <a:tcPr/>
                </a:tc>
                <a:tc>
                  <a:txBody>
                    <a:bodyPr/>
                    <a:lstStyle/>
                    <a:p>
                      <a:pPr algn="l">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モリブデン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400" b="0" u="none" kern="0" dirty="0">
                          <a:solidFill>
                            <a:schemeClr val="tx1"/>
                          </a:solidFill>
                          <a:effectLst/>
                          <a:latin typeface="ＭＳ Ｐゴシック" panose="020B0600070205080204" pitchFamily="50" charset="-128"/>
                          <a:ea typeface="ＭＳ Ｐゴシック" panose="020B0600070205080204" pitchFamily="50" charset="-128"/>
                        </a:rPr>
                        <a:t>b</a:t>
                      </a:r>
                      <a:r>
                        <a:rPr lang="ja-JP" sz="1400" b="0" u="none" kern="0" dirty="0">
                          <a:solidFill>
                            <a:schemeClr val="tx1"/>
                          </a:solidFill>
                          <a:effectLst/>
                          <a:latin typeface="ＭＳ Ｐゴシック" panose="020B0600070205080204" pitchFamily="50" charset="-128"/>
                          <a:ea typeface="ＭＳ Ｐゴシック" panose="020B0600070205080204" pitchFamily="50" charset="-128"/>
                        </a:rPr>
                        <a:t> </a:t>
                      </a:r>
                      <a:endParaRPr lang="ja-JP" sz="14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ja-JP" sz="1400" b="0" u="none" kern="0" dirty="0">
                          <a:effectLst/>
                          <a:latin typeface="ＭＳ Ｐゴシック" panose="020B0600070205080204" pitchFamily="50" charset="-128"/>
                          <a:ea typeface="ＭＳ Ｐゴシック" panose="020B0600070205080204" pitchFamily="50" charset="-128"/>
                        </a:rPr>
                        <a:t>○ </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spcAft>
                          <a:spcPts val="0"/>
                        </a:spcAft>
                      </a:pPr>
                      <a:r>
                        <a:rPr lang="en-US" sz="1400" b="0" u="none" kern="0" dirty="0">
                          <a:effectLst/>
                          <a:latin typeface="ＭＳ Ｐゴシック" panose="020B0600070205080204" pitchFamily="50" charset="-128"/>
                          <a:ea typeface="ＭＳ Ｐゴシック" panose="020B0600070205080204" pitchFamily="50" charset="-128"/>
                        </a:rPr>
                        <a:t>—</a:t>
                      </a:r>
                      <a:endParaRPr lang="ja-JP" sz="1400" b="0" u="none" kern="100" dirty="0">
                        <a:effectLst/>
                        <a:latin typeface="ＭＳ Ｐゴシック" panose="020B0600070205080204" pitchFamily="50" charset="-128"/>
                        <a:ea typeface="ＭＳ Ｐゴシック" panose="020B0600070205080204" pitchFamily="50" charset="-128"/>
                        <a:cs typeface="Times New Roman"/>
                      </a:endParaRPr>
                    </a:p>
                  </a:txBody>
                  <a:tcPr marL="42091" marR="42091" marT="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
        <p:nvSpPr>
          <p:cNvPr id="6" name="正方形/長方形 5"/>
          <p:cNvSpPr/>
          <p:nvPr/>
        </p:nvSpPr>
        <p:spPr>
          <a:xfrm>
            <a:off x="560512" y="333237"/>
            <a:ext cx="7416824" cy="338554"/>
          </a:xfrm>
          <a:prstGeom prst="rect">
            <a:avLst/>
          </a:prstGeom>
        </p:spPr>
        <p:txBody>
          <a:bodyPr wrap="square">
            <a:spAutoFit/>
          </a:bodyPr>
          <a:lstStyle/>
          <a:p>
            <a:pPr fontAlgn="ctr"/>
            <a:r>
              <a:rPr lang="ja-JP" altLang="en-US" sz="1600" dirty="0"/>
              <a:t>表５</a:t>
            </a:r>
            <a:r>
              <a:rPr lang="ja-JP" altLang="ja-JP" sz="1600" dirty="0"/>
              <a:t>　</a:t>
            </a:r>
            <a:r>
              <a:rPr lang="ja-JP" altLang="en-US" sz="1600" dirty="0"/>
              <a:t>基準を策定した栄養素と設定した指標（１歳以上）</a:t>
            </a:r>
            <a:r>
              <a:rPr lang="en-US" altLang="ja-JP" sz="1600" baseline="30000" dirty="0">
                <a:latin typeface="ＭＳ Ｐゴシック" panose="020B0600070205080204" pitchFamily="50" charset="-128"/>
                <a:ea typeface="ＭＳ Ｐゴシック" panose="020B0600070205080204" pitchFamily="50" charset="-128"/>
              </a:rPr>
              <a:t>1</a:t>
            </a:r>
            <a:r>
              <a:rPr lang="en-US" altLang="ja-JP" sz="1600" dirty="0">
                <a:latin typeface="ＭＳ Ｐゴシック" panose="020B0600070205080204" pitchFamily="50" charset="-128"/>
                <a:ea typeface="ＭＳ Ｐゴシック" panose="020B0600070205080204" pitchFamily="50" charset="-128"/>
              </a:rPr>
              <a:t>(</a:t>
            </a:r>
            <a:r>
              <a:rPr lang="ja-JP" altLang="en-US" sz="1600" dirty="0">
                <a:latin typeface="ＭＳ Ｐゴシック" panose="020B0600070205080204" pitchFamily="50" charset="-128"/>
                <a:ea typeface="ＭＳ Ｐゴシック" panose="020B0600070205080204" pitchFamily="50" charset="-128"/>
              </a:rPr>
              <a:t>続き）</a:t>
            </a:r>
            <a:endParaRPr lang="en-US" altLang="ja-JP" sz="1600" dirty="0">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525488" y="3919696"/>
            <a:ext cx="8820000" cy="2677656"/>
          </a:xfrm>
          <a:prstGeom prst="rect">
            <a:avLst/>
          </a:prstGeom>
        </p:spPr>
        <p:txBody>
          <a:bodyPr wrap="square">
            <a:spAutoFit/>
          </a:bodyPr>
          <a:lstStyle/>
          <a:p>
            <a:pPr algn="just"/>
            <a:r>
              <a:rPr lang="en-US" altLang="ja-JP" sz="1400" baseline="30000" dirty="0">
                <a:latin typeface="+mn-ea"/>
              </a:rPr>
              <a:t>1 </a:t>
            </a:r>
            <a:r>
              <a:rPr lang="ja-JP" altLang="ja-JP" sz="1400" dirty="0">
                <a:latin typeface="+mn-ea"/>
              </a:rPr>
              <a:t>一部の年齢区分についてだけ設定した場合も含む。</a:t>
            </a:r>
          </a:p>
          <a:p>
            <a:pPr algn="just"/>
            <a:r>
              <a:rPr lang="en-US" altLang="ja-JP" sz="1400" baseline="30000" dirty="0">
                <a:latin typeface="+mn-ea"/>
              </a:rPr>
              <a:t>2 </a:t>
            </a:r>
            <a:r>
              <a:rPr lang="ja-JP" altLang="ja-JP" sz="1400" dirty="0">
                <a:latin typeface="+mn-ea"/>
              </a:rPr>
              <a:t>フレイル予防を図る上での留意事項を表の脚注として記載。</a:t>
            </a:r>
          </a:p>
          <a:p>
            <a:pPr algn="just"/>
            <a:r>
              <a:rPr lang="en-US" altLang="ja-JP" sz="1400" baseline="30000" dirty="0">
                <a:latin typeface="+mn-ea"/>
              </a:rPr>
              <a:t>3</a:t>
            </a:r>
            <a:r>
              <a:rPr lang="en-US" altLang="ja-JP" sz="1400" dirty="0">
                <a:latin typeface="+mn-ea"/>
              </a:rPr>
              <a:t> </a:t>
            </a:r>
            <a:r>
              <a:rPr lang="ja-JP" altLang="ja-JP" sz="1400" dirty="0">
                <a:latin typeface="+mn-ea"/>
              </a:rPr>
              <a:t>総エネルギー摂取量に占めるべき割合（％</a:t>
            </a:r>
            <a:r>
              <a:rPr lang="ja-JP" altLang="ja-JP" sz="1400" dirty="0" smtClean="0">
                <a:latin typeface="+mn-ea"/>
              </a:rPr>
              <a:t>エネルギー）</a:t>
            </a:r>
            <a:r>
              <a:rPr lang="ja-JP" altLang="ja-JP" sz="1400" dirty="0">
                <a:latin typeface="+mn-ea"/>
              </a:rPr>
              <a:t>。</a:t>
            </a:r>
          </a:p>
          <a:p>
            <a:pPr marL="87313" indent="-87313" algn="just"/>
            <a:r>
              <a:rPr lang="en-US" altLang="ja-JP" sz="1400" baseline="30000" dirty="0">
                <a:latin typeface="+mn-ea"/>
              </a:rPr>
              <a:t>4 </a:t>
            </a:r>
            <a:r>
              <a:rPr lang="ja-JP" altLang="ja-JP" sz="1400" dirty="0">
                <a:latin typeface="+mn-ea"/>
              </a:rPr>
              <a:t>脂質異常症の重症化予防を目的としたコレステロールの量と、トランス脂肪酸の摂取に関する参考情報を表の脚注として記載</a:t>
            </a:r>
            <a:r>
              <a:rPr lang="ja-JP" altLang="ja-JP" sz="1400" dirty="0" smtClean="0">
                <a:latin typeface="+mn-ea"/>
              </a:rPr>
              <a:t>。</a:t>
            </a:r>
            <a:endParaRPr lang="en-US" altLang="ja-JP" sz="1400" dirty="0" smtClean="0">
              <a:latin typeface="+mn-ea"/>
            </a:endParaRPr>
          </a:p>
          <a:p>
            <a:pPr marL="87313" indent="-87313" algn="just"/>
            <a:r>
              <a:rPr lang="en-US" altLang="ja-JP" sz="1400" baseline="30000" dirty="0">
                <a:latin typeface="+mn-ea"/>
                <a:cs typeface="Times New Roman" panose="02020603050405020304" pitchFamily="18" charset="0"/>
              </a:rPr>
              <a:t>5</a:t>
            </a:r>
            <a:r>
              <a:rPr lang="en-US" altLang="ja-JP" sz="1400" dirty="0">
                <a:latin typeface="+mn-ea"/>
                <a:cs typeface="Times New Roman" panose="02020603050405020304" pitchFamily="18" charset="0"/>
              </a:rPr>
              <a:t> </a:t>
            </a:r>
            <a:r>
              <a:rPr lang="ja-JP" altLang="ja-JP" sz="1400" dirty="0">
                <a:latin typeface="+mn-ea"/>
                <a:cs typeface="Times New Roman" panose="02020603050405020304" pitchFamily="18" charset="0"/>
              </a:rPr>
              <a:t>脂質異常症の重症化予防を目的とした量を飽和脂肪酸の表の脚注に記載</a:t>
            </a:r>
            <a:r>
              <a:rPr lang="ja-JP" altLang="ja-JP" sz="1400" dirty="0">
                <a:latin typeface="Century" panose="02040604050505020304" pitchFamily="18" charset="0"/>
                <a:ea typeface="ＭＳ 明朝" panose="02020609040205080304" pitchFamily="17" charset="-128"/>
                <a:cs typeface="Times New Roman" panose="02020603050405020304" pitchFamily="18" charset="0"/>
              </a:rPr>
              <a:t>。</a:t>
            </a:r>
            <a:endParaRPr lang="ja-JP" altLang="ja-JP" sz="1400" dirty="0">
              <a:latin typeface="+mn-ea"/>
            </a:endParaRPr>
          </a:p>
          <a:p>
            <a:pPr algn="just"/>
            <a:r>
              <a:rPr lang="en-US" altLang="ja-JP" sz="1400" baseline="30000" dirty="0" smtClean="0">
                <a:latin typeface="+mn-ea"/>
              </a:rPr>
              <a:t>6 </a:t>
            </a:r>
            <a:r>
              <a:rPr lang="ja-JP" altLang="ja-JP" sz="1400" dirty="0">
                <a:latin typeface="+mn-ea"/>
              </a:rPr>
              <a:t>高血圧及び慢性腎臓病（</a:t>
            </a:r>
            <a:r>
              <a:rPr lang="en-US" altLang="ja-JP" sz="1400" dirty="0">
                <a:latin typeface="+mn-ea"/>
              </a:rPr>
              <a:t>CKD</a:t>
            </a:r>
            <a:r>
              <a:rPr lang="ja-JP" altLang="ja-JP" sz="1400" dirty="0">
                <a:latin typeface="+mn-ea"/>
              </a:rPr>
              <a:t>）の重症化予防を目的とした量を表の脚注として記載。</a:t>
            </a:r>
          </a:p>
          <a:p>
            <a:pPr algn="just"/>
            <a:r>
              <a:rPr lang="en-US" altLang="ja-JP" sz="1400" baseline="30000" dirty="0" smtClean="0">
                <a:latin typeface="+mn-ea"/>
              </a:rPr>
              <a:t>7 </a:t>
            </a:r>
            <a:r>
              <a:rPr lang="ja-JP" altLang="ja-JP" sz="1400" dirty="0">
                <a:latin typeface="+mn-ea"/>
              </a:rPr>
              <a:t>通常の食品以外の食品からの摂取について定めた。</a:t>
            </a:r>
          </a:p>
          <a:p>
            <a:pPr algn="just"/>
            <a:r>
              <a:rPr lang="en-US" altLang="ja-JP" sz="1400" dirty="0">
                <a:latin typeface="+mn-ea"/>
              </a:rPr>
              <a:t>a </a:t>
            </a:r>
            <a:r>
              <a:rPr lang="ja-JP" altLang="ja-JP" sz="1400" dirty="0">
                <a:latin typeface="+mn-ea"/>
              </a:rPr>
              <a:t>集団内の半数の</a:t>
            </a:r>
            <a:r>
              <a:rPr lang="ja-JP" altLang="en-US" sz="1400" dirty="0">
                <a:latin typeface="+mn-ea"/>
              </a:rPr>
              <a:t>者</a:t>
            </a:r>
            <a:r>
              <a:rPr lang="ja-JP" altLang="ja-JP" sz="1400" dirty="0">
                <a:latin typeface="+mn-ea"/>
              </a:rPr>
              <a:t>に不足又は欠乏の症状が現れ得る摂取量をもって推定平均必要量とした栄養素。</a:t>
            </a:r>
          </a:p>
          <a:p>
            <a:pPr algn="just"/>
            <a:r>
              <a:rPr lang="en-US" altLang="ja-JP" sz="1400" dirty="0">
                <a:latin typeface="+mn-ea"/>
              </a:rPr>
              <a:t>b </a:t>
            </a:r>
            <a:r>
              <a:rPr lang="ja-JP" altLang="ja-JP" sz="1400" dirty="0">
                <a:latin typeface="+mn-ea"/>
              </a:rPr>
              <a:t>集団内の半数の</a:t>
            </a:r>
            <a:r>
              <a:rPr lang="ja-JP" altLang="en-US" sz="1400" dirty="0">
                <a:latin typeface="+mn-ea"/>
              </a:rPr>
              <a:t>者</a:t>
            </a:r>
            <a:r>
              <a:rPr lang="ja-JP" altLang="ja-JP" sz="1400" dirty="0">
                <a:latin typeface="+mn-ea"/>
              </a:rPr>
              <a:t>で体内量が維持される摂取量をもって推定平均必要量とした栄養素。</a:t>
            </a:r>
          </a:p>
          <a:p>
            <a:pPr algn="just"/>
            <a:r>
              <a:rPr lang="en-US" altLang="ja-JP" sz="1400" dirty="0">
                <a:latin typeface="+mn-ea"/>
              </a:rPr>
              <a:t>c </a:t>
            </a:r>
            <a:r>
              <a:rPr lang="ja-JP" altLang="ja-JP" sz="1400" dirty="0">
                <a:latin typeface="+mn-ea"/>
              </a:rPr>
              <a:t>集団内の半数の</a:t>
            </a:r>
            <a:r>
              <a:rPr lang="ja-JP" altLang="en-US" sz="1400" dirty="0">
                <a:latin typeface="+mn-ea"/>
              </a:rPr>
              <a:t>者</a:t>
            </a:r>
            <a:r>
              <a:rPr lang="ja-JP" altLang="ja-JP" sz="1400" dirty="0">
                <a:latin typeface="+mn-ea"/>
              </a:rPr>
              <a:t>で体内量が飽和している摂取量をもって推定平均必要量とした栄養素。</a:t>
            </a:r>
          </a:p>
          <a:p>
            <a:pPr algn="just"/>
            <a:r>
              <a:rPr lang="en-US" altLang="ja-JP" sz="1400" dirty="0">
                <a:latin typeface="+mn-ea"/>
              </a:rPr>
              <a:t>x </a:t>
            </a:r>
            <a:r>
              <a:rPr lang="ja-JP" altLang="en-US" sz="1400" dirty="0" smtClean="0">
                <a:latin typeface="+mn-ea"/>
              </a:rPr>
              <a:t>上記</a:t>
            </a:r>
            <a:r>
              <a:rPr lang="ja-JP" altLang="ja-JP" sz="1400" dirty="0" smtClean="0">
                <a:latin typeface="+mn-ea"/>
              </a:rPr>
              <a:t>以外</a:t>
            </a:r>
            <a:r>
              <a:rPr lang="ja-JP" altLang="ja-JP" sz="1400" dirty="0">
                <a:latin typeface="+mn-ea"/>
              </a:rPr>
              <a:t>の方法で推定平均必要量が定められた栄養素。</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20</a:t>
            </a:fld>
            <a:endParaRPr kumimoji="1" lang="ja-JP" altLang="en-US" dirty="0"/>
          </a:p>
        </p:txBody>
      </p:sp>
      <p:sp>
        <p:nvSpPr>
          <p:cNvPr id="7" name="正方形/長方形 6"/>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2375756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60512" y="674112"/>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１　摂取源</a:t>
            </a:r>
          </a:p>
        </p:txBody>
      </p:sp>
      <p:sp>
        <p:nvSpPr>
          <p:cNvPr id="4" name="正方形/長方形 3"/>
          <p:cNvSpPr/>
          <p:nvPr/>
        </p:nvSpPr>
        <p:spPr>
          <a:xfrm>
            <a:off x="381000" y="1142168"/>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a:spLocks noChangeAspect="1"/>
          </p:cNvSpPr>
          <p:nvPr/>
        </p:nvSpPr>
        <p:spPr>
          <a:xfrm>
            <a:off x="0" y="0"/>
            <a:ext cx="9906000" cy="504000"/>
          </a:xfrm>
          <a:prstGeom prst="rect">
            <a:avLst/>
          </a:prstGeom>
          <a:solidFill>
            <a:srgbClr val="0411BC"/>
          </a:solidFill>
          <a:ln>
            <a:solidFill>
              <a:srgbClr val="0411BC"/>
            </a:solidFill>
          </a:ln>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ja-JP" altLang="en-US" sz="2400" b="1" dirty="0">
                <a:solidFill>
                  <a:schemeClr val="bg1"/>
                </a:solidFill>
                <a:latin typeface="+mn-ea"/>
              </a:rPr>
              <a:t>策定の留意事項</a:t>
            </a:r>
          </a:p>
        </p:txBody>
      </p:sp>
      <p:sp>
        <p:nvSpPr>
          <p:cNvPr id="9" name="テキスト ボックス 8">
            <a:extLst>
              <a:ext uri="{FF2B5EF4-FFF2-40B4-BE49-F238E27FC236}">
                <a16:creationId xmlns:a16="http://schemas.microsoft.com/office/drawing/2014/main" id="{7601B25F-CC37-44DC-9187-A9751E795E65}"/>
              </a:ext>
            </a:extLst>
          </p:cNvPr>
          <p:cNvSpPr txBox="1"/>
          <p:nvPr/>
        </p:nvSpPr>
        <p:spPr>
          <a:xfrm>
            <a:off x="633000" y="1253074"/>
            <a:ext cx="8640000" cy="3016210"/>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食事として経口摂取</a:t>
            </a:r>
            <a:r>
              <a:rPr lang="ja-JP" altLang="en-US" sz="2000" dirty="0" smtClean="0">
                <a:latin typeface="+mn-ea"/>
              </a:rPr>
              <a:t>される通常の食品に</a:t>
            </a:r>
            <a:r>
              <a:rPr lang="ja-JP" altLang="en-US" sz="2000" dirty="0">
                <a:latin typeface="+mn-ea"/>
              </a:rPr>
              <a:t>含まれるエネルギーと栄養素を対象とする。</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耐容上限量については、いわゆる健康食品やサプリメント（</a:t>
            </a:r>
            <a:r>
              <a:rPr lang="ja-JP" altLang="en-US" sz="2000" dirty="0" smtClean="0">
                <a:latin typeface="+mn-ea"/>
              </a:rPr>
              <a:t>以下「</a:t>
            </a:r>
            <a:r>
              <a:rPr lang="ja-JP" altLang="en-US" sz="2000" dirty="0">
                <a:latin typeface="+mn-ea"/>
              </a:rPr>
              <a:t>通常の食品以外の食品」という。）由来のエネルギーと栄養素も含むものとする。</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耐容上限量以外の指標については、通常の食品からの摂取を基本とするが、通常の食品のみでは必要量を満たすことが困難なものとして</a:t>
            </a:r>
            <a:r>
              <a:rPr lang="ja-JP" altLang="en-US" sz="2000" dirty="0" smtClean="0">
                <a:latin typeface="+mn-ea"/>
              </a:rPr>
              <a:t>、胎児の神経管</a:t>
            </a:r>
            <a:r>
              <a:rPr lang="ja-JP" altLang="en-US" sz="2000" dirty="0">
                <a:latin typeface="+mn-ea"/>
              </a:rPr>
              <a:t>閉鎖障害の</a:t>
            </a:r>
            <a:r>
              <a:rPr lang="ja-JP" altLang="en-US" sz="2000" dirty="0" smtClean="0">
                <a:latin typeface="+mn-ea"/>
              </a:rPr>
              <a:t>リスク低減</a:t>
            </a:r>
            <a:r>
              <a:rPr lang="ja-JP" altLang="en-US" sz="2000" dirty="0">
                <a:latin typeface="+mn-ea"/>
              </a:rPr>
              <a:t>のために</a:t>
            </a:r>
            <a:r>
              <a:rPr lang="ja-JP" altLang="en-US" sz="2000" dirty="0" smtClean="0">
                <a:latin typeface="+mn-ea"/>
              </a:rPr>
              <a:t>、妊娠を計画している女性、妊娠</a:t>
            </a:r>
            <a:r>
              <a:rPr lang="ja-JP" altLang="en-US" sz="2000" dirty="0">
                <a:latin typeface="+mn-ea"/>
              </a:rPr>
              <a:t>の可能性がある</a:t>
            </a:r>
            <a:r>
              <a:rPr lang="ja-JP" altLang="en-US" sz="2000" dirty="0" smtClean="0">
                <a:latin typeface="+mn-ea"/>
              </a:rPr>
              <a:t>女性及び妊娠初期の女性に</a:t>
            </a:r>
            <a:r>
              <a:rPr lang="ja-JP" altLang="en-US" sz="2000" dirty="0">
                <a:latin typeface="+mn-ea"/>
              </a:rPr>
              <a:t>付加する葉酸に限り、通常の食品以外の</a:t>
            </a:r>
            <a:r>
              <a:rPr lang="ja-JP" altLang="en-US" sz="2000" dirty="0" smtClean="0">
                <a:latin typeface="+mn-ea"/>
              </a:rPr>
              <a:t>食品に含まれる葉酸の摂取について提示する。</a:t>
            </a:r>
            <a:endParaRPr lang="en-US" altLang="ja-JP" dirty="0">
              <a:latin typeface="+mn-ea"/>
            </a:endParaRP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21</a:t>
            </a:fld>
            <a:endParaRPr kumimoji="1" lang="ja-JP" altLang="en-US" dirty="0"/>
          </a:p>
        </p:txBody>
      </p:sp>
      <p:sp>
        <p:nvSpPr>
          <p:cNvPr id="8" name="正方形/長方形 7"/>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2067256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60512" y="502508"/>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２　通常の食品以外の食品を用いた介入研究の取扱い</a:t>
            </a:r>
          </a:p>
        </p:txBody>
      </p:sp>
      <p:sp>
        <p:nvSpPr>
          <p:cNvPr id="3" name="正方形/長方形 2"/>
          <p:cNvSpPr/>
          <p:nvPr/>
        </p:nvSpPr>
        <p:spPr>
          <a:xfrm>
            <a:off x="381000" y="970564"/>
            <a:ext cx="738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 name="テキスト ボックス 3"/>
          <p:cNvSpPr txBox="1"/>
          <p:nvPr/>
        </p:nvSpPr>
        <p:spPr>
          <a:xfrm>
            <a:off x="633000" y="1078572"/>
            <a:ext cx="8676000" cy="3862596"/>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通常の食品から摂取できる量を著しく超えて摂取することによって、何らかの生活習慣病の発症予防を期待できる栄養素が存在し、その効果を検証するために、通常の食品以外の食品を用いた介入研究が行われることがある。しかしながら、ある一定の好ましい効果が報告された後に、別の好ましくない健康影響を惹起する可能性があると報告された例も存在する。そのため、通常の食品以外の食品から大量に特定の栄養素を摂取することが妥当か否かに関しては、慎重な立場をとるべきであると考えられる。</a:t>
            </a:r>
          </a:p>
          <a:p>
            <a:pPr marL="342900" indent="-342900" algn="just">
              <a:spcBef>
                <a:spcPts val="600"/>
              </a:spcBef>
              <a:buFont typeface="Wingdings" panose="05000000000000000000" pitchFamily="2" charset="2"/>
              <a:buChar char="l"/>
            </a:pPr>
            <a:r>
              <a:rPr lang="ja-JP" altLang="en-US" sz="2000" dirty="0">
                <a:latin typeface="+mn-ea"/>
              </a:rPr>
              <a:t>今回の策定では</a:t>
            </a:r>
            <a:r>
              <a:rPr lang="ja-JP" altLang="en-US" sz="2000" dirty="0" smtClean="0">
                <a:latin typeface="+mn-ea"/>
              </a:rPr>
              <a:t>、通常</a:t>
            </a:r>
            <a:r>
              <a:rPr lang="ja-JP" altLang="en-US" sz="2000" dirty="0">
                <a:latin typeface="+mn-ea"/>
              </a:rPr>
              <a:t>の食品の組合せでは摂取することが明らかに不可能と判断される</a:t>
            </a:r>
            <a:r>
              <a:rPr lang="ja-JP" altLang="en-US" sz="2000" dirty="0" smtClean="0">
                <a:latin typeface="+mn-ea"/>
              </a:rPr>
              <a:t>量で</a:t>
            </a:r>
            <a:r>
              <a:rPr lang="ja-JP" altLang="en-US" sz="2000" dirty="0">
                <a:latin typeface="+mn-ea"/>
              </a:rPr>
              <a:t>行われた研究や、食品ではなく医薬品扱いの製品を投与した研究については、原則として、数値の算定には用いないこととするが、そのような研究の報告も数値の算定に当たって参考資料として用いることを目的として、検索、収集、読解作業の対象とした</a:t>
            </a:r>
            <a:r>
              <a:rPr lang="ja-JP" altLang="en-US" sz="2000" dirty="0" smtClean="0">
                <a:latin typeface="+mn-ea"/>
              </a:rPr>
              <a:t>。</a:t>
            </a:r>
            <a:endParaRPr lang="en-US" altLang="ja-JP" sz="2000" dirty="0">
              <a:latin typeface="+mn-ea"/>
            </a:endParaRP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22</a:t>
            </a:fld>
            <a:endParaRPr kumimoji="1" lang="ja-JP" altLang="en-US" dirty="0"/>
          </a:p>
        </p:txBody>
      </p:sp>
      <p:sp>
        <p:nvSpPr>
          <p:cNvPr id="7" name="正方形/長方形 6"/>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3304123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DB29BAE-DAA2-46DB-AD9E-644A077D23C4}"/>
              </a:ext>
            </a:extLst>
          </p:cNvPr>
          <p:cNvSpPr txBox="1">
            <a:spLocks noChangeAspect="1"/>
          </p:cNvSpPr>
          <p:nvPr/>
        </p:nvSpPr>
        <p:spPr>
          <a:xfrm>
            <a:off x="0" y="8678"/>
            <a:ext cx="9906000" cy="504000"/>
          </a:xfrm>
          <a:prstGeom prst="rect">
            <a:avLst/>
          </a:prstGeom>
          <a:solidFill>
            <a:srgbClr val="0411BC"/>
          </a:solidFill>
          <a:ln>
            <a:solidFill>
              <a:srgbClr val="0411BC"/>
            </a:solidFill>
          </a:ln>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ja-JP" altLang="en-US" sz="2400" b="1" dirty="0">
                <a:solidFill>
                  <a:schemeClr val="bg1"/>
                </a:solidFill>
                <a:latin typeface="+mn-ea"/>
              </a:rPr>
              <a:t>活用に関する基本的事項</a:t>
            </a:r>
          </a:p>
        </p:txBody>
      </p:sp>
      <p:sp>
        <p:nvSpPr>
          <p:cNvPr id="3" name="角丸四角形 2">
            <a:extLst>
              <a:ext uri="{FF2B5EF4-FFF2-40B4-BE49-F238E27FC236}">
                <a16:creationId xmlns:a16="http://schemas.microsoft.com/office/drawing/2014/main" id="{A459F634-5065-416E-AB62-4C4EB2132EF8}"/>
              </a:ext>
            </a:extLst>
          </p:cNvPr>
          <p:cNvSpPr/>
          <p:nvPr/>
        </p:nvSpPr>
        <p:spPr>
          <a:xfrm>
            <a:off x="560512" y="674112"/>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１　活用の基本的考え方</a:t>
            </a:r>
          </a:p>
        </p:txBody>
      </p:sp>
      <p:sp>
        <p:nvSpPr>
          <p:cNvPr id="4" name="正方形/長方形 3">
            <a:extLst>
              <a:ext uri="{FF2B5EF4-FFF2-40B4-BE49-F238E27FC236}">
                <a16:creationId xmlns:a16="http://schemas.microsoft.com/office/drawing/2014/main" id="{F12C13C8-D204-4980-8F60-CA6D4A9C203B}"/>
              </a:ext>
            </a:extLst>
          </p:cNvPr>
          <p:cNvSpPr/>
          <p:nvPr/>
        </p:nvSpPr>
        <p:spPr>
          <a:xfrm>
            <a:off x="381000" y="1142168"/>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a:extLst>
              <a:ext uri="{FF2B5EF4-FFF2-40B4-BE49-F238E27FC236}">
                <a16:creationId xmlns:a16="http://schemas.microsoft.com/office/drawing/2014/main" id="{57C41EA7-5916-49DA-8F01-A2AE7B735802}"/>
              </a:ext>
            </a:extLst>
          </p:cNvPr>
          <p:cNvSpPr txBox="1"/>
          <p:nvPr/>
        </p:nvSpPr>
        <p:spPr>
          <a:xfrm>
            <a:off x="562593" y="1310460"/>
            <a:ext cx="8640000" cy="707886"/>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食事摂取状況のアセスメントにより、</a:t>
            </a:r>
            <a:r>
              <a:rPr lang="ja-JP" altLang="en-US" sz="2000" dirty="0" smtClean="0">
                <a:latin typeface="+mn-ea"/>
              </a:rPr>
              <a:t>エネルギー・栄養素</a:t>
            </a:r>
            <a:r>
              <a:rPr lang="ja-JP" altLang="en-US" sz="2000" dirty="0">
                <a:latin typeface="+mn-ea"/>
              </a:rPr>
              <a:t>の摂取量が適切かどうかを評価するところから始まる </a:t>
            </a:r>
            <a:r>
              <a:rPr lang="en-US" altLang="ja-JP" sz="2000" dirty="0">
                <a:latin typeface="+mn-ea"/>
              </a:rPr>
              <a:t>PDCA</a:t>
            </a:r>
            <a:r>
              <a:rPr lang="ja-JP" altLang="en-US" sz="2000" dirty="0">
                <a:latin typeface="+mn-ea"/>
              </a:rPr>
              <a:t>サイクルを基本とする。</a:t>
            </a:r>
            <a:endParaRPr lang="en-US" altLang="ja-JP" sz="2000" dirty="0">
              <a:latin typeface="+mn-ea"/>
            </a:endParaRPr>
          </a:p>
        </p:txBody>
      </p:sp>
      <p:pic>
        <p:nvPicPr>
          <p:cNvPr id="6" name="図 5">
            <a:extLst>
              <a:ext uri="{FF2B5EF4-FFF2-40B4-BE49-F238E27FC236}">
                <a16:creationId xmlns:a16="http://schemas.microsoft.com/office/drawing/2014/main" id="{08BB9254-0EDB-4FED-9D60-5B81BE70A17C}"/>
              </a:ext>
            </a:extLst>
          </p:cNvPr>
          <p:cNvPicPr>
            <a:picLocks noChangeAspect="1"/>
          </p:cNvPicPr>
          <p:nvPr/>
        </p:nvPicPr>
        <p:blipFill>
          <a:blip r:embed="rId3"/>
          <a:stretch>
            <a:fillRect/>
          </a:stretch>
        </p:blipFill>
        <p:spPr>
          <a:xfrm>
            <a:off x="1835070" y="2060848"/>
            <a:ext cx="6235861" cy="4272263"/>
          </a:xfrm>
          <a:prstGeom prst="rect">
            <a:avLst/>
          </a:prstGeom>
        </p:spPr>
      </p:pic>
      <p:sp>
        <p:nvSpPr>
          <p:cNvPr id="7" name="テキスト ボックス 6">
            <a:extLst>
              <a:ext uri="{FF2B5EF4-FFF2-40B4-BE49-F238E27FC236}">
                <a16:creationId xmlns:a16="http://schemas.microsoft.com/office/drawing/2014/main" id="{8C2FDFE7-BB4F-408C-9784-5ABC54447545}"/>
              </a:ext>
            </a:extLst>
          </p:cNvPr>
          <p:cNvSpPr txBox="1"/>
          <p:nvPr/>
        </p:nvSpPr>
        <p:spPr>
          <a:xfrm>
            <a:off x="524508" y="6481442"/>
            <a:ext cx="8856984" cy="338554"/>
          </a:xfrm>
          <a:prstGeom prst="rect">
            <a:avLst/>
          </a:prstGeom>
          <a:noFill/>
        </p:spPr>
        <p:txBody>
          <a:bodyPr wrap="square" rtlCol="0" anchor="ctr">
            <a:spAutoFit/>
          </a:bodyPr>
          <a:lstStyle/>
          <a:p>
            <a:pPr algn="ctr" fontAlgn="ctr"/>
            <a:r>
              <a:rPr lang="ja-JP" altLang="ja-JP" sz="1600" dirty="0">
                <a:latin typeface="ＭＳ Ｐゴシック" panose="020B0600070205080204" pitchFamily="50" charset="-128"/>
                <a:ea typeface="ＭＳ Ｐゴシック" panose="020B0600070205080204" pitchFamily="50" charset="-128"/>
              </a:rPr>
              <a:t>図</a:t>
            </a:r>
            <a:r>
              <a:rPr lang="ja-JP" altLang="en-US" sz="1600" dirty="0">
                <a:latin typeface="ＭＳ Ｐゴシック" panose="020B0600070205080204" pitchFamily="50" charset="-128"/>
                <a:ea typeface="ＭＳ Ｐゴシック" panose="020B0600070205080204" pitchFamily="50" charset="-128"/>
              </a:rPr>
              <a:t>４</a:t>
            </a:r>
            <a:r>
              <a:rPr lang="ja-JP" altLang="ja-JP" sz="1600" dirty="0">
                <a:latin typeface="ＭＳ Ｐゴシック" panose="020B0600070205080204" pitchFamily="50" charset="-128"/>
                <a:ea typeface="ＭＳ Ｐゴシック" panose="020B0600070205080204" pitchFamily="50" charset="-128"/>
              </a:rPr>
              <a:t>　</a:t>
            </a:r>
            <a:r>
              <a:rPr lang="ja-JP" altLang="en-US" sz="1600" dirty="0">
                <a:latin typeface="ＭＳ Ｐゴシック" panose="020B0600070205080204" pitchFamily="50" charset="-128"/>
                <a:ea typeface="ＭＳ Ｐゴシック" panose="020B0600070205080204" pitchFamily="50" charset="-128"/>
              </a:rPr>
              <a:t>食事摂取基準の活用と</a:t>
            </a:r>
            <a:r>
              <a:rPr lang="en-US" altLang="ja-JP" sz="1600" dirty="0">
                <a:latin typeface="ＭＳ Ｐゴシック" panose="020B0600070205080204" pitchFamily="50" charset="-128"/>
                <a:ea typeface="ＭＳ Ｐゴシック" panose="020B0600070205080204" pitchFamily="50" charset="-128"/>
              </a:rPr>
              <a:t>PDCA</a:t>
            </a:r>
            <a:r>
              <a:rPr lang="ja-JP" altLang="en-US" sz="1600" dirty="0">
                <a:latin typeface="ＭＳ Ｐゴシック" panose="020B0600070205080204" pitchFamily="50" charset="-128"/>
                <a:ea typeface="ＭＳ Ｐゴシック" panose="020B0600070205080204" pitchFamily="50" charset="-128"/>
              </a:rPr>
              <a:t>サイクル</a:t>
            </a:r>
            <a:endParaRPr lang="ja-JP" altLang="ja-JP" sz="1600" dirty="0">
              <a:latin typeface="ＭＳ Ｐゴシック" panose="020B0600070205080204" pitchFamily="50" charset="-128"/>
              <a:ea typeface="ＭＳ Ｐゴシック" panose="020B0600070205080204" pitchFamily="50" charset="-128"/>
            </a:endParaRPr>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23</a:t>
            </a:fld>
            <a:endParaRPr kumimoji="1" lang="ja-JP" altLang="en-US" dirty="0"/>
          </a:p>
        </p:txBody>
      </p:sp>
      <p:sp>
        <p:nvSpPr>
          <p:cNvPr id="10" name="正方形/長方形 9"/>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778221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1">
            <a:extLst>
              <a:ext uri="{FF2B5EF4-FFF2-40B4-BE49-F238E27FC236}">
                <a16:creationId xmlns:a16="http://schemas.microsoft.com/office/drawing/2014/main" id="{41E2E27B-ABD9-4273-894E-F3CB8F88F67E}"/>
              </a:ext>
            </a:extLst>
          </p:cNvPr>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２　食事摂取状況のアセスメントの方法と留意点</a:t>
            </a:r>
          </a:p>
        </p:txBody>
      </p:sp>
      <p:sp>
        <p:nvSpPr>
          <p:cNvPr id="6" name="正方形/長方形 5">
            <a:extLst>
              <a:ext uri="{FF2B5EF4-FFF2-40B4-BE49-F238E27FC236}">
                <a16:creationId xmlns:a16="http://schemas.microsoft.com/office/drawing/2014/main" id="{DC7E4C54-F739-449A-BE91-DF2289A05583}"/>
              </a:ext>
            </a:extLst>
          </p:cNvPr>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a:extLst>
              <a:ext uri="{FF2B5EF4-FFF2-40B4-BE49-F238E27FC236}">
                <a16:creationId xmlns:a16="http://schemas.microsoft.com/office/drawing/2014/main" id="{B06E324D-D3E4-4697-A8EF-3916466883B3}"/>
              </a:ext>
            </a:extLst>
          </p:cNvPr>
          <p:cNvSpPr txBox="1"/>
          <p:nvPr/>
        </p:nvSpPr>
        <p:spPr>
          <a:xfrm>
            <a:off x="633000" y="764704"/>
            <a:ext cx="8676000" cy="1323439"/>
          </a:xfrm>
          <a:prstGeom prst="rect">
            <a:avLst/>
          </a:prstGeom>
          <a:noFill/>
        </p:spPr>
        <p:txBody>
          <a:bodyPr wrap="square" rtlCol="0">
            <a:spAutoFit/>
          </a:bodyPr>
          <a:lstStyle/>
          <a:p>
            <a:pPr marL="342900" indent="-342900" algn="just">
              <a:spcBef>
                <a:spcPts val="600"/>
              </a:spcBef>
              <a:buFont typeface="Wingdings" panose="05000000000000000000" pitchFamily="2" charset="2"/>
              <a:buChar char="l"/>
            </a:pPr>
            <a:r>
              <a:rPr lang="ja-JP" altLang="en-US" sz="2000" dirty="0">
                <a:latin typeface="+mn-ea"/>
              </a:rPr>
              <a:t>食事摂取、すなわちエネルギー及び各栄養素の摂取</a:t>
            </a:r>
            <a:r>
              <a:rPr lang="ja-JP" altLang="en-US" sz="2000" dirty="0" smtClean="0">
                <a:latin typeface="+mn-ea"/>
              </a:rPr>
              <a:t>状況を評価するためには、</a:t>
            </a:r>
            <a:r>
              <a:rPr lang="ja-JP" altLang="en-US" sz="2000" dirty="0">
                <a:latin typeface="+mn-ea"/>
              </a:rPr>
              <a:t>食事調査によって得られる摂取量と食事摂取基準の各指標で示されている値を比較することによって行うことができる。ただし、エネルギー摂取量の過不足の評価には、</a:t>
            </a:r>
            <a:r>
              <a:rPr lang="en-US" altLang="ja-JP" sz="2000" dirty="0">
                <a:latin typeface="+mn-ea"/>
              </a:rPr>
              <a:t>BMI</a:t>
            </a:r>
            <a:r>
              <a:rPr lang="ja-JP" altLang="en-US" sz="2000" dirty="0">
                <a:latin typeface="+mn-ea"/>
              </a:rPr>
              <a:t>又は体重変化量を用いる。</a:t>
            </a:r>
          </a:p>
        </p:txBody>
      </p:sp>
      <p:pic>
        <p:nvPicPr>
          <p:cNvPr id="8" name="図 7">
            <a:extLst>
              <a:ext uri="{FF2B5EF4-FFF2-40B4-BE49-F238E27FC236}">
                <a16:creationId xmlns:a16="http://schemas.microsoft.com/office/drawing/2014/main" id="{169214D5-4E3C-442F-89A8-7D753A7B59E0}"/>
              </a:ext>
            </a:extLst>
          </p:cNvPr>
          <p:cNvPicPr>
            <a:picLocks noChangeAspect="1"/>
          </p:cNvPicPr>
          <p:nvPr/>
        </p:nvPicPr>
        <p:blipFill>
          <a:blip r:embed="rId3"/>
          <a:stretch>
            <a:fillRect/>
          </a:stretch>
        </p:blipFill>
        <p:spPr>
          <a:xfrm>
            <a:off x="1760253" y="2204864"/>
            <a:ext cx="6385495" cy="4227269"/>
          </a:xfrm>
          <a:prstGeom prst="rect">
            <a:avLst/>
          </a:prstGeom>
        </p:spPr>
      </p:pic>
      <p:sp>
        <p:nvSpPr>
          <p:cNvPr id="9" name="テキスト ボックス 8">
            <a:extLst>
              <a:ext uri="{FF2B5EF4-FFF2-40B4-BE49-F238E27FC236}">
                <a16:creationId xmlns:a16="http://schemas.microsoft.com/office/drawing/2014/main" id="{983D5120-CEA0-404E-8DBC-27E1FA5486CC}"/>
              </a:ext>
            </a:extLst>
          </p:cNvPr>
          <p:cNvSpPr txBox="1"/>
          <p:nvPr/>
        </p:nvSpPr>
        <p:spPr>
          <a:xfrm>
            <a:off x="524508" y="6481442"/>
            <a:ext cx="8856984" cy="338554"/>
          </a:xfrm>
          <a:prstGeom prst="rect">
            <a:avLst/>
          </a:prstGeom>
          <a:noFill/>
        </p:spPr>
        <p:txBody>
          <a:bodyPr wrap="square" rtlCol="0" anchor="ctr">
            <a:spAutoFit/>
          </a:bodyPr>
          <a:lstStyle/>
          <a:p>
            <a:pPr algn="ctr" fontAlgn="ctr"/>
            <a:r>
              <a:rPr lang="ja-JP" altLang="ja-JP" sz="1600" dirty="0">
                <a:latin typeface="ＭＳ Ｐゴシック" panose="020B0600070205080204" pitchFamily="50" charset="-128"/>
                <a:ea typeface="ＭＳ Ｐゴシック" panose="020B0600070205080204" pitchFamily="50" charset="-128"/>
              </a:rPr>
              <a:t>図</a:t>
            </a:r>
            <a:r>
              <a:rPr lang="ja-JP" altLang="en-US" sz="1600" dirty="0">
                <a:latin typeface="ＭＳ Ｐゴシック" panose="020B0600070205080204" pitchFamily="50" charset="-128"/>
                <a:ea typeface="ＭＳ Ｐゴシック" panose="020B0600070205080204" pitchFamily="50" charset="-128"/>
              </a:rPr>
              <a:t>５</a:t>
            </a:r>
            <a:r>
              <a:rPr lang="ja-JP" altLang="ja-JP" sz="1600" dirty="0">
                <a:latin typeface="ＭＳ Ｐゴシック" panose="020B0600070205080204" pitchFamily="50" charset="-128"/>
                <a:ea typeface="ＭＳ Ｐゴシック" panose="020B0600070205080204" pitchFamily="50" charset="-128"/>
              </a:rPr>
              <a:t>　</a:t>
            </a:r>
            <a:r>
              <a:rPr lang="ja-JP" altLang="en-US" sz="1600" dirty="0">
                <a:latin typeface="ＭＳ Ｐゴシック" panose="020B0600070205080204" pitchFamily="50" charset="-128"/>
                <a:ea typeface="ＭＳ Ｐゴシック" panose="020B0600070205080204" pitchFamily="50" charset="-128"/>
              </a:rPr>
              <a:t>食事摂取基準を用いた食事摂取状況のアセスメントの概要</a:t>
            </a:r>
            <a:endParaRPr lang="ja-JP" altLang="ja-JP" sz="16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24</a:t>
            </a:fld>
            <a:endParaRPr kumimoji="1" lang="ja-JP" altLang="en-US" dirty="0"/>
          </a:p>
        </p:txBody>
      </p:sp>
      <p:sp>
        <p:nvSpPr>
          <p:cNvPr id="10" name="正方形/長方形 9"/>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42253440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22BB803-D1E2-4BA8-9BE2-DBAF476FF312}"/>
              </a:ext>
            </a:extLst>
          </p:cNvPr>
          <p:cNvSpPr txBox="1"/>
          <p:nvPr/>
        </p:nvSpPr>
        <p:spPr>
          <a:xfrm>
            <a:off x="633000" y="764704"/>
            <a:ext cx="8676000" cy="2862322"/>
          </a:xfrm>
          <a:prstGeom prst="rect">
            <a:avLst/>
          </a:prstGeom>
          <a:noFill/>
        </p:spPr>
        <p:txBody>
          <a:bodyPr wrap="square" rtlCol="0">
            <a:spAutoFit/>
          </a:bodyPr>
          <a:lstStyle/>
          <a:p>
            <a:pPr marL="342900" indent="-342900" algn="just">
              <a:spcBef>
                <a:spcPts val="600"/>
              </a:spcBef>
              <a:buFont typeface="Wingdings" panose="05000000000000000000" pitchFamily="2" charset="2"/>
              <a:buChar char="l"/>
            </a:pPr>
            <a:r>
              <a:rPr lang="ja-JP" altLang="en-US" sz="2000" dirty="0">
                <a:latin typeface="+mn-ea"/>
              </a:rPr>
              <a:t>食事調査によって得られる摂取量には必ず測定誤差が伴うことから、調査方法の標準化や精度管理に十分配慮するとともに、食事調査の測定誤差の種類とその特徴、程度を知ることが重要である。</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エネルギー摂取量と栄養素摂取量との間には強い正の相関が認められることが多いため、各栄養素の摂取量を評価するに当たっては、エネルギー摂取量の過小・過大申告及び日間変動による影響を可能な限り小さくすることが重要であることと、そのための方法を記載。</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エネルギー及び各栄養素の摂取量における日間変動について、エネルギー、たんぱく質、ビタミン</a:t>
            </a:r>
            <a:r>
              <a:rPr lang="en-US" altLang="ja-JP" sz="2000" dirty="0">
                <a:latin typeface="+mn-ea"/>
              </a:rPr>
              <a:t>C</a:t>
            </a:r>
            <a:r>
              <a:rPr lang="ja-JP" altLang="en-US" sz="2000" dirty="0">
                <a:latin typeface="+mn-ea"/>
              </a:rPr>
              <a:t>及びビタミン</a:t>
            </a:r>
            <a:r>
              <a:rPr lang="en-US" altLang="ja-JP" sz="2000" dirty="0">
                <a:latin typeface="+mn-ea"/>
              </a:rPr>
              <a:t>D</a:t>
            </a:r>
            <a:r>
              <a:rPr lang="ja-JP" altLang="en-US" sz="2000" dirty="0">
                <a:latin typeface="+mn-ea"/>
              </a:rPr>
              <a:t>摂取量で観察された結果を記載。 </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25</a:t>
            </a:fld>
            <a:endParaRPr kumimoji="1" lang="ja-JP" altLang="en-US" dirty="0"/>
          </a:p>
        </p:txBody>
      </p:sp>
      <p:sp>
        <p:nvSpPr>
          <p:cNvPr id="5" name="正方形/長方形 4"/>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258323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8601" y="1370994"/>
            <a:ext cx="6103938" cy="387985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F22BB803-D1E2-4BA8-9BE2-DBAF476FF312}"/>
              </a:ext>
            </a:extLst>
          </p:cNvPr>
          <p:cNvSpPr txBox="1"/>
          <p:nvPr/>
        </p:nvSpPr>
        <p:spPr>
          <a:xfrm>
            <a:off x="623188" y="5055711"/>
            <a:ext cx="8714765" cy="646331"/>
          </a:xfrm>
          <a:prstGeom prst="rect">
            <a:avLst/>
          </a:prstGeom>
          <a:noFill/>
        </p:spPr>
        <p:txBody>
          <a:bodyPr wrap="square" rtlCol="0">
            <a:spAutoFit/>
          </a:bodyPr>
          <a:lstStyle/>
          <a:p>
            <a:r>
              <a:rPr lang="ja-JP" altLang="ja-JP" dirty="0">
                <a:latin typeface="+mn-ea"/>
              </a:rPr>
              <a:t>図</a:t>
            </a:r>
            <a:r>
              <a:rPr lang="ja-JP" altLang="en-US" dirty="0">
                <a:latin typeface="+mn-ea"/>
              </a:rPr>
              <a:t>６</a:t>
            </a:r>
            <a:r>
              <a:rPr lang="ja-JP" altLang="ja-JP" dirty="0">
                <a:latin typeface="+mn-ea"/>
              </a:rPr>
              <a:t>　平成</a:t>
            </a:r>
            <a:r>
              <a:rPr lang="en-US" altLang="ja-JP" dirty="0">
                <a:latin typeface="+mn-ea"/>
              </a:rPr>
              <a:t>28</a:t>
            </a:r>
            <a:r>
              <a:rPr lang="ja-JP" altLang="ja-JP" dirty="0">
                <a:latin typeface="+mn-ea"/>
              </a:rPr>
              <a:t>年国民健康・栄養調査（案分法に</a:t>
            </a:r>
            <a:r>
              <a:rPr lang="ja-JP" altLang="ja-JP" dirty="0" smtClean="0">
                <a:latin typeface="+mn-ea"/>
              </a:rPr>
              <a:t>よる</a:t>
            </a:r>
            <a:r>
              <a:rPr lang="ja-JP" altLang="en-US" dirty="0" smtClean="0">
                <a:latin typeface="+mn-ea"/>
              </a:rPr>
              <a:t>１</a:t>
            </a:r>
            <a:r>
              <a:rPr lang="ja-JP" altLang="ja-JP" dirty="0" smtClean="0">
                <a:latin typeface="+mn-ea"/>
              </a:rPr>
              <a:t>日間</a:t>
            </a:r>
            <a:r>
              <a:rPr lang="ja-JP" altLang="ja-JP" dirty="0">
                <a:latin typeface="+mn-ea"/>
              </a:rPr>
              <a:t>食事記録法）によって得られた</a:t>
            </a:r>
            <a:endParaRPr lang="en-US" altLang="ja-JP" dirty="0">
              <a:latin typeface="+mn-ea"/>
            </a:endParaRPr>
          </a:p>
          <a:p>
            <a:r>
              <a:rPr lang="ja-JP" altLang="en-US" dirty="0">
                <a:latin typeface="+mn-ea"/>
              </a:rPr>
              <a:t>　　　  </a:t>
            </a:r>
            <a:r>
              <a:rPr lang="ja-JP" altLang="ja-JP" dirty="0">
                <a:latin typeface="+mn-ea"/>
              </a:rPr>
              <a:t>平均エネルギー摂取量と推定エネルギー必要量（身体活動レベル</a:t>
            </a:r>
            <a:r>
              <a:rPr lang="en-US" altLang="ja-JP" dirty="0">
                <a:latin typeface="+mn-ea"/>
              </a:rPr>
              <a:t>Ⅱ</a:t>
            </a:r>
            <a:r>
              <a:rPr lang="ja-JP" altLang="ja-JP" dirty="0">
                <a:latin typeface="+mn-ea"/>
              </a:rPr>
              <a:t>）の比較</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26</a:t>
            </a:fld>
            <a:endParaRPr kumimoji="1" lang="ja-JP" altLang="en-US" dirty="0"/>
          </a:p>
        </p:txBody>
      </p:sp>
      <p:sp>
        <p:nvSpPr>
          <p:cNvPr id="3" name="Rectangle 2"/>
          <p:cNvSpPr>
            <a:spLocks noChangeArrowheads="1"/>
          </p:cNvSpPr>
          <p:nvPr/>
        </p:nvSpPr>
        <p:spPr bwMode="auto">
          <a:xfrm>
            <a:off x="1424608" y="102193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1" name="テキスト ボックス 10">
            <a:extLst>
              <a:ext uri="{FF2B5EF4-FFF2-40B4-BE49-F238E27FC236}">
                <a16:creationId xmlns:a16="http://schemas.microsoft.com/office/drawing/2014/main" id="{F22BB803-D1E2-4BA8-9BE2-DBAF476FF312}"/>
              </a:ext>
            </a:extLst>
          </p:cNvPr>
          <p:cNvSpPr txBox="1"/>
          <p:nvPr/>
        </p:nvSpPr>
        <p:spPr>
          <a:xfrm>
            <a:off x="483133" y="5879013"/>
            <a:ext cx="8994877" cy="646331"/>
          </a:xfrm>
          <a:prstGeom prst="rect">
            <a:avLst/>
          </a:prstGeom>
          <a:noFill/>
        </p:spPr>
        <p:txBody>
          <a:bodyPr wrap="square" rtlCol="0">
            <a:spAutoFit/>
          </a:bodyPr>
          <a:lstStyle/>
          <a:p>
            <a:r>
              <a:rPr lang="ja-JP" altLang="ja-JP" dirty="0"/>
              <a:t>対象者個人ごとの推定エネルギー必要量との比較ではないために解釈には注意を要する</a:t>
            </a:r>
            <a:r>
              <a:rPr lang="ja-JP" altLang="en-US" dirty="0"/>
              <a:t>が</a:t>
            </a:r>
            <a:r>
              <a:rPr lang="ja-JP" altLang="ja-JP" dirty="0"/>
              <a:t>、幼児期における過大申告と小児期から成人期における過小申告の可能性が読み取れる。</a:t>
            </a:r>
          </a:p>
        </p:txBody>
      </p:sp>
      <p:sp>
        <p:nvSpPr>
          <p:cNvPr id="8" name="Rectangle 2"/>
          <p:cNvSpPr>
            <a:spLocks noChangeArrowheads="1"/>
          </p:cNvSpPr>
          <p:nvPr/>
        </p:nvSpPr>
        <p:spPr bwMode="auto">
          <a:xfrm>
            <a:off x="272480" y="26064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正方形/長方形 12"/>
          <p:cNvSpPr/>
          <p:nvPr/>
        </p:nvSpPr>
        <p:spPr>
          <a:xfrm>
            <a:off x="344486" y="5832006"/>
            <a:ext cx="9272173" cy="6933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p:cNvSpPr txBox="1"/>
          <p:nvPr/>
        </p:nvSpPr>
        <p:spPr>
          <a:xfrm>
            <a:off x="128463" y="548680"/>
            <a:ext cx="9488195" cy="369332"/>
          </a:xfrm>
          <a:prstGeom prst="rect">
            <a:avLst/>
          </a:prstGeom>
          <a:noFill/>
        </p:spPr>
        <p:txBody>
          <a:bodyPr wrap="square" rtlCol="0">
            <a:spAutoFit/>
          </a:bodyPr>
          <a:lstStyle/>
          <a:p>
            <a:r>
              <a:rPr kumimoji="1" lang="ja-JP" altLang="en-US" dirty="0"/>
              <a:t>＜案分法による</a:t>
            </a:r>
            <a:r>
              <a:rPr lang="ja-JP" altLang="ja-JP" dirty="0"/>
              <a:t>平均エネルギー摂取量と推定エネルギー必要量（身体活動レベル</a:t>
            </a:r>
            <a:r>
              <a:rPr lang="en-US" altLang="ja-JP" dirty="0"/>
              <a:t>Ⅱ</a:t>
            </a:r>
            <a:r>
              <a:rPr lang="ja-JP" altLang="ja-JP" dirty="0"/>
              <a:t>）の比較</a:t>
            </a:r>
            <a:r>
              <a:rPr kumimoji="1" lang="ja-JP" altLang="en-US" dirty="0"/>
              <a:t>＞</a:t>
            </a:r>
          </a:p>
        </p:txBody>
      </p:sp>
      <p:sp>
        <p:nvSpPr>
          <p:cNvPr id="10" name="テキスト ボックス 9">
            <a:extLst>
              <a:ext uri="{FF2B5EF4-FFF2-40B4-BE49-F238E27FC236}">
                <a16:creationId xmlns:a16="http://schemas.microsoft.com/office/drawing/2014/main" id="{F22BB803-D1E2-4BA8-9BE2-DBAF476FF312}"/>
              </a:ext>
            </a:extLst>
          </p:cNvPr>
          <p:cNvSpPr txBox="1"/>
          <p:nvPr/>
        </p:nvSpPr>
        <p:spPr>
          <a:xfrm>
            <a:off x="2720752" y="990359"/>
            <a:ext cx="817888" cy="369332"/>
          </a:xfrm>
          <a:prstGeom prst="rect">
            <a:avLst/>
          </a:prstGeom>
          <a:noFill/>
        </p:spPr>
        <p:txBody>
          <a:bodyPr wrap="square" rtlCol="0">
            <a:spAutoFit/>
          </a:bodyPr>
          <a:lstStyle/>
          <a:p>
            <a:pPr algn="ctr"/>
            <a:r>
              <a:rPr lang="ja-JP" altLang="en-US" dirty="0"/>
              <a:t>男性</a:t>
            </a:r>
            <a:endParaRPr lang="ja-JP" altLang="ja-JP" dirty="0"/>
          </a:p>
        </p:txBody>
      </p:sp>
      <p:sp>
        <p:nvSpPr>
          <p:cNvPr id="12" name="テキスト ボックス 11">
            <a:extLst>
              <a:ext uri="{FF2B5EF4-FFF2-40B4-BE49-F238E27FC236}">
                <a16:creationId xmlns:a16="http://schemas.microsoft.com/office/drawing/2014/main" id="{F22BB803-D1E2-4BA8-9BE2-DBAF476FF312}"/>
              </a:ext>
            </a:extLst>
          </p:cNvPr>
          <p:cNvSpPr txBox="1"/>
          <p:nvPr/>
        </p:nvSpPr>
        <p:spPr>
          <a:xfrm>
            <a:off x="4816536" y="1001662"/>
            <a:ext cx="817888" cy="369332"/>
          </a:xfrm>
          <a:prstGeom prst="rect">
            <a:avLst/>
          </a:prstGeom>
          <a:noFill/>
        </p:spPr>
        <p:txBody>
          <a:bodyPr wrap="square" rtlCol="0">
            <a:spAutoFit/>
          </a:bodyPr>
          <a:lstStyle/>
          <a:p>
            <a:pPr algn="ctr"/>
            <a:r>
              <a:rPr lang="ja-JP" altLang="en-US" dirty="0"/>
              <a:t>女性</a:t>
            </a:r>
            <a:endParaRPr lang="ja-JP" altLang="ja-JP" dirty="0"/>
          </a:p>
        </p:txBody>
      </p:sp>
      <p:sp>
        <p:nvSpPr>
          <p:cNvPr id="15" name="テキスト ボックス 14">
            <a:extLst>
              <a:ext uri="{FF2B5EF4-FFF2-40B4-BE49-F238E27FC236}">
                <a16:creationId xmlns:a16="http://schemas.microsoft.com/office/drawing/2014/main" id="{F22BB803-D1E2-4BA8-9BE2-DBAF476FF312}"/>
              </a:ext>
            </a:extLst>
          </p:cNvPr>
          <p:cNvSpPr txBox="1"/>
          <p:nvPr/>
        </p:nvSpPr>
        <p:spPr>
          <a:xfrm>
            <a:off x="5630337" y="904180"/>
            <a:ext cx="2940834" cy="646331"/>
          </a:xfrm>
          <a:prstGeom prst="rect">
            <a:avLst/>
          </a:prstGeom>
          <a:noFill/>
        </p:spPr>
        <p:txBody>
          <a:bodyPr wrap="square" rtlCol="0">
            <a:spAutoFit/>
          </a:bodyPr>
          <a:lstStyle/>
          <a:p>
            <a:pPr algn="ctr"/>
            <a:r>
              <a:rPr lang="ja-JP" altLang="ja-JP" dirty="0"/>
              <a:t>過小・過大申告率</a:t>
            </a:r>
            <a:endParaRPr lang="en-US" altLang="ja-JP" dirty="0"/>
          </a:p>
          <a:p>
            <a:pPr algn="ctr"/>
            <a:r>
              <a:rPr lang="ja-JP" altLang="ja-JP" dirty="0"/>
              <a:t>（男・女）</a:t>
            </a:r>
          </a:p>
        </p:txBody>
      </p:sp>
      <p:sp>
        <p:nvSpPr>
          <p:cNvPr id="16" name="正方形/長方形 15"/>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2723330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22BB803-D1E2-4BA8-9BE2-DBAF476FF312}"/>
              </a:ext>
            </a:extLst>
          </p:cNvPr>
          <p:cNvSpPr txBox="1"/>
          <p:nvPr/>
        </p:nvSpPr>
        <p:spPr>
          <a:xfrm>
            <a:off x="416496" y="332656"/>
            <a:ext cx="8676000" cy="2169825"/>
          </a:xfrm>
          <a:prstGeom prst="rect">
            <a:avLst/>
          </a:prstGeom>
          <a:noFill/>
        </p:spPr>
        <p:txBody>
          <a:bodyPr wrap="square" rtlCol="0">
            <a:spAutoFit/>
          </a:bodyPr>
          <a:lstStyle/>
          <a:p>
            <a:pPr algn="just">
              <a:spcBef>
                <a:spcPts val="600"/>
              </a:spcBef>
            </a:pPr>
            <a:r>
              <a:rPr lang="ja-JP" altLang="en-US" sz="2000" dirty="0">
                <a:latin typeface="+mn-ea"/>
              </a:rPr>
              <a:t>＜エネルギー調整（密度法）＞</a:t>
            </a:r>
            <a:endParaRPr lang="en-US" altLang="ja-JP" sz="2000" dirty="0">
              <a:latin typeface="+mn-ea"/>
            </a:endParaRPr>
          </a:p>
          <a:p>
            <a:pPr marL="285750" indent="-285750" algn="just">
              <a:spcBef>
                <a:spcPts val="600"/>
              </a:spcBef>
              <a:buFont typeface="Arial" panose="020B0604020202020204" pitchFamily="34" charset="0"/>
              <a:buChar char="•"/>
            </a:pPr>
            <a:r>
              <a:rPr lang="ja-JP" altLang="ja-JP" sz="2000" dirty="0">
                <a:latin typeface="+mn-ea"/>
              </a:rPr>
              <a:t>エネルギー産生栄養素については、当該栄養素由来のエネルギーが総エネルギー摂取量に占める割合（％エネルギー）として表現される。</a:t>
            </a:r>
            <a:endParaRPr lang="en-US" altLang="ja-JP" sz="2000" dirty="0">
              <a:latin typeface="+mn-ea"/>
            </a:endParaRPr>
          </a:p>
          <a:p>
            <a:pPr marL="285750" indent="-285750" algn="just">
              <a:spcBef>
                <a:spcPts val="600"/>
              </a:spcBef>
              <a:buFont typeface="Arial" panose="020B0604020202020204" pitchFamily="34" charset="0"/>
              <a:buChar char="•"/>
            </a:pPr>
            <a:r>
              <a:rPr lang="ja-JP" altLang="ja-JP" sz="2000" dirty="0">
                <a:latin typeface="+mn-ea"/>
              </a:rPr>
              <a:t>エネルギーを産生しない栄養素については、一定のエネルギー（例えば、</a:t>
            </a:r>
            <a:r>
              <a:rPr lang="en-US" altLang="ja-JP" sz="2000" dirty="0">
                <a:latin typeface="+mn-ea"/>
              </a:rPr>
              <a:t>1,000kcal</a:t>
            </a:r>
            <a:r>
              <a:rPr lang="ja-JP" altLang="ja-JP" sz="2000" dirty="0">
                <a:latin typeface="+mn-ea"/>
              </a:rPr>
              <a:t>）を摂取した場合に摂取した栄養素量（重量）で表現する。</a:t>
            </a:r>
            <a:endParaRPr lang="en-US" altLang="ja-JP" sz="2000" dirty="0">
              <a:latin typeface="+mn-ea"/>
            </a:endParaRPr>
          </a:p>
          <a:p>
            <a:pPr marL="285750" indent="-285750" algn="just">
              <a:spcBef>
                <a:spcPts val="600"/>
              </a:spcBef>
              <a:buFont typeface="Arial" panose="020B0604020202020204" pitchFamily="34" charset="0"/>
              <a:buChar char="•"/>
            </a:pPr>
            <a:endParaRPr lang="ja-JP" altLang="en-US" sz="2000" dirty="0">
              <a:latin typeface="+mn-ea"/>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27</a:t>
            </a:fld>
            <a:endParaRPr kumimoji="1" lang="ja-JP" altLang="en-US" dirty="0"/>
          </a:p>
        </p:txBody>
      </p:sp>
      <p:sp>
        <p:nvSpPr>
          <p:cNvPr id="5" name="正方形/長方形 4"/>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981353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22BB803-D1E2-4BA8-9BE2-DBAF476FF312}"/>
              </a:ext>
            </a:extLst>
          </p:cNvPr>
          <p:cNvSpPr txBox="1"/>
          <p:nvPr/>
        </p:nvSpPr>
        <p:spPr>
          <a:xfrm>
            <a:off x="272480" y="6300028"/>
            <a:ext cx="6984776" cy="369332"/>
          </a:xfrm>
          <a:prstGeom prst="rect">
            <a:avLst/>
          </a:prstGeom>
          <a:noFill/>
        </p:spPr>
        <p:txBody>
          <a:bodyPr wrap="square" rtlCol="0">
            <a:spAutoFit/>
          </a:bodyPr>
          <a:lstStyle/>
          <a:p>
            <a:r>
              <a:rPr lang="ja-JP" altLang="ja-JP" dirty="0"/>
              <a:t>図</a:t>
            </a:r>
            <a:r>
              <a:rPr lang="ja-JP" altLang="en-US" dirty="0"/>
              <a:t>７</a:t>
            </a:r>
            <a:r>
              <a:rPr lang="ja-JP" altLang="ja-JP" dirty="0"/>
              <a:t>　エネルギー摂取量と栄養素摂取量の相関とエネルギー調整の例</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28</a:t>
            </a:fld>
            <a:endParaRPr kumimoji="1" lang="ja-JP" altLang="en-US" dirty="0"/>
          </a:p>
        </p:txBody>
      </p:sp>
      <p:sp>
        <p:nvSpPr>
          <p:cNvPr id="3" name="Rectangle 2"/>
          <p:cNvSpPr>
            <a:spLocks noChangeArrowheads="1"/>
          </p:cNvSpPr>
          <p:nvPr/>
        </p:nvSpPr>
        <p:spPr bwMode="auto">
          <a:xfrm>
            <a:off x="1424608" y="102193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204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252" y="529337"/>
            <a:ext cx="6481206" cy="5713488"/>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F22BB803-D1E2-4BA8-9BE2-DBAF476FF312}"/>
              </a:ext>
            </a:extLst>
          </p:cNvPr>
          <p:cNvSpPr txBox="1"/>
          <p:nvPr/>
        </p:nvSpPr>
        <p:spPr>
          <a:xfrm>
            <a:off x="6753200" y="1573859"/>
            <a:ext cx="3312368" cy="923330"/>
          </a:xfrm>
          <a:prstGeom prst="rect">
            <a:avLst/>
          </a:prstGeom>
          <a:noFill/>
        </p:spPr>
        <p:txBody>
          <a:bodyPr wrap="square" rtlCol="0">
            <a:spAutoFit/>
          </a:bodyPr>
          <a:lstStyle/>
          <a:p>
            <a:r>
              <a:rPr lang="ja-JP" altLang="ja-JP" dirty="0"/>
              <a:t>エネルギー摂取量と栄養素</a:t>
            </a:r>
            <a:endParaRPr lang="en-US" altLang="ja-JP" dirty="0"/>
          </a:p>
          <a:p>
            <a:r>
              <a:rPr lang="ja-JP" altLang="ja-JP" dirty="0"/>
              <a:t>摂取量との間には、多くの場合</a:t>
            </a:r>
            <a:endParaRPr lang="en-US" altLang="ja-JP" dirty="0"/>
          </a:p>
          <a:p>
            <a:r>
              <a:rPr lang="ja-JP" altLang="ja-JP" dirty="0"/>
              <a:t>強い正の相関が認められる</a:t>
            </a:r>
          </a:p>
        </p:txBody>
      </p:sp>
      <p:sp>
        <p:nvSpPr>
          <p:cNvPr id="5" name="正方形/長方形 4"/>
          <p:cNvSpPr/>
          <p:nvPr/>
        </p:nvSpPr>
        <p:spPr>
          <a:xfrm>
            <a:off x="6776188" y="1573859"/>
            <a:ext cx="3073355" cy="9519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下矢印 6"/>
          <p:cNvSpPr/>
          <p:nvPr/>
        </p:nvSpPr>
        <p:spPr>
          <a:xfrm>
            <a:off x="7884897" y="2824404"/>
            <a:ext cx="72008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6762802" y="3435239"/>
            <a:ext cx="3073355" cy="15059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F22BB803-D1E2-4BA8-9BE2-DBAF476FF312}"/>
              </a:ext>
            </a:extLst>
          </p:cNvPr>
          <p:cNvSpPr txBox="1"/>
          <p:nvPr/>
        </p:nvSpPr>
        <p:spPr>
          <a:xfrm>
            <a:off x="6743752" y="3449539"/>
            <a:ext cx="3138226" cy="1477328"/>
          </a:xfrm>
          <a:prstGeom prst="rect">
            <a:avLst/>
          </a:prstGeom>
          <a:noFill/>
        </p:spPr>
        <p:txBody>
          <a:bodyPr wrap="square" rtlCol="0">
            <a:spAutoFit/>
          </a:bodyPr>
          <a:lstStyle/>
          <a:p>
            <a:r>
              <a:rPr lang="ja-JP" altLang="ja-JP" dirty="0"/>
              <a:t>エネルギー摂取量の過小・過</a:t>
            </a:r>
            <a:endParaRPr lang="en-US" altLang="ja-JP" dirty="0"/>
          </a:p>
          <a:p>
            <a:r>
              <a:rPr lang="ja-JP" altLang="ja-JP" dirty="0"/>
              <a:t>大申告及び日間変動による影</a:t>
            </a:r>
            <a:endParaRPr lang="en-US" altLang="ja-JP" dirty="0"/>
          </a:p>
          <a:p>
            <a:r>
              <a:rPr lang="ja-JP" altLang="ja-JP" dirty="0"/>
              <a:t>響を可能な限り小さくした上で</a:t>
            </a:r>
            <a:endParaRPr lang="en-US" altLang="ja-JP" dirty="0"/>
          </a:p>
          <a:p>
            <a:r>
              <a:rPr lang="ja-JP" altLang="ja-JP" dirty="0"/>
              <a:t>栄養素摂取量を評価すること</a:t>
            </a:r>
            <a:endParaRPr lang="en-US" altLang="ja-JP" dirty="0"/>
          </a:p>
          <a:p>
            <a:r>
              <a:rPr lang="ja-JP" altLang="ja-JP" dirty="0"/>
              <a:t>が望まれる</a:t>
            </a:r>
          </a:p>
        </p:txBody>
      </p:sp>
      <p:sp>
        <p:nvSpPr>
          <p:cNvPr id="8" name="テキスト ボックス 7"/>
          <p:cNvSpPr txBox="1"/>
          <p:nvPr/>
        </p:nvSpPr>
        <p:spPr>
          <a:xfrm>
            <a:off x="128464" y="100686"/>
            <a:ext cx="4689104" cy="369332"/>
          </a:xfrm>
          <a:prstGeom prst="rect">
            <a:avLst/>
          </a:prstGeom>
          <a:noFill/>
        </p:spPr>
        <p:txBody>
          <a:bodyPr wrap="none" rtlCol="0">
            <a:spAutoFit/>
          </a:bodyPr>
          <a:lstStyle/>
          <a:p>
            <a:r>
              <a:rPr kumimoji="1" lang="ja-JP" altLang="en-US" dirty="0"/>
              <a:t>＜エネルギー摂取量と栄養素摂取量の相関＞</a:t>
            </a:r>
          </a:p>
        </p:txBody>
      </p:sp>
      <p:sp>
        <p:nvSpPr>
          <p:cNvPr id="12" name="正方形/長方形 11"/>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734637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a:t>
            </a:fld>
            <a:endParaRPr kumimoji="1" lang="ja-JP" altLang="en-US" dirty="0"/>
          </a:p>
        </p:txBody>
      </p:sp>
      <p:sp>
        <p:nvSpPr>
          <p:cNvPr id="6" name="角丸四角形 5"/>
          <p:cNvSpPr/>
          <p:nvPr/>
        </p:nvSpPr>
        <p:spPr>
          <a:xfrm>
            <a:off x="4125128" y="980728"/>
            <a:ext cx="1980000" cy="504000"/>
          </a:xfrm>
          <a:prstGeom prst="roundRect">
            <a:avLst/>
          </a:prstGeom>
          <a:solidFill>
            <a:srgbClr val="B4DE86">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lumMod val="95000"/>
                    <a:lumOff val="5000"/>
                  </a:schemeClr>
                </a:solidFill>
                <a:latin typeface="+mn-ea"/>
              </a:rPr>
              <a:t>各論</a:t>
            </a:r>
          </a:p>
        </p:txBody>
      </p:sp>
      <p:sp>
        <p:nvSpPr>
          <p:cNvPr id="7" name="角丸四角形 6"/>
          <p:cNvSpPr/>
          <p:nvPr/>
        </p:nvSpPr>
        <p:spPr>
          <a:xfrm>
            <a:off x="493912" y="980728"/>
            <a:ext cx="1980000" cy="504000"/>
          </a:xfrm>
          <a:prstGeom prst="roundRect">
            <a:avLst/>
          </a:prstGeom>
          <a:solidFill>
            <a:srgbClr val="0070C0">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lumMod val="95000"/>
                    <a:lumOff val="5000"/>
                  </a:schemeClr>
                </a:solidFill>
                <a:latin typeface="+mn-ea"/>
              </a:rPr>
              <a:t>総論</a:t>
            </a:r>
          </a:p>
        </p:txBody>
      </p:sp>
      <p:sp>
        <p:nvSpPr>
          <p:cNvPr id="12" name="Line 15"/>
          <p:cNvSpPr>
            <a:spLocks noChangeShapeType="1"/>
          </p:cNvSpPr>
          <p:nvPr/>
        </p:nvSpPr>
        <p:spPr bwMode="auto">
          <a:xfrm flipH="1">
            <a:off x="848542" y="1484784"/>
            <a:ext cx="25" cy="255227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ja-JP" altLang="en-US" dirty="0">
              <a:latin typeface="+mn-ea"/>
            </a:endParaRPr>
          </a:p>
        </p:txBody>
      </p:sp>
      <p:sp>
        <p:nvSpPr>
          <p:cNvPr id="13" name="Line 17"/>
          <p:cNvSpPr>
            <a:spLocks noChangeShapeType="1"/>
          </p:cNvSpPr>
          <p:nvPr/>
        </p:nvSpPr>
        <p:spPr bwMode="auto">
          <a:xfrm>
            <a:off x="848568" y="1845172"/>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14" name="Text Box 9"/>
          <p:cNvSpPr txBox="1">
            <a:spLocks noChangeArrowheads="1"/>
          </p:cNvSpPr>
          <p:nvPr/>
        </p:nvSpPr>
        <p:spPr bwMode="auto">
          <a:xfrm>
            <a:off x="991766" y="1628800"/>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b="0" dirty="0">
                <a:solidFill>
                  <a:schemeClr val="tx1"/>
                </a:solidFill>
                <a:latin typeface="+mn-ea"/>
                <a:ea typeface="+mn-ea"/>
              </a:rPr>
              <a:t>策定方針</a:t>
            </a:r>
          </a:p>
        </p:txBody>
      </p:sp>
      <p:sp>
        <p:nvSpPr>
          <p:cNvPr id="15" name="Line 17"/>
          <p:cNvSpPr>
            <a:spLocks noChangeShapeType="1"/>
          </p:cNvSpPr>
          <p:nvPr/>
        </p:nvSpPr>
        <p:spPr bwMode="auto">
          <a:xfrm>
            <a:off x="848568" y="2389354"/>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16" name="Text Box 9"/>
          <p:cNvSpPr txBox="1">
            <a:spLocks noChangeArrowheads="1"/>
          </p:cNvSpPr>
          <p:nvPr/>
        </p:nvSpPr>
        <p:spPr bwMode="auto">
          <a:xfrm>
            <a:off x="991766" y="2172982"/>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b="0" dirty="0">
                <a:solidFill>
                  <a:schemeClr val="tx1"/>
                </a:solidFill>
                <a:latin typeface="+mn-ea"/>
                <a:ea typeface="+mn-ea"/>
              </a:rPr>
              <a:t>策定の基本的事項</a:t>
            </a:r>
          </a:p>
        </p:txBody>
      </p:sp>
      <p:sp>
        <p:nvSpPr>
          <p:cNvPr id="17" name="Line 17"/>
          <p:cNvSpPr>
            <a:spLocks noChangeShapeType="1"/>
          </p:cNvSpPr>
          <p:nvPr/>
        </p:nvSpPr>
        <p:spPr bwMode="auto">
          <a:xfrm>
            <a:off x="848568" y="2933535"/>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18" name="Text Box 9"/>
          <p:cNvSpPr txBox="1">
            <a:spLocks noChangeArrowheads="1"/>
          </p:cNvSpPr>
          <p:nvPr/>
        </p:nvSpPr>
        <p:spPr bwMode="auto">
          <a:xfrm>
            <a:off x="991766" y="2717163"/>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b="0" dirty="0">
                <a:solidFill>
                  <a:schemeClr val="tx1"/>
                </a:solidFill>
                <a:latin typeface="+mn-ea"/>
                <a:ea typeface="+mn-ea"/>
              </a:rPr>
              <a:t>策定の留意事項</a:t>
            </a:r>
          </a:p>
        </p:txBody>
      </p:sp>
      <p:sp>
        <p:nvSpPr>
          <p:cNvPr id="19" name="Line 17"/>
          <p:cNvSpPr>
            <a:spLocks noChangeShapeType="1"/>
          </p:cNvSpPr>
          <p:nvPr/>
        </p:nvSpPr>
        <p:spPr bwMode="auto">
          <a:xfrm>
            <a:off x="848568" y="3477114"/>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20" name="Text Box 9"/>
          <p:cNvSpPr txBox="1">
            <a:spLocks noChangeArrowheads="1"/>
          </p:cNvSpPr>
          <p:nvPr/>
        </p:nvSpPr>
        <p:spPr bwMode="auto">
          <a:xfrm>
            <a:off x="991766" y="3260742"/>
            <a:ext cx="33851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b="0" dirty="0" smtClean="0">
                <a:solidFill>
                  <a:schemeClr val="tx1"/>
                </a:solidFill>
                <a:latin typeface="+mn-ea"/>
                <a:ea typeface="+mn-ea"/>
              </a:rPr>
              <a:t>活用に関する基本的事項</a:t>
            </a:r>
            <a:endParaRPr lang="ja-JP" altLang="en-US" b="0" dirty="0">
              <a:solidFill>
                <a:schemeClr val="tx1"/>
              </a:solidFill>
              <a:latin typeface="+mn-ea"/>
              <a:ea typeface="+mn-ea"/>
            </a:endParaRPr>
          </a:p>
        </p:txBody>
      </p:sp>
      <p:sp>
        <p:nvSpPr>
          <p:cNvPr id="21" name="Line 15"/>
          <p:cNvSpPr>
            <a:spLocks noChangeShapeType="1"/>
          </p:cNvSpPr>
          <p:nvPr/>
        </p:nvSpPr>
        <p:spPr bwMode="auto">
          <a:xfrm>
            <a:off x="4485149" y="1501101"/>
            <a:ext cx="0" cy="1476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22" name="Line 17"/>
          <p:cNvSpPr>
            <a:spLocks noChangeShapeType="1"/>
          </p:cNvSpPr>
          <p:nvPr/>
        </p:nvSpPr>
        <p:spPr bwMode="auto">
          <a:xfrm>
            <a:off x="4485149" y="1861489"/>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23" name="Text Box 9"/>
          <p:cNvSpPr txBox="1">
            <a:spLocks noChangeArrowheads="1"/>
          </p:cNvSpPr>
          <p:nvPr/>
        </p:nvSpPr>
        <p:spPr bwMode="auto">
          <a:xfrm>
            <a:off x="4628346" y="1645117"/>
            <a:ext cx="27009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b="0" dirty="0" smtClean="0">
                <a:solidFill>
                  <a:schemeClr val="tx1"/>
                </a:solidFill>
                <a:latin typeface="+mn-ea"/>
                <a:ea typeface="+mn-ea"/>
              </a:rPr>
              <a:t>エネルギー・栄養素</a:t>
            </a:r>
            <a:endParaRPr lang="ja-JP" altLang="en-US" b="0" dirty="0">
              <a:solidFill>
                <a:schemeClr val="tx1"/>
              </a:solidFill>
              <a:latin typeface="+mn-ea"/>
              <a:ea typeface="+mn-ea"/>
            </a:endParaRPr>
          </a:p>
        </p:txBody>
      </p:sp>
      <p:sp>
        <p:nvSpPr>
          <p:cNvPr id="24" name="Line 17"/>
          <p:cNvSpPr>
            <a:spLocks noChangeShapeType="1"/>
          </p:cNvSpPr>
          <p:nvPr/>
        </p:nvSpPr>
        <p:spPr bwMode="auto">
          <a:xfrm>
            <a:off x="4485149" y="2405671"/>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25" name="Text Box 9"/>
          <p:cNvSpPr txBox="1">
            <a:spLocks noChangeArrowheads="1"/>
          </p:cNvSpPr>
          <p:nvPr/>
        </p:nvSpPr>
        <p:spPr bwMode="auto">
          <a:xfrm>
            <a:off x="4628347" y="2189299"/>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b="0" dirty="0">
                <a:solidFill>
                  <a:srgbClr val="FF0000"/>
                </a:solidFill>
                <a:latin typeface="+mn-ea"/>
                <a:ea typeface="+mn-ea"/>
              </a:rPr>
              <a:t>対象特性</a:t>
            </a:r>
            <a:r>
              <a:rPr lang="en-US" altLang="ja-JP" b="0" baseline="30000" dirty="0">
                <a:solidFill>
                  <a:srgbClr val="FF0000"/>
                </a:solidFill>
                <a:latin typeface="+mn-ea"/>
                <a:ea typeface="+mn-ea"/>
              </a:rPr>
              <a:t>※</a:t>
            </a:r>
            <a:endParaRPr lang="ja-JP" altLang="en-US" b="0" baseline="30000" dirty="0">
              <a:solidFill>
                <a:srgbClr val="FF0000"/>
              </a:solidFill>
              <a:latin typeface="+mn-ea"/>
              <a:ea typeface="+mn-ea"/>
            </a:endParaRPr>
          </a:p>
        </p:txBody>
      </p:sp>
      <p:sp>
        <p:nvSpPr>
          <p:cNvPr id="26" name="Line 17"/>
          <p:cNvSpPr>
            <a:spLocks noChangeShapeType="1"/>
          </p:cNvSpPr>
          <p:nvPr/>
        </p:nvSpPr>
        <p:spPr bwMode="auto">
          <a:xfrm>
            <a:off x="4485149" y="2949852"/>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27" name="Text Box 9"/>
          <p:cNvSpPr txBox="1">
            <a:spLocks noChangeArrowheads="1"/>
          </p:cNvSpPr>
          <p:nvPr/>
        </p:nvSpPr>
        <p:spPr bwMode="auto">
          <a:xfrm>
            <a:off x="4628346" y="2733480"/>
            <a:ext cx="50771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r>
              <a:rPr lang="ja-JP" altLang="en-US" b="0" dirty="0">
                <a:solidFill>
                  <a:srgbClr val="FF0000"/>
                </a:solidFill>
                <a:latin typeface="+mn-ea"/>
                <a:ea typeface="+mn-ea"/>
              </a:rPr>
              <a:t>生活習慣病とエネルギー・栄養素との関連</a:t>
            </a:r>
            <a:r>
              <a:rPr lang="en-US" altLang="ja-JP" b="0" baseline="30000" dirty="0">
                <a:solidFill>
                  <a:srgbClr val="FF0000"/>
                </a:solidFill>
                <a:latin typeface="+mn-ea"/>
                <a:ea typeface="+mn-ea"/>
              </a:rPr>
              <a:t>※</a:t>
            </a:r>
          </a:p>
        </p:txBody>
      </p:sp>
      <p:sp>
        <p:nvSpPr>
          <p:cNvPr id="28" name="Text Box 9"/>
          <p:cNvSpPr txBox="1">
            <a:spLocks noChangeArrowheads="1"/>
          </p:cNvSpPr>
          <p:nvPr/>
        </p:nvSpPr>
        <p:spPr bwMode="auto">
          <a:xfrm>
            <a:off x="543000" y="4829090"/>
            <a:ext cx="88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en-US" altLang="ja-JP" b="0" baseline="30000" dirty="0">
                <a:solidFill>
                  <a:srgbClr val="FF0000"/>
                </a:solidFill>
                <a:latin typeface="+mn-ea"/>
                <a:ea typeface="+mn-ea"/>
              </a:rPr>
              <a:t>※</a:t>
            </a:r>
            <a:r>
              <a:rPr lang="en-US" altLang="ja-JP" b="0" dirty="0">
                <a:solidFill>
                  <a:srgbClr val="FF0000"/>
                </a:solidFill>
                <a:latin typeface="+mn-ea"/>
                <a:ea typeface="+mn-ea"/>
              </a:rPr>
              <a:t> 2015</a:t>
            </a:r>
            <a:r>
              <a:rPr lang="ja-JP" altLang="en-US" b="0" dirty="0">
                <a:solidFill>
                  <a:srgbClr val="FF0000"/>
                </a:solidFill>
                <a:latin typeface="+mn-ea"/>
                <a:ea typeface="+mn-ea"/>
              </a:rPr>
              <a:t>年版では「参考資料」としていたが、</a:t>
            </a:r>
            <a:r>
              <a:rPr lang="en-US" altLang="ja-JP" b="0" dirty="0">
                <a:solidFill>
                  <a:srgbClr val="FF0000"/>
                </a:solidFill>
                <a:latin typeface="+mn-ea"/>
                <a:ea typeface="+mn-ea"/>
              </a:rPr>
              <a:t>2020</a:t>
            </a:r>
            <a:r>
              <a:rPr lang="ja-JP" altLang="en-US" b="0" dirty="0">
                <a:solidFill>
                  <a:srgbClr val="FF0000"/>
                </a:solidFill>
                <a:latin typeface="+mn-ea"/>
                <a:ea typeface="+mn-ea"/>
              </a:rPr>
              <a:t>年版では各論の一部として構成。</a:t>
            </a:r>
          </a:p>
        </p:txBody>
      </p:sp>
      <p:sp>
        <p:nvSpPr>
          <p:cNvPr id="29" name="角丸四角形 28"/>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食事摂取基準の基本構造</a:t>
            </a:r>
          </a:p>
        </p:txBody>
      </p:sp>
      <p:sp>
        <p:nvSpPr>
          <p:cNvPr id="30" name="正方形/長方形 29"/>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1" name="Line 17"/>
          <p:cNvSpPr>
            <a:spLocks noChangeShapeType="1"/>
          </p:cNvSpPr>
          <p:nvPr/>
        </p:nvSpPr>
        <p:spPr bwMode="auto">
          <a:xfrm>
            <a:off x="848544" y="4037350"/>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32" name="Text Box 9"/>
          <p:cNvSpPr txBox="1">
            <a:spLocks noChangeArrowheads="1"/>
          </p:cNvSpPr>
          <p:nvPr/>
        </p:nvSpPr>
        <p:spPr bwMode="auto">
          <a:xfrm>
            <a:off x="991742" y="3820978"/>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b="0" dirty="0" smtClean="0">
                <a:solidFill>
                  <a:schemeClr val="tx1"/>
                </a:solidFill>
                <a:latin typeface="+mn-ea"/>
                <a:ea typeface="+mn-ea"/>
              </a:rPr>
              <a:t>今後の課題</a:t>
            </a:r>
            <a:endParaRPr lang="ja-JP" altLang="en-US" b="0" dirty="0">
              <a:solidFill>
                <a:schemeClr val="tx1"/>
              </a:solidFill>
              <a:latin typeface="+mn-ea"/>
              <a:ea typeface="+mn-ea"/>
            </a:endParaRPr>
          </a:p>
        </p:txBody>
      </p:sp>
    </p:spTree>
    <p:extLst>
      <p:ext uri="{BB962C8B-B14F-4D97-AF65-F5344CB8AC3E}">
        <p14:creationId xmlns:p14="http://schemas.microsoft.com/office/powerpoint/2010/main" val="32517602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22BB803-D1E2-4BA8-9BE2-DBAF476FF312}"/>
              </a:ext>
            </a:extLst>
          </p:cNvPr>
          <p:cNvSpPr txBox="1"/>
          <p:nvPr/>
        </p:nvSpPr>
        <p:spPr>
          <a:xfrm>
            <a:off x="381291" y="536832"/>
            <a:ext cx="8964032" cy="1092607"/>
          </a:xfrm>
          <a:prstGeom prst="rect">
            <a:avLst/>
          </a:prstGeom>
          <a:noFill/>
        </p:spPr>
        <p:txBody>
          <a:bodyPr wrap="square" rtlCol="0">
            <a:spAutoFit/>
          </a:bodyPr>
          <a:lstStyle/>
          <a:p>
            <a:pPr marL="342900" indent="-342900" algn="just">
              <a:spcBef>
                <a:spcPts val="600"/>
              </a:spcBef>
              <a:buFont typeface="Arial" panose="020B0604020202020204" pitchFamily="34" charset="0"/>
              <a:buChar char="•"/>
            </a:pPr>
            <a:r>
              <a:rPr lang="ja-JP" altLang="en-US" sz="2000" dirty="0">
                <a:latin typeface="+mn-ea"/>
              </a:rPr>
              <a:t>エネルギー及び栄養素摂取量に日間変動が存在することは広く知られている。</a:t>
            </a:r>
            <a:endParaRPr lang="en-US" altLang="ja-JP" sz="2000" dirty="0">
              <a:latin typeface="+mn-ea"/>
            </a:endParaRPr>
          </a:p>
          <a:p>
            <a:pPr marL="342900" indent="-342900" algn="just">
              <a:spcBef>
                <a:spcPts val="600"/>
              </a:spcBef>
              <a:buFont typeface="Arial" panose="020B0604020202020204" pitchFamily="34" charset="0"/>
              <a:buChar char="•"/>
            </a:pPr>
            <a:r>
              <a:rPr lang="ja-JP" altLang="en-US" sz="2000" dirty="0">
                <a:latin typeface="+mn-ea"/>
              </a:rPr>
              <a:t>食事摂取基準が対象とする摂取期間は習慣的であるため、日間変動を考慮し、その影響を除去した摂取量の情報が必要となる。</a:t>
            </a:r>
            <a:endParaRPr lang="en-US" altLang="ja-JP" sz="2000" dirty="0">
              <a:latin typeface="+mn-ea"/>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29</a:t>
            </a:fld>
            <a:endParaRPr kumimoji="1" lang="ja-JP" altLang="en-US" dirty="0"/>
          </a:p>
        </p:txBody>
      </p:sp>
      <p:sp>
        <p:nvSpPr>
          <p:cNvPr id="3" name="Rectangle 2"/>
          <p:cNvSpPr>
            <a:spLocks noChangeArrowheads="1"/>
          </p:cNvSpPr>
          <p:nvPr/>
        </p:nvSpPr>
        <p:spPr bwMode="auto">
          <a:xfrm>
            <a:off x="1208584" y="62068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672" y="1700808"/>
            <a:ext cx="5904656" cy="423447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99436" y="143345"/>
            <a:ext cx="1569660" cy="369332"/>
          </a:xfrm>
          <a:prstGeom prst="rect">
            <a:avLst/>
          </a:prstGeom>
          <a:noFill/>
        </p:spPr>
        <p:txBody>
          <a:bodyPr wrap="none" rtlCol="0">
            <a:spAutoFit/>
          </a:bodyPr>
          <a:lstStyle/>
          <a:p>
            <a:r>
              <a:rPr kumimoji="1" lang="ja-JP" altLang="en-US" dirty="0"/>
              <a:t>＜日間変動＞</a:t>
            </a:r>
          </a:p>
        </p:txBody>
      </p:sp>
      <p:sp>
        <p:nvSpPr>
          <p:cNvPr id="7" name="テキスト ボックス 6"/>
          <p:cNvSpPr txBox="1"/>
          <p:nvPr/>
        </p:nvSpPr>
        <p:spPr>
          <a:xfrm>
            <a:off x="864380" y="5935284"/>
            <a:ext cx="8177239" cy="369332"/>
          </a:xfrm>
          <a:prstGeom prst="rect">
            <a:avLst/>
          </a:prstGeom>
          <a:noFill/>
        </p:spPr>
        <p:txBody>
          <a:bodyPr wrap="none" rtlCol="0">
            <a:spAutoFit/>
          </a:bodyPr>
          <a:lstStyle/>
          <a:p>
            <a:r>
              <a:rPr lang="ja-JP" altLang="ja-JP" dirty="0">
                <a:latin typeface="+mn-ea"/>
              </a:rPr>
              <a:t>図</a:t>
            </a:r>
            <a:r>
              <a:rPr lang="ja-JP" altLang="en-US" dirty="0">
                <a:latin typeface="+mn-ea"/>
              </a:rPr>
              <a:t>８</a:t>
            </a:r>
            <a:r>
              <a:rPr lang="ja-JP" altLang="ja-JP" dirty="0">
                <a:latin typeface="+mn-ea"/>
              </a:rPr>
              <a:t>　エネルギー摂取量における日間変動：健康な成人</a:t>
            </a:r>
            <a:r>
              <a:rPr lang="ja-JP" altLang="ja-JP" dirty="0" smtClean="0">
                <a:latin typeface="+mn-ea"/>
              </a:rPr>
              <a:t>男性</a:t>
            </a:r>
            <a:r>
              <a:rPr lang="ja-JP" altLang="en-US" dirty="0" smtClean="0">
                <a:latin typeface="+mn-ea"/>
              </a:rPr>
              <a:t>３</a:t>
            </a:r>
            <a:r>
              <a:rPr lang="ja-JP" altLang="ja-JP" dirty="0" smtClean="0">
                <a:latin typeface="+mn-ea"/>
              </a:rPr>
              <a:t>人</a:t>
            </a:r>
            <a:r>
              <a:rPr lang="ja-JP" altLang="ja-JP" dirty="0">
                <a:latin typeface="+mn-ea"/>
              </a:rPr>
              <a:t>で観察された結果</a:t>
            </a:r>
          </a:p>
        </p:txBody>
      </p:sp>
      <p:sp>
        <p:nvSpPr>
          <p:cNvPr id="8" name="正方形/長方形 7"/>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2386781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22BB803-D1E2-4BA8-9BE2-DBAF476FF312}"/>
              </a:ext>
            </a:extLst>
          </p:cNvPr>
          <p:cNvSpPr txBox="1"/>
          <p:nvPr/>
        </p:nvSpPr>
        <p:spPr>
          <a:xfrm>
            <a:off x="254626" y="599043"/>
            <a:ext cx="9345488" cy="369332"/>
          </a:xfrm>
          <a:prstGeom prst="rect">
            <a:avLst/>
          </a:prstGeom>
          <a:noFill/>
        </p:spPr>
        <p:txBody>
          <a:bodyPr wrap="square" rtlCol="0">
            <a:spAutoFit/>
          </a:bodyPr>
          <a:lstStyle/>
          <a:p>
            <a:pPr algn="just">
              <a:spcBef>
                <a:spcPts val="600"/>
              </a:spcBef>
            </a:pPr>
            <a:r>
              <a:rPr lang="ja-JP" altLang="ja-JP" dirty="0"/>
              <a:t>ほぼ全ての栄養素の日間変動は、エネルギーの日間変動よりも更に大きいことが知られている</a:t>
            </a:r>
            <a:r>
              <a:rPr lang="ja-JP" altLang="en-US" dirty="0"/>
              <a:t>。</a:t>
            </a:r>
            <a:endParaRPr lang="en-US" altLang="ja-JP"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30</a:t>
            </a:fld>
            <a:endParaRPr kumimoji="1" lang="ja-JP" altLang="en-US" dirty="0"/>
          </a:p>
        </p:txBody>
      </p:sp>
      <p:sp>
        <p:nvSpPr>
          <p:cNvPr id="3" name="Rectangle 2"/>
          <p:cNvSpPr>
            <a:spLocks noChangeArrowheads="1"/>
          </p:cNvSpPr>
          <p:nvPr/>
        </p:nvSpPr>
        <p:spPr bwMode="auto">
          <a:xfrm>
            <a:off x="1208584" y="620688"/>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6" name="テキスト ボックス 5"/>
          <p:cNvSpPr txBox="1"/>
          <p:nvPr/>
        </p:nvSpPr>
        <p:spPr>
          <a:xfrm>
            <a:off x="199436" y="143345"/>
            <a:ext cx="1569660" cy="369332"/>
          </a:xfrm>
          <a:prstGeom prst="rect">
            <a:avLst/>
          </a:prstGeom>
          <a:noFill/>
        </p:spPr>
        <p:txBody>
          <a:bodyPr wrap="none" rtlCol="0">
            <a:spAutoFit/>
          </a:bodyPr>
          <a:lstStyle/>
          <a:p>
            <a:r>
              <a:rPr kumimoji="1" lang="ja-JP" altLang="en-US" dirty="0"/>
              <a:t>＜日間変動＞</a:t>
            </a:r>
          </a:p>
        </p:txBody>
      </p:sp>
      <p:sp>
        <p:nvSpPr>
          <p:cNvPr id="7" name="テキスト ボックス 6"/>
          <p:cNvSpPr txBox="1"/>
          <p:nvPr/>
        </p:nvSpPr>
        <p:spPr>
          <a:xfrm>
            <a:off x="1102554" y="5302949"/>
            <a:ext cx="8133958" cy="646331"/>
          </a:xfrm>
          <a:prstGeom prst="rect">
            <a:avLst/>
          </a:prstGeom>
          <a:noFill/>
        </p:spPr>
        <p:txBody>
          <a:bodyPr wrap="none" rtlCol="0">
            <a:spAutoFit/>
          </a:bodyPr>
          <a:lstStyle/>
          <a:p>
            <a:r>
              <a:rPr lang="ja-JP" altLang="ja-JP" dirty="0">
                <a:latin typeface="+mn-ea"/>
              </a:rPr>
              <a:t>図</a:t>
            </a:r>
            <a:r>
              <a:rPr lang="ja-JP" altLang="en-US" dirty="0">
                <a:latin typeface="+mn-ea"/>
              </a:rPr>
              <a:t>９</a:t>
            </a:r>
            <a:r>
              <a:rPr lang="ja-JP" altLang="ja-JP" dirty="0">
                <a:latin typeface="+mn-ea"/>
              </a:rPr>
              <a:t>　栄養素摂取量における日間変動：健康な成人</a:t>
            </a:r>
            <a:r>
              <a:rPr lang="ja-JP" altLang="ja-JP" dirty="0" smtClean="0">
                <a:latin typeface="+mn-ea"/>
              </a:rPr>
              <a:t>女性</a:t>
            </a:r>
            <a:r>
              <a:rPr lang="ja-JP" altLang="en-US" dirty="0" smtClean="0">
                <a:latin typeface="+mn-ea"/>
              </a:rPr>
              <a:t>３</a:t>
            </a:r>
            <a:r>
              <a:rPr lang="ja-JP" altLang="ja-JP" dirty="0" smtClean="0">
                <a:latin typeface="+mn-ea"/>
              </a:rPr>
              <a:t>人</a:t>
            </a:r>
            <a:r>
              <a:rPr lang="ja-JP" altLang="ja-JP" dirty="0">
                <a:latin typeface="+mn-ea"/>
              </a:rPr>
              <a:t>においてエネルギー、</a:t>
            </a:r>
            <a:endParaRPr lang="en-US" altLang="ja-JP" dirty="0">
              <a:latin typeface="+mn-ea"/>
            </a:endParaRPr>
          </a:p>
          <a:p>
            <a:r>
              <a:rPr lang="ja-JP" altLang="en-US" dirty="0">
                <a:latin typeface="+mn-ea"/>
              </a:rPr>
              <a:t>　　 　 </a:t>
            </a:r>
            <a:r>
              <a:rPr lang="ja-JP" altLang="ja-JP" dirty="0">
                <a:latin typeface="+mn-ea"/>
              </a:rPr>
              <a:t>たんぱく質、ビタミン</a:t>
            </a:r>
            <a:r>
              <a:rPr lang="en-US" altLang="ja-JP" dirty="0">
                <a:latin typeface="+mn-ea"/>
              </a:rPr>
              <a:t>C</a:t>
            </a:r>
            <a:r>
              <a:rPr lang="ja-JP" altLang="ja-JP" dirty="0">
                <a:latin typeface="+mn-ea"/>
              </a:rPr>
              <a:t>、ビタミン</a:t>
            </a:r>
            <a:r>
              <a:rPr lang="en-US" altLang="ja-JP" dirty="0">
                <a:latin typeface="+mn-ea"/>
              </a:rPr>
              <a:t>D</a:t>
            </a:r>
            <a:r>
              <a:rPr lang="ja-JP" altLang="ja-JP" dirty="0">
                <a:latin typeface="+mn-ea"/>
              </a:rPr>
              <a:t>摂取量で観察された結果</a:t>
            </a:r>
          </a:p>
        </p:txBody>
      </p:sp>
      <p:sp>
        <p:nvSpPr>
          <p:cNvPr id="5" name="Rectangle 2"/>
          <p:cNvSpPr>
            <a:spLocks noChangeArrowheads="1"/>
          </p:cNvSpPr>
          <p:nvPr/>
        </p:nvSpPr>
        <p:spPr bwMode="auto">
          <a:xfrm>
            <a:off x="1496615" y="1685392"/>
            <a:ext cx="1076963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dirty="0"/>
          </a:p>
        </p:txBody>
      </p:sp>
      <p:pic>
        <p:nvPicPr>
          <p:cNvPr id="409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6616" y="1177701"/>
            <a:ext cx="6549685" cy="4000492"/>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25898534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4637436F-9726-452E-B8C7-2D6ED937CA0B}"/>
              </a:ext>
            </a:extLst>
          </p:cNvPr>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３　指標別に見た活用上の留意点</a:t>
            </a:r>
          </a:p>
        </p:txBody>
      </p:sp>
      <p:sp>
        <p:nvSpPr>
          <p:cNvPr id="3" name="正方形/長方形 2">
            <a:extLst>
              <a:ext uri="{FF2B5EF4-FFF2-40B4-BE49-F238E27FC236}">
                <a16:creationId xmlns:a16="http://schemas.microsoft.com/office/drawing/2014/main" id="{ADE0B904-11ED-4F8B-9E0D-1EECF8F6C428}"/>
              </a:ext>
            </a:extLst>
          </p:cNvPr>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 name="テキスト ボックス 3">
            <a:extLst>
              <a:ext uri="{FF2B5EF4-FFF2-40B4-BE49-F238E27FC236}">
                <a16:creationId xmlns:a16="http://schemas.microsoft.com/office/drawing/2014/main" id="{7B73880E-0FA7-47B0-AD28-6D207E19083C}"/>
              </a:ext>
            </a:extLst>
          </p:cNvPr>
          <p:cNvSpPr txBox="1"/>
          <p:nvPr/>
        </p:nvSpPr>
        <p:spPr>
          <a:xfrm>
            <a:off x="633000" y="764704"/>
            <a:ext cx="8676000" cy="5801588"/>
          </a:xfrm>
          <a:prstGeom prst="rect">
            <a:avLst/>
          </a:prstGeom>
          <a:noFill/>
        </p:spPr>
        <p:txBody>
          <a:bodyPr wrap="square" rtlCol="0">
            <a:spAutoFit/>
          </a:bodyPr>
          <a:lstStyle/>
          <a:p>
            <a:pPr marL="342900" indent="-342900" algn="just">
              <a:spcBef>
                <a:spcPts val="600"/>
              </a:spcBef>
              <a:buFont typeface="Wingdings" panose="05000000000000000000" pitchFamily="2" charset="2"/>
              <a:buChar char="l"/>
            </a:pPr>
            <a:r>
              <a:rPr lang="ja-JP" altLang="en-US" sz="2000" dirty="0">
                <a:latin typeface="+mn-ea"/>
              </a:rPr>
              <a:t>食事摂取基準は、エネルギーや各種栄養素の摂取量についての基準を示すものであるが、指標の特性や示された数値の信頼度、栄養素の特性、更には対象者や対象集団の健康状態や食事摂取状況などによって、活用においてどの栄養素を優先的に考慮するかが異なるため、これらの特性や状況を総合的に把握し、判断することとなる。</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栄養素の摂取不足の回避については、推定平均必要量、推奨量、目安量が設定されているが、指標によって数値の信頼度が異なることに留意する。また、推定平均必要量と推奨量が設定されている場合でも、</a:t>
            </a:r>
            <a:r>
              <a:rPr lang="ja-JP" altLang="en-US" sz="2000" dirty="0">
                <a:solidFill>
                  <a:srgbClr val="FF0000"/>
                </a:solidFill>
                <a:latin typeface="+mn-ea"/>
              </a:rPr>
              <a:t>その根拠によって示された数値の信頼度が異なり、活用に当たっては留意が必要</a:t>
            </a:r>
            <a:r>
              <a:rPr lang="ja-JP" altLang="en-US" sz="2000" dirty="0">
                <a:latin typeface="+mn-ea"/>
              </a:rPr>
              <a:t>である。例えば、推定平均必要量を下回って摂取することや、下回っている対象者が多くいる場合は問題が大きいと考えるが、</a:t>
            </a:r>
            <a:r>
              <a:rPr lang="ja-JP" altLang="en-US" sz="2000" dirty="0">
                <a:solidFill>
                  <a:srgbClr val="FF0000"/>
                </a:solidFill>
                <a:latin typeface="+mn-ea"/>
              </a:rPr>
              <a:t>その問題の大きさの程度は栄養素によって異なる。</a:t>
            </a:r>
            <a:endParaRPr lang="en-US" altLang="ja-JP" sz="2000" dirty="0">
              <a:solidFill>
                <a:srgbClr val="FF0000"/>
              </a:solidFill>
              <a:latin typeface="+mn-ea"/>
            </a:endParaRPr>
          </a:p>
          <a:p>
            <a:pPr marL="468000" indent="-342900" algn="just">
              <a:buFont typeface="Arial" panose="020B0604020202020204" pitchFamily="34" charset="0"/>
              <a:buChar char="•"/>
            </a:pPr>
            <a:r>
              <a:rPr lang="en-US" altLang="ja-JP" dirty="0">
                <a:latin typeface="+mn-ea"/>
              </a:rPr>
              <a:t>a</a:t>
            </a:r>
            <a:r>
              <a:rPr lang="ja-JP" altLang="en-US" dirty="0">
                <a:latin typeface="+mn-ea"/>
              </a:rPr>
              <a:t>（集団内の半数の者に不足又は欠乏の症状が現れ得る摂取量をもって推定平均必要量とした栄養素）：問題が最も大きい。</a:t>
            </a:r>
            <a:endParaRPr lang="en-US" altLang="ja-JP" dirty="0">
              <a:latin typeface="+mn-ea"/>
            </a:endParaRPr>
          </a:p>
          <a:p>
            <a:pPr marL="468000" indent="-342900" algn="just">
              <a:buFont typeface="Arial" panose="020B0604020202020204" pitchFamily="34" charset="0"/>
              <a:buChar char="•"/>
            </a:pPr>
            <a:r>
              <a:rPr lang="en-US" altLang="ja-JP" dirty="0">
                <a:latin typeface="+mn-ea"/>
              </a:rPr>
              <a:t>b</a:t>
            </a:r>
            <a:r>
              <a:rPr lang="ja-JP" altLang="en-US" dirty="0">
                <a:latin typeface="+mn-ea"/>
              </a:rPr>
              <a:t>（集団内の半数の者で体内量が維持される摂取量をもって推定平均必要量とした栄養素）：問題が次に大きい。</a:t>
            </a:r>
            <a:endParaRPr lang="en-US" altLang="ja-JP" dirty="0">
              <a:latin typeface="+mn-ea"/>
            </a:endParaRPr>
          </a:p>
          <a:p>
            <a:pPr marL="468000" indent="-342900" algn="just">
              <a:buFont typeface="Arial" panose="020B0604020202020204" pitchFamily="34" charset="0"/>
              <a:buChar char="•"/>
            </a:pPr>
            <a:r>
              <a:rPr lang="en-US" altLang="ja-JP" dirty="0">
                <a:latin typeface="+mn-ea"/>
              </a:rPr>
              <a:t>c</a:t>
            </a:r>
            <a:r>
              <a:rPr lang="ja-JP" altLang="en-US" dirty="0">
                <a:latin typeface="+mn-ea"/>
              </a:rPr>
              <a:t>（集団内の半数の者で体内量が飽和している摂取量をもって推定平均必要量とした栄養素）：問題が次に大きい。</a:t>
            </a:r>
            <a:endParaRPr lang="en-US" altLang="ja-JP" dirty="0">
              <a:latin typeface="+mn-ea"/>
            </a:endParaRPr>
          </a:p>
          <a:p>
            <a:pPr marL="468000" indent="-342900" algn="just">
              <a:buFont typeface="Arial" panose="020B0604020202020204" pitchFamily="34" charset="0"/>
              <a:buChar char="•"/>
            </a:pPr>
            <a:r>
              <a:rPr lang="en-US" altLang="ja-JP" dirty="0">
                <a:latin typeface="+mn-ea"/>
              </a:rPr>
              <a:t>x</a:t>
            </a:r>
            <a:r>
              <a:rPr lang="ja-JP" altLang="en-US" dirty="0" smtClean="0">
                <a:latin typeface="+mn-ea"/>
              </a:rPr>
              <a:t>（上記以外</a:t>
            </a:r>
            <a:r>
              <a:rPr lang="ja-JP" altLang="en-US" dirty="0">
                <a:latin typeface="+mn-ea"/>
              </a:rPr>
              <a:t>の方法で推定平均必要量が定められた栄養素）</a:t>
            </a:r>
            <a:r>
              <a:rPr lang="en-US" altLang="ja-JP" dirty="0">
                <a:latin typeface="+mn-ea"/>
              </a:rPr>
              <a:t>:</a:t>
            </a:r>
            <a:r>
              <a:rPr lang="ja-JP" altLang="en-US" dirty="0">
                <a:latin typeface="+mn-ea"/>
              </a:rPr>
              <a:t>問題が最も小さい。</a:t>
            </a:r>
            <a:endParaRPr lang="en-US" altLang="ja-JP" dirty="0">
              <a:latin typeface="+mn-ea"/>
            </a:endParaRP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31</a:t>
            </a:fld>
            <a:endParaRPr kumimoji="1" lang="ja-JP" altLang="en-US" dirty="0"/>
          </a:p>
        </p:txBody>
      </p:sp>
      <p:sp>
        <p:nvSpPr>
          <p:cNvPr id="7" name="正方形/長方形 6"/>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15332415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33440E9-35E2-463B-B653-6723A01198FB}"/>
              </a:ext>
            </a:extLst>
          </p:cNvPr>
          <p:cNvPicPr>
            <a:picLocks noChangeAspect="1"/>
          </p:cNvPicPr>
          <p:nvPr/>
        </p:nvPicPr>
        <p:blipFill>
          <a:blip r:embed="rId3"/>
          <a:stretch>
            <a:fillRect/>
          </a:stretch>
        </p:blipFill>
        <p:spPr>
          <a:xfrm>
            <a:off x="1108162" y="2434021"/>
            <a:ext cx="7689676" cy="3717244"/>
          </a:xfrm>
          <a:prstGeom prst="rect">
            <a:avLst/>
          </a:prstGeom>
        </p:spPr>
      </p:pic>
      <p:sp>
        <p:nvSpPr>
          <p:cNvPr id="2" name="テキスト ボックス 1">
            <a:extLst>
              <a:ext uri="{FF2B5EF4-FFF2-40B4-BE49-F238E27FC236}">
                <a16:creationId xmlns:a16="http://schemas.microsoft.com/office/drawing/2014/main" id="{582E2866-F655-433A-BC08-E5FF1C1370E9}"/>
              </a:ext>
            </a:extLst>
          </p:cNvPr>
          <p:cNvSpPr txBox="1"/>
          <p:nvPr/>
        </p:nvSpPr>
        <p:spPr>
          <a:xfrm>
            <a:off x="633000" y="548680"/>
            <a:ext cx="8676000" cy="1938992"/>
          </a:xfrm>
          <a:prstGeom prst="rect">
            <a:avLst/>
          </a:prstGeom>
          <a:noFill/>
        </p:spPr>
        <p:txBody>
          <a:bodyPr wrap="square" rtlCol="0">
            <a:spAutoFit/>
          </a:bodyPr>
          <a:lstStyle/>
          <a:p>
            <a:pPr marL="342900" indent="-342900" algn="just">
              <a:spcBef>
                <a:spcPts val="600"/>
              </a:spcBef>
              <a:buFont typeface="Wingdings" panose="05000000000000000000" pitchFamily="2" charset="2"/>
              <a:buChar char="l"/>
            </a:pPr>
            <a:r>
              <a:rPr lang="ja-JP" altLang="en-US" sz="2000" dirty="0">
                <a:latin typeface="+mn-ea"/>
              </a:rPr>
              <a:t>生活習慣病の発症予防に資することを目的に目標量が設定されているが、生活習慣病の発症予防に関連する要因は多数あり、食事はその一部である。このため、目標量を活用する場合は、関連する因子の存在とその程度を明らかにし、これらを総合的に考慮する必要がある。例えば、心筋</a:t>
            </a:r>
            <a:r>
              <a:rPr lang="ja-JP" altLang="en-US" sz="2000" dirty="0" smtClean="0">
                <a:latin typeface="+mn-ea"/>
              </a:rPr>
              <a:t>梗塞では、</a:t>
            </a:r>
            <a:r>
              <a:rPr lang="ja-JP" altLang="en-US" sz="2000" dirty="0">
                <a:latin typeface="+mn-ea"/>
              </a:rPr>
              <a:t>その危険因子としては肥満、高血圧、脂質異常症とともに、喫煙や運動不足が挙げられる。</a:t>
            </a:r>
            <a:endParaRPr lang="en-US" altLang="ja-JP" sz="2000" dirty="0">
              <a:latin typeface="+mn-ea"/>
            </a:endParaRPr>
          </a:p>
        </p:txBody>
      </p:sp>
      <p:sp>
        <p:nvSpPr>
          <p:cNvPr id="4" name="テキスト ボックス 3">
            <a:extLst>
              <a:ext uri="{FF2B5EF4-FFF2-40B4-BE49-F238E27FC236}">
                <a16:creationId xmlns:a16="http://schemas.microsoft.com/office/drawing/2014/main" id="{E9147E96-93CD-4A9D-8500-2C55BC1228D8}"/>
              </a:ext>
            </a:extLst>
          </p:cNvPr>
          <p:cNvSpPr txBox="1"/>
          <p:nvPr/>
        </p:nvSpPr>
        <p:spPr>
          <a:xfrm>
            <a:off x="524508" y="6115362"/>
            <a:ext cx="8856984" cy="553998"/>
          </a:xfrm>
          <a:prstGeom prst="rect">
            <a:avLst/>
          </a:prstGeom>
          <a:noFill/>
        </p:spPr>
        <p:txBody>
          <a:bodyPr wrap="square" rtlCol="0" anchor="ctr">
            <a:spAutoFit/>
          </a:bodyPr>
          <a:lstStyle/>
          <a:p>
            <a:pPr algn="ctr" fontAlgn="ctr"/>
            <a:r>
              <a:rPr lang="ja-JP" altLang="ja-JP" sz="1600" dirty="0">
                <a:latin typeface="ＭＳ Ｐゴシック" panose="020B0600070205080204" pitchFamily="50" charset="-128"/>
                <a:ea typeface="ＭＳ Ｐゴシック" panose="020B0600070205080204" pitchFamily="50" charset="-128"/>
              </a:rPr>
              <a:t>図</a:t>
            </a:r>
            <a:r>
              <a:rPr lang="en-US" altLang="ja-JP" sz="1600" dirty="0">
                <a:latin typeface="ＭＳ Ｐゴシック" panose="020B0600070205080204" pitchFamily="50" charset="-128"/>
                <a:ea typeface="ＭＳ Ｐゴシック" panose="020B0600070205080204" pitchFamily="50" charset="-128"/>
              </a:rPr>
              <a:t>10</a:t>
            </a:r>
            <a:r>
              <a:rPr lang="ja-JP" altLang="ja-JP" sz="1600" dirty="0">
                <a:latin typeface="ＭＳ Ｐゴシック" panose="020B0600070205080204" pitchFamily="50" charset="-128"/>
                <a:ea typeface="ＭＳ Ｐゴシック" panose="020B0600070205080204" pitchFamily="50" charset="-128"/>
              </a:rPr>
              <a:t>　</a:t>
            </a:r>
            <a:r>
              <a:rPr lang="ja-JP" altLang="en-US" sz="1600" dirty="0">
                <a:latin typeface="ＭＳ Ｐゴシック" panose="020B0600070205080204" pitchFamily="50" charset="-128"/>
                <a:ea typeface="ＭＳ Ｐゴシック" panose="020B0600070205080204" pitchFamily="50" charset="-128"/>
              </a:rPr>
              <a:t>心筋梗塞に関連する生活習慣要因</a:t>
            </a:r>
            <a:endParaRPr lang="en-US" altLang="ja-JP" sz="1600" dirty="0">
              <a:latin typeface="ＭＳ Ｐゴシック" panose="020B0600070205080204" pitchFamily="50" charset="-128"/>
              <a:ea typeface="ＭＳ Ｐゴシック" panose="020B0600070205080204" pitchFamily="50" charset="-128"/>
            </a:endParaRPr>
          </a:p>
          <a:p>
            <a:pPr algn="ctr" fontAlgn="ctr"/>
            <a:r>
              <a:rPr lang="ja-JP" altLang="en-US" sz="1400" dirty="0">
                <a:latin typeface="ＭＳ Ｐゴシック" panose="020B0600070205080204" pitchFamily="50" charset="-128"/>
                <a:ea typeface="ＭＳ Ｐゴシック" panose="020B0600070205080204" pitchFamily="50" charset="-128"/>
              </a:rPr>
              <a:t>（注）内容</a:t>
            </a:r>
            <a:r>
              <a:rPr lang="ja-JP" altLang="en-US" sz="1400" dirty="0" smtClean="0">
                <a:latin typeface="ＭＳ Ｐゴシック" panose="020B0600070205080204" pitchFamily="50" charset="-128"/>
                <a:ea typeface="ＭＳ Ｐゴシック" panose="020B0600070205080204" pitchFamily="50" charset="-128"/>
              </a:rPr>
              <a:t>は、今回の策定内容</a:t>
            </a:r>
            <a:r>
              <a:rPr lang="ja-JP" altLang="en-US" sz="1400" dirty="0">
                <a:latin typeface="ＭＳ Ｐゴシック" panose="020B0600070205080204" pitchFamily="50" charset="-128"/>
                <a:ea typeface="ＭＳ Ｐゴシック" panose="020B0600070205080204" pitchFamily="50" charset="-128"/>
              </a:rPr>
              <a:t>と直接の関連はない。</a:t>
            </a:r>
            <a:endParaRPr lang="ja-JP" altLang="ja-JP" sz="1400"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32</a:t>
            </a:fld>
            <a:endParaRPr kumimoji="1" lang="ja-JP" altLang="en-US" dirty="0"/>
          </a:p>
        </p:txBody>
      </p:sp>
      <p:sp>
        <p:nvSpPr>
          <p:cNvPr id="7" name="正方形/長方形 6"/>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3610270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2EEB9590-28F6-4DAE-8381-5DAAEEFA071B}"/>
              </a:ext>
            </a:extLst>
          </p:cNvPr>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４　目的に応じた活用上の留意点</a:t>
            </a:r>
          </a:p>
        </p:txBody>
      </p:sp>
      <p:sp>
        <p:nvSpPr>
          <p:cNvPr id="3" name="正方形/長方形 2">
            <a:extLst>
              <a:ext uri="{FF2B5EF4-FFF2-40B4-BE49-F238E27FC236}">
                <a16:creationId xmlns:a16="http://schemas.microsoft.com/office/drawing/2014/main" id="{F025AF6C-38B7-44B7-8D8E-E32D65FF66F8}"/>
              </a:ext>
            </a:extLst>
          </p:cNvPr>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 name="テキスト ボックス 3">
            <a:extLst>
              <a:ext uri="{FF2B5EF4-FFF2-40B4-BE49-F238E27FC236}">
                <a16:creationId xmlns:a16="http://schemas.microsoft.com/office/drawing/2014/main" id="{098EA71E-3722-404D-9BF7-CF1C5A11E050}"/>
              </a:ext>
            </a:extLst>
          </p:cNvPr>
          <p:cNvSpPr txBox="1"/>
          <p:nvPr/>
        </p:nvSpPr>
        <p:spPr>
          <a:xfrm>
            <a:off x="633000" y="764704"/>
            <a:ext cx="8676000" cy="1708160"/>
          </a:xfrm>
          <a:prstGeom prst="rect">
            <a:avLst/>
          </a:prstGeom>
          <a:noFill/>
        </p:spPr>
        <p:txBody>
          <a:bodyPr wrap="square" rtlCol="0">
            <a:spAutoFit/>
          </a:bodyPr>
          <a:lstStyle/>
          <a:p>
            <a:pPr marL="342900" indent="-342900" algn="just">
              <a:spcBef>
                <a:spcPts val="600"/>
              </a:spcBef>
              <a:buFont typeface="Wingdings" panose="05000000000000000000" pitchFamily="2" charset="2"/>
              <a:buChar char="l"/>
            </a:pPr>
            <a:r>
              <a:rPr lang="ja-JP" altLang="en-US" sz="2000" dirty="0">
                <a:latin typeface="+mn-ea"/>
              </a:rPr>
              <a:t>食事改善を目的とした活用に当たっては、個人の場合と集団の</a:t>
            </a:r>
            <a:r>
              <a:rPr lang="ja-JP" altLang="en-US" sz="2000" dirty="0" smtClean="0">
                <a:latin typeface="+mn-ea"/>
              </a:rPr>
              <a:t>場合で</a:t>
            </a:r>
            <a:r>
              <a:rPr lang="ja-JP" altLang="en-US" sz="2000" dirty="0">
                <a:latin typeface="+mn-ea"/>
              </a:rPr>
              <a:t>方法が異なることから、それぞれに応じた留意点について記載。</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活用上の留意点については、目的に応じた活用の基本的概念を示すとともに、食事摂取基準を適用した食事摂取状況のアセスメント、食事改善の計画と 実施に関する留意点を記載。 </a:t>
            </a:r>
            <a:endParaRPr lang="en-US" altLang="ja-JP" sz="2000" dirty="0">
              <a:latin typeface="+mn-ea"/>
            </a:endParaRP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33</a:t>
            </a:fld>
            <a:endParaRPr kumimoji="1" lang="ja-JP" altLang="en-US" dirty="0"/>
          </a:p>
        </p:txBody>
      </p:sp>
      <p:sp>
        <p:nvSpPr>
          <p:cNvPr id="7" name="正方形/長方形 6"/>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12783187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031D9BC-7D6C-4E39-A146-1134C91A6E1F}"/>
              </a:ext>
            </a:extLst>
          </p:cNvPr>
          <p:cNvSpPr txBox="1">
            <a:spLocks noChangeAspect="1"/>
          </p:cNvSpPr>
          <p:nvPr/>
        </p:nvSpPr>
        <p:spPr>
          <a:xfrm>
            <a:off x="0" y="0"/>
            <a:ext cx="9906000" cy="504000"/>
          </a:xfrm>
          <a:prstGeom prst="rect">
            <a:avLst/>
          </a:prstGeom>
          <a:solidFill>
            <a:srgbClr val="0411BC"/>
          </a:solidFill>
          <a:ln>
            <a:solidFill>
              <a:srgbClr val="0411BC"/>
            </a:solidFill>
          </a:ln>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ja-JP" altLang="en-US" sz="2400" b="1" dirty="0">
                <a:solidFill>
                  <a:schemeClr val="bg1"/>
                </a:solidFill>
                <a:latin typeface="+mn-ea"/>
              </a:rPr>
              <a:t>今後の課題</a:t>
            </a:r>
          </a:p>
        </p:txBody>
      </p:sp>
      <p:sp>
        <p:nvSpPr>
          <p:cNvPr id="3" name="角丸四角形 2">
            <a:extLst>
              <a:ext uri="{FF2B5EF4-FFF2-40B4-BE49-F238E27FC236}">
                <a16:creationId xmlns:a16="http://schemas.microsoft.com/office/drawing/2014/main" id="{C532ECFB-33A4-4086-BD39-C33715A448E3}"/>
              </a:ext>
            </a:extLst>
          </p:cNvPr>
          <p:cNvSpPr/>
          <p:nvPr/>
        </p:nvSpPr>
        <p:spPr>
          <a:xfrm>
            <a:off x="560512" y="674112"/>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１　策定上の課題</a:t>
            </a:r>
          </a:p>
        </p:txBody>
      </p:sp>
      <p:sp>
        <p:nvSpPr>
          <p:cNvPr id="4" name="正方形/長方形 3">
            <a:extLst>
              <a:ext uri="{FF2B5EF4-FFF2-40B4-BE49-F238E27FC236}">
                <a16:creationId xmlns:a16="http://schemas.microsoft.com/office/drawing/2014/main" id="{3B125C53-AC05-4087-80D1-BAAF33CE8E81}"/>
              </a:ext>
            </a:extLst>
          </p:cNvPr>
          <p:cNvSpPr/>
          <p:nvPr/>
        </p:nvSpPr>
        <p:spPr>
          <a:xfrm>
            <a:off x="381000" y="1142168"/>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a:extLst>
              <a:ext uri="{FF2B5EF4-FFF2-40B4-BE49-F238E27FC236}">
                <a16:creationId xmlns:a16="http://schemas.microsoft.com/office/drawing/2014/main" id="{B6F142E4-7BE4-45C7-BFCF-C1B26376E29A}"/>
              </a:ext>
            </a:extLst>
          </p:cNvPr>
          <p:cNvSpPr txBox="1"/>
          <p:nvPr/>
        </p:nvSpPr>
        <p:spPr>
          <a:xfrm>
            <a:off x="562593" y="1310460"/>
            <a:ext cx="8640000" cy="3862596"/>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食事摂取基準が参照す</a:t>
            </a:r>
            <a:r>
              <a:rPr lang="ja-JP" altLang="en-US" sz="2000" dirty="0" smtClean="0">
                <a:latin typeface="+mn-ea"/>
              </a:rPr>
              <a:t>べき当該分野</a:t>
            </a:r>
            <a:r>
              <a:rPr lang="ja-JP" altLang="en-US" sz="2000" dirty="0">
                <a:latin typeface="+mn-ea"/>
              </a:rPr>
              <a:t>（人間栄養学、栄養疫学、公衆栄養学、予防栄養学）の研究論文数は</a:t>
            </a:r>
            <a:r>
              <a:rPr lang="ja-JP" altLang="en-US" sz="2000" dirty="0" smtClean="0">
                <a:latin typeface="+mn-ea"/>
              </a:rPr>
              <a:t>近年、増加</a:t>
            </a:r>
            <a:r>
              <a:rPr lang="ja-JP" altLang="en-US" sz="2000" dirty="0">
                <a:latin typeface="+mn-ea"/>
              </a:rPr>
              <a:t>の一途をたどっているが、</a:t>
            </a:r>
            <a:r>
              <a:rPr lang="ja-JP" altLang="en-US" sz="2000" dirty="0">
                <a:solidFill>
                  <a:srgbClr val="FF0000"/>
                </a:solidFill>
                <a:latin typeface="+mn-ea"/>
              </a:rPr>
              <a:t>我が国における当該分野の研究者の数とその質は、論文数の増加と食事摂取基準の策定に要求される能力に対応できておらず、近い将来、食事摂取基準の策定に支障を来すおそれが危惧される。当該分野における質の高い研究者を育成するための具体的な方策が早急に講じられなければならない。</a:t>
            </a:r>
            <a:endParaRPr lang="en-US" altLang="ja-JP" sz="2000" dirty="0">
              <a:solidFill>
                <a:srgbClr val="FF0000"/>
              </a:solidFill>
              <a:latin typeface="+mn-ea"/>
            </a:endParaRPr>
          </a:p>
          <a:p>
            <a:pPr marL="342900" indent="-342900" algn="just">
              <a:spcBef>
                <a:spcPts val="600"/>
              </a:spcBef>
              <a:buFont typeface="Wingdings" panose="05000000000000000000" pitchFamily="2" charset="2"/>
              <a:buChar char="l"/>
            </a:pPr>
            <a:r>
              <a:rPr lang="ja-JP" altLang="en-US" sz="2000" dirty="0">
                <a:latin typeface="+mn-ea"/>
              </a:rPr>
              <a:t>今回の改定では、目標</a:t>
            </a:r>
            <a:r>
              <a:rPr lang="ja-JP" altLang="en-US" sz="2000" dirty="0" smtClean="0">
                <a:latin typeface="+mn-ea"/>
              </a:rPr>
              <a:t>量の設定対象を生活習慣病の４</a:t>
            </a:r>
            <a:r>
              <a:rPr lang="ja-JP" altLang="en-US" sz="2000" dirty="0">
                <a:latin typeface="+mn-ea"/>
              </a:rPr>
              <a:t>疾患とフレイルに限ったが、食事が関連する生活習慣病は肥満症、がん、骨粗鬆症・骨折など、他にも存在する。一方で、若年成人女性を中心とするやせは乳児の出生児体重の低下にも影響する健康課題である。したがって、</a:t>
            </a:r>
            <a:r>
              <a:rPr lang="ja-JP" altLang="en-US" sz="2000" dirty="0">
                <a:solidFill>
                  <a:srgbClr val="FF0000"/>
                </a:solidFill>
                <a:latin typeface="+mn-ea"/>
              </a:rPr>
              <a:t>食事摂取基準において、肥満・肥満症、やせ及び他の生活習慣病を取り扱う必要性とその具体的方法について検討が必要</a:t>
            </a:r>
            <a:r>
              <a:rPr lang="ja-JP" altLang="en-US" sz="2000" dirty="0">
                <a:latin typeface="+mn-ea"/>
              </a:rPr>
              <a:t>であると考えられる。</a:t>
            </a:r>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34</a:t>
            </a:fld>
            <a:endParaRPr kumimoji="1" lang="ja-JP" altLang="en-US" dirty="0"/>
          </a:p>
        </p:txBody>
      </p:sp>
      <p:sp>
        <p:nvSpPr>
          <p:cNvPr id="8" name="正方形/長方形 7"/>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18164674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2">
            <a:extLst>
              <a:ext uri="{FF2B5EF4-FFF2-40B4-BE49-F238E27FC236}">
                <a16:creationId xmlns:a16="http://schemas.microsoft.com/office/drawing/2014/main" id="{0EC3DF04-D7E3-4045-8C84-F591BB5F5D5E}"/>
              </a:ext>
            </a:extLst>
          </p:cNvPr>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２　活用上の課題</a:t>
            </a:r>
          </a:p>
        </p:txBody>
      </p:sp>
      <p:sp>
        <p:nvSpPr>
          <p:cNvPr id="6" name="正方形/長方形 5">
            <a:extLst>
              <a:ext uri="{FF2B5EF4-FFF2-40B4-BE49-F238E27FC236}">
                <a16:creationId xmlns:a16="http://schemas.microsoft.com/office/drawing/2014/main" id="{A3DC0A5F-A663-46E6-B9CA-B5DFBAB9A7C6}"/>
              </a:ext>
            </a:extLst>
          </p:cNvPr>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a:extLst>
              <a:ext uri="{FF2B5EF4-FFF2-40B4-BE49-F238E27FC236}">
                <a16:creationId xmlns:a16="http://schemas.microsoft.com/office/drawing/2014/main" id="{6E2DA2CB-DE32-47C4-A696-340681CAF244}"/>
              </a:ext>
            </a:extLst>
          </p:cNvPr>
          <p:cNvSpPr txBox="1"/>
          <p:nvPr/>
        </p:nvSpPr>
        <p:spPr>
          <a:xfrm>
            <a:off x="633000" y="767602"/>
            <a:ext cx="8640000" cy="2246769"/>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個人を対象とする場合も、集団を対象とする場合も、食事摂取基準の正しい活用には正しい食事</a:t>
            </a:r>
            <a:r>
              <a:rPr lang="ja-JP" altLang="en-US" sz="2000" dirty="0" smtClean="0">
                <a:latin typeface="+mn-ea"/>
              </a:rPr>
              <a:t>アセスメントが</a:t>
            </a:r>
            <a:r>
              <a:rPr lang="ja-JP" altLang="en-US" sz="2000" dirty="0">
                <a:latin typeface="+mn-ea"/>
              </a:rPr>
              <a:t>前提であるが、食事摂取基準の活用に適した食事アセスメント法の開発（そのための研究を含む）と、食事アセスメント法に関する教育と普及は十分とは言い難い。</a:t>
            </a:r>
            <a:r>
              <a:rPr lang="ja-JP" altLang="en-US" sz="2000" dirty="0">
                <a:solidFill>
                  <a:srgbClr val="FF0000"/>
                </a:solidFill>
                <a:latin typeface="+mn-ea"/>
              </a:rPr>
              <a:t>食事摂取基準の活用に適した食事アセスメント法の開発研究と教育・普及活動</a:t>
            </a:r>
            <a:r>
              <a:rPr lang="ja-JP" altLang="en-US" sz="2000" dirty="0" smtClean="0">
                <a:solidFill>
                  <a:srgbClr val="FF0000"/>
                </a:solidFill>
                <a:latin typeface="+mn-ea"/>
              </a:rPr>
              <a:t>が、必須</a:t>
            </a:r>
            <a:r>
              <a:rPr lang="ja-JP" altLang="en-US" sz="2000" dirty="0">
                <a:solidFill>
                  <a:srgbClr val="FF0000"/>
                </a:solidFill>
                <a:latin typeface="+mn-ea"/>
              </a:rPr>
              <a:t>かつ急務の課題である。</a:t>
            </a:r>
          </a:p>
          <a:p>
            <a:pPr algn="just"/>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35</a:t>
            </a:fld>
            <a:endParaRPr kumimoji="1" lang="ja-JP" altLang="en-US" dirty="0"/>
          </a:p>
        </p:txBody>
      </p:sp>
      <p:sp>
        <p:nvSpPr>
          <p:cNvPr id="8" name="正方形/長方形 7"/>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9690534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43000" y="1238755"/>
            <a:ext cx="8820000" cy="3863816"/>
          </a:xfrm>
          <a:prstGeom prst="roundRect">
            <a:avLst>
              <a:gd name="adj" fmla="val 5557"/>
            </a:avLst>
          </a:prstGeom>
          <a:noFill/>
          <a:ln w="12700">
            <a:solidFill>
              <a:schemeClr val="tx1">
                <a:lumMod val="50000"/>
                <a:lumOff val="50000"/>
              </a:schemeClr>
            </a:solidFill>
          </a:ln>
        </p:spPr>
        <p:txBody>
          <a:bodyPr wrap="square" rtlCol="0" anchor="ctr">
            <a:spAutoFit/>
          </a:bodyPr>
          <a:lstStyle/>
          <a:p>
            <a:pPr marL="342900" indent="-342900" algn="just">
              <a:buFont typeface="Wingdings" panose="05000000000000000000" pitchFamily="2" charset="2"/>
              <a:buChar char="l"/>
            </a:pPr>
            <a:r>
              <a:rPr lang="ja-JP" altLang="en-US" sz="2000" dirty="0">
                <a:latin typeface="+mn-ea"/>
              </a:rPr>
              <a:t>各論では、エネルギー及び栄養素について、食事摂取基準として設定した指標とその基準（数値）及び策定方法を示す。</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各論で使われている用語、指標等についての基本的事項や本章で設定した各指標の数値の活用方法は、全て総論で解説されているので、各論では説明しない。したがって、</a:t>
            </a:r>
            <a:r>
              <a:rPr lang="ja-JP" altLang="en-US" sz="2400" dirty="0">
                <a:solidFill>
                  <a:srgbClr val="FF0000"/>
                </a:solidFill>
                <a:latin typeface="+mn-ea"/>
              </a:rPr>
              <a:t>総論を十分に理解した上で各論を理解し、活用することが重要</a:t>
            </a:r>
            <a:r>
              <a:rPr lang="ja-JP" altLang="en-US" sz="2000" dirty="0">
                <a:latin typeface="+mn-ea"/>
              </a:rPr>
              <a:t>である。</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なお、各論で設定した各指標の基準は、全て当該性・年齢区分における参照体位を想定した値である。参照体位と大きく異なる体位を持つ個人又は集団に用いる場合には注意を要する。また、栄養素については、身体活動レベル</a:t>
            </a:r>
            <a:r>
              <a:rPr lang="en-US" altLang="ja-JP" sz="2000" dirty="0">
                <a:latin typeface="+mn-ea"/>
              </a:rPr>
              <a:t>Ⅱ</a:t>
            </a:r>
            <a:r>
              <a:rPr lang="ja-JP" altLang="en-US" sz="2000" dirty="0">
                <a:latin typeface="+mn-ea"/>
              </a:rPr>
              <a:t>（ふつう）を想定した値である。この身体活動レベルと大きく異なる身体活動レベルを持つ個人又は集団に用いる場合に</a:t>
            </a:r>
            <a:r>
              <a:rPr lang="ja-JP" altLang="en-US" sz="2000" dirty="0" smtClean="0">
                <a:latin typeface="+mn-ea"/>
              </a:rPr>
              <a:t>は、注意</a:t>
            </a:r>
            <a:r>
              <a:rPr lang="ja-JP" altLang="en-US" sz="2000" dirty="0">
                <a:latin typeface="+mn-ea"/>
              </a:rPr>
              <a:t>を要する。</a:t>
            </a:r>
            <a:endParaRPr lang="en-US" altLang="ja-JP" sz="2000" dirty="0">
              <a:latin typeface="+mn-ea"/>
            </a:endParaRPr>
          </a:p>
        </p:txBody>
      </p:sp>
      <p:sp>
        <p:nvSpPr>
          <p:cNvPr id="6" name="正方形/長方形 5"/>
          <p:cNvSpPr/>
          <p:nvPr/>
        </p:nvSpPr>
        <p:spPr>
          <a:xfrm>
            <a:off x="0" y="0"/>
            <a:ext cx="9906000" cy="540000"/>
          </a:xfrm>
          <a:prstGeom prst="rect">
            <a:avLst/>
          </a:prstGeom>
          <a:solidFill>
            <a:srgbClr val="0411BC"/>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2400" b="1" dirty="0">
                <a:solidFill>
                  <a:schemeClr val="bg1"/>
                </a:solidFill>
              </a:rPr>
              <a:t>エネルギー及び栄養素</a:t>
            </a: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36</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p.51</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7475987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7">
            <a:extLst>
              <a:ext uri="{FF2B5EF4-FFF2-40B4-BE49-F238E27FC236}">
                <a16:creationId xmlns:a16="http://schemas.microsoft.com/office/drawing/2014/main" id="{3C960025-EAE0-4F4B-BF8E-47EFEEFDE79A}"/>
              </a:ext>
            </a:extLst>
          </p:cNvPr>
          <p:cNvSpPr/>
          <p:nvPr/>
        </p:nvSpPr>
        <p:spPr>
          <a:xfrm>
            <a:off x="560512" y="188640"/>
            <a:ext cx="2642020"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１　エネルギー</a:t>
            </a:r>
          </a:p>
        </p:txBody>
      </p:sp>
      <p:sp>
        <p:nvSpPr>
          <p:cNvPr id="3" name="正方形/長方形 2">
            <a:extLst>
              <a:ext uri="{FF2B5EF4-FFF2-40B4-BE49-F238E27FC236}">
                <a16:creationId xmlns:a16="http://schemas.microsoft.com/office/drawing/2014/main" id="{5CEAE4B9-DB04-4DA5-A45C-9DA7EEDBF88B}"/>
              </a:ext>
            </a:extLst>
          </p:cNvPr>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a:extLst>
              <a:ext uri="{FF2B5EF4-FFF2-40B4-BE49-F238E27FC236}">
                <a16:creationId xmlns:a16="http://schemas.microsoft.com/office/drawing/2014/main" id="{8D7C37C9-569D-44BE-A290-364D12645B52}"/>
              </a:ext>
            </a:extLst>
          </p:cNvPr>
          <p:cNvSpPr txBox="1"/>
          <p:nvPr/>
        </p:nvSpPr>
        <p:spPr>
          <a:xfrm>
            <a:off x="381000" y="756625"/>
            <a:ext cx="8820000" cy="3170099"/>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エネルギー出納バランスの基本概念</a:t>
            </a:r>
            <a:endParaRPr lang="en-US" altLang="ja-JP" sz="2000" dirty="0">
              <a:latin typeface="+mn-ea"/>
            </a:endParaRPr>
          </a:p>
          <a:p>
            <a:pPr algn="just"/>
            <a:r>
              <a:rPr lang="ja-JP" altLang="en-US" sz="2000" dirty="0">
                <a:latin typeface="+mn-ea"/>
              </a:rPr>
              <a:t>　・エネルギー摂取量がエネルギー消費量を上回る状態（正のエネルギー出納バ　</a:t>
            </a:r>
            <a:endParaRPr lang="en-US" altLang="ja-JP" sz="2000" dirty="0">
              <a:latin typeface="+mn-ea"/>
            </a:endParaRPr>
          </a:p>
          <a:p>
            <a:pPr algn="just"/>
            <a:r>
              <a:rPr lang="ja-JP" altLang="en-US" sz="2000" dirty="0">
                <a:latin typeface="+mn-ea"/>
              </a:rPr>
              <a:t>　　ランス）が続けば体重は増加し、逆に、エネルギー消費量がエネルギー摂取量</a:t>
            </a:r>
            <a:endParaRPr lang="en-US" altLang="ja-JP" sz="2000" dirty="0">
              <a:latin typeface="+mn-ea"/>
            </a:endParaRPr>
          </a:p>
          <a:p>
            <a:pPr algn="just"/>
            <a:r>
              <a:rPr lang="ja-JP" altLang="en-US" sz="2000" dirty="0">
                <a:latin typeface="+mn-ea"/>
              </a:rPr>
              <a:t>　　を上回る状態（負のエネルギー出納バランス）では体重が減少する。</a:t>
            </a:r>
            <a:endParaRPr lang="en-US" altLang="ja-JP" sz="2000" dirty="0">
              <a:latin typeface="+mn-ea"/>
            </a:endParaRPr>
          </a:p>
          <a:p>
            <a:pPr algn="just"/>
            <a:r>
              <a:rPr lang="ja-JP" altLang="en-US" sz="2000" dirty="0">
                <a:latin typeface="+mn-ea"/>
              </a:rPr>
              <a:t>　・長期的なエネルギー制限では、体重変化によりエネルギー消費量やエネル</a:t>
            </a:r>
            <a:endParaRPr lang="en-US" altLang="ja-JP" sz="2000" dirty="0">
              <a:latin typeface="+mn-ea"/>
            </a:endParaRPr>
          </a:p>
          <a:p>
            <a:pPr algn="just"/>
            <a:r>
              <a:rPr lang="ja-JP" altLang="en-US" sz="2000" dirty="0">
                <a:latin typeface="+mn-ea"/>
              </a:rPr>
              <a:t>　　ギー摂取量が変化し、エネルギー出納はゼロとなり、体重が安定する。</a:t>
            </a:r>
            <a:endParaRPr lang="en-US" altLang="ja-JP" sz="2000" dirty="0">
              <a:latin typeface="+mn-ea"/>
            </a:endParaRPr>
          </a:p>
          <a:p>
            <a:pPr algn="just"/>
            <a:r>
              <a:rPr lang="ja-JP" altLang="en-US" sz="2000" dirty="0">
                <a:latin typeface="+mn-ea"/>
              </a:rPr>
              <a:t>　・健康の保持・増進、生活習慣病予防の観点からは、エネルギー摂取量が必要</a:t>
            </a:r>
            <a:endParaRPr lang="en-US" altLang="ja-JP" sz="2000" dirty="0">
              <a:latin typeface="+mn-ea"/>
            </a:endParaRPr>
          </a:p>
          <a:p>
            <a:pPr algn="just"/>
            <a:r>
              <a:rPr lang="ja-JP" altLang="en-US" sz="2000" dirty="0">
                <a:latin typeface="+mn-ea"/>
              </a:rPr>
              <a:t>　　量を過不足なく充足するだけでは不十分であり、望ましい</a:t>
            </a:r>
            <a:r>
              <a:rPr lang="en-US" altLang="ja-JP" sz="2000" dirty="0">
                <a:latin typeface="+mn-ea"/>
              </a:rPr>
              <a:t>BMI</a:t>
            </a:r>
            <a:r>
              <a:rPr lang="ja-JP" altLang="en-US" sz="2000" dirty="0">
                <a:latin typeface="+mn-ea"/>
              </a:rPr>
              <a:t>を維持するエネ</a:t>
            </a:r>
            <a:endParaRPr lang="en-US" altLang="ja-JP" sz="2000" dirty="0">
              <a:latin typeface="+mn-ea"/>
            </a:endParaRPr>
          </a:p>
          <a:p>
            <a:pPr algn="just"/>
            <a:r>
              <a:rPr lang="ja-JP" altLang="en-US" sz="2000" dirty="0">
                <a:latin typeface="+mn-ea"/>
              </a:rPr>
              <a:t>　　ルギー摂取量（＝エネルギー消費量）であることが重要である。</a:t>
            </a:r>
            <a:endParaRPr lang="en-US" altLang="ja-JP" sz="2000" dirty="0">
              <a:latin typeface="+mn-ea"/>
            </a:endParaRP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37</a:t>
            </a:fld>
            <a:endParaRPr kumimoji="1" lang="ja-JP" altLang="en-US" dirty="0"/>
          </a:p>
        </p:txBody>
      </p:sp>
      <p:pic>
        <p:nvPicPr>
          <p:cNvPr id="1026" name="Picture 2" descr="図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520" y="3926724"/>
            <a:ext cx="5040560" cy="283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8D7C37C9-569D-44BE-A290-364D12645B52}"/>
              </a:ext>
            </a:extLst>
          </p:cNvPr>
          <p:cNvSpPr txBox="1"/>
          <p:nvPr/>
        </p:nvSpPr>
        <p:spPr>
          <a:xfrm>
            <a:off x="5685116" y="6110710"/>
            <a:ext cx="4968552" cy="677108"/>
          </a:xfrm>
          <a:prstGeom prst="rect">
            <a:avLst/>
          </a:prstGeom>
          <a:noFill/>
        </p:spPr>
        <p:txBody>
          <a:bodyPr wrap="square" rtlCol="0">
            <a:spAutoFit/>
          </a:bodyPr>
          <a:lstStyle/>
          <a:p>
            <a:pPr algn="just"/>
            <a:r>
              <a:rPr lang="ja-JP" altLang="en-US" sz="2000" dirty="0">
                <a:latin typeface="+mn-ea"/>
              </a:rPr>
              <a:t>図１　</a:t>
            </a:r>
            <a:r>
              <a:rPr lang="ja-JP" altLang="ja-JP" dirty="0"/>
              <a:t>エネルギー出納バランスの</a:t>
            </a:r>
            <a:endParaRPr lang="en-US" altLang="ja-JP" dirty="0"/>
          </a:p>
          <a:p>
            <a:pPr algn="just"/>
            <a:r>
              <a:rPr lang="ja-JP" altLang="en-US" dirty="0"/>
              <a:t>　　　　</a:t>
            </a:r>
            <a:r>
              <a:rPr lang="ja-JP" altLang="ja-JP" dirty="0"/>
              <a:t>基本概念</a:t>
            </a:r>
            <a:endParaRPr lang="en-US" altLang="ja-JP" sz="2000" dirty="0">
              <a:latin typeface="+mn-ea"/>
            </a:endParaRPr>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p.51</a:t>
            </a:r>
            <a:r>
              <a:rPr kumimoji="1" lang="ja-JP" altLang="en-US" sz="1100" dirty="0" smtClean="0">
                <a:solidFill>
                  <a:schemeClr val="tx1"/>
                </a:solidFill>
                <a:latin typeface="+mn-ea"/>
              </a:rPr>
              <a:t>～</a:t>
            </a:r>
            <a:r>
              <a:rPr kumimoji="1" lang="en-US" altLang="ja-JP" sz="1100" dirty="0" smtClean="0">
                <a:solidFill>
                  <a:schemeClr val="tx1"/>
                </a:solidFill>
                <a:latin typeface="+mn-ea"/>
              </a:rPr>
              <a:t>p.105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333662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D7C37C9-569D-44BE-A290-364D12645B52}"/>
              </a:ext>
            </a:extLst>
          </p:cNvPr>
          <p:cNvSpPr txBox="1"/>
          <p:nvPr/>
        </p:nvSpPr>
        <p:spPr>
          <a:xfrm>
            <a:off x="543000" y="767601"/>
            <a:ext cx="8820000" cy="4170372"/>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a:t>
            </a:r>
            <a:r>
              <a:rPr lang="ja-JP" altLang="en-US" sz="2000" dirty="0" smtClean="0">
                <a:latin typeface="+mn-ea"/>
              </a:rPr>
              <a:t>ポイント（続き）</a:t>
            </a:r>
            <a:r>
              <a:rPr lang="en-US" altLang="ja-JP" sz="2000" dirty="0" smtClean="0">
                <a:latin typeface="+mn-ea"/>
              </a:rPr>
              <a:t>〉</a:t>
            </a:r>
            <a:endParaRPr lang="en-US" altLang="ja-JP" sz="2000" dirty="0">
              <a:latin typeface="+mn-ea"/>
            </a:endParaRP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エネルギーの摂取量及び消費量のバランス（エネルギー収支バランス）の維持を示す指標として</a:t>
            </a:r>
            <a:r>
              <a:rPr lang="en-US" altLang="ja-JP" sz="2000" dirty="0">
                <a:latin typeface="+mn-ea"/>
              </a:rPr>
              <a:t>BMI</a:t>
            </a:r>
            <a:r>
              <a:rPr lang="ja-JP" altLang="en-US" sz="2000" dirty="0">
                <a:latin typeface="+mn-ea"/>
              </a:rPr>
              <a:t>を用い、成人における観察疫学研究において報告された総死亡率が最も低かった</a:t>
            </a:r>
            <a:r>
              <a:rPr lang="en-US" altLang="ja-JP" sz="2000" dirty="0">
                <a:latin typeface="+mn-ea"/>
              </a:rPr>
              <a:t>BMI</a:t>
            </a:r>
            <a:r>
              <a:rPr lang="ja-JP" altLang="en-US" sz="2000" dirty="0">
                <a:latin typeface="+mn-ea"/>
              </a:rPr>
              <a:t>の範囲、日本人の</a:t>
            </a:r>
            <a:r>
              <a:rPr lang="en-US" altLang="ja-JP" sz="2000" dirty="0">
                <a:latin typeface="+mn-ea"/>
              </a:rPr>
              <a:t>BMI</a:t>
            </a:r>
            <a:r>
              <a:rPr lang="ja-JP" altLang="en-US" sz="2000" dirty="0">
                <a:latin typeface="+mn-ea"/>
              </a:rPr>
              <a:t>の実態などを総合的に検証し、目標とする</a:t>
            </a:r>
            <a:r>
              <a:rPr lang="en-US" altLang="ja-JP" sz="2000" dirty="0">
                <a:latin typeface="+mn-ea"/>
              </a:rPr>
              <a:t>BMI</a:t>
            </a:r>
            <a:r>
              <a:rPr lang="ja-JP" altLang="en-US" sz="2000" dirty="0">
                <a:latin typeface="+mn-ea"/>
              </a:rPr>
              <a:t>の範囲を提示。</a:t>
            </a:r>
            <a:endParaRPr lang="en-US" altLang="ja-JP" sz="2000" dirty="0">
              <a:latin typeface="+mn-ea"/>
            </a:endParaRPr>
          </a:p>
          <a:p>
            <a:pPr indent="-342900" algn="just">
              <a:spcBef>
                <a:spcPts val="600"/>
              </a:spcBef>
              <a:buFont typeface="Wingdings" panose="05000000000000000000" pitchFamily="2" charset="2"/>
              <a:buChar char="l"/>
            </a:pPr>
            <a:r>
              <a:rPr lang="ja-JP" altLang="en-US" sz="2000" dirty="0">
                <a:latin typeface="+mn-ea"/>
              </a:rPr>
              <a:t>目標とする</a:t>
            </a:r>
            <a:r>
              <a:rPr lang="en-US" altLang="ja-JP" sz="2000" dirty="0">
                <a:latin typeface="+mn-ea"/>
              </a:rPr>
              <a:t>BMI</a:t>
            </a:r>
            <a:r>
              <a:rPr lang="ja-JP" altLang="en-US" sz="2000" dirty="0">
                <a:latin typeface="+mn-ea"/>
              </a:rPr>
              <a:t>の範囲の策定方法</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死因を問わない死亡率（総死亡率）が最低になる</a:t>
            </a:r>
            <a:r>
              <a:rPr lang="en-US" altLang="ja-JP" sz="2000" dirty="0">
                <a:latin typeface="+mn-ea"/>
              </a:rPr>
              <a:t>BMI</a:t>
            </a:r>
            <a:r>
              <a:rPr lang="ja-JP" altLang="en-US" sz="2000" dirty="0">
                <a:latin typeface="+mn-ea"/>
              </a:rPr>
              <a:t>をもって最も健康的であると考え、観察疫学研究において報告された総死亡率が最も低かった</a:t>
            </a:r>
            <a:r>
              <a:rPr lang="en-US" altLang="ja-JP" sz="2000" dirty="0">
                <a:latin typeface="+mn-ea"/>
              </a:rPr>
              <a:t>BMI</a:t>
            </a:r>
            <a:r>
              <a:rPr lang="ja-JP" altLang="en-US" sz="2000" dirty="0">
                <a:latin typeface="+mn-ea"/>
              </a:rPr>
              <a:t>の範囲を基に、日本人の</a:t>
            </a:r>
            <a:r>
              <a:rPr lang="en-US" altLang="ja-JP" sz="2000" dirty="0">
                <a:latin typeface="+mn-ea"/>
              </a:rPr>
              <a:t>BMI</a:t>
            </a:r>
            <a:r>
              <a:rPr lang="ja-JP" altLang="en-US" sz="2000" dirty="0">
                <a:latin typeface="+mn-ea"/>
              </a:rPr>
              <a:t>の実態等、総合的に判断して設定。</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特に、</a:t>
            </a:r>
            <a:r>
              <a:rPr lang="en-US" altLang="ja-JP" sz="2000" dirty="0">
                <a:latin typeface="+mn-ea"/>
              </a:rPr>
              <a:t>65</a:t>
            </a:r>
            <a:r>
              <a:rPr lang="ja-JP" altLang="en-US" sz="2000" dirty="0">
                <a:latin typeface="+mn-ea"/>
              </a:rPr>
              <a:t>歳</a:t>
            </a:r>
            <a:r>
              <a:rPr lang="ja-JP" altLang="en-US" sz="2000" dirty="0" smtClean="0">
                <a:latin typeface="+mn-ea"/>
              </a:rPr>
              <a:t>以上の高齢者では</a:t>
            </a:r>
            <a:r>
              <a:rPr lang="ja-JP" altLang="en-US" sz="2000" dirty="0">
                <a:latin typeface="+mn-ea"/>
              </a:rPr>
              <a:t>、総死亡率が最も低かった</a:t>
            </a:r>
            <a:r>
              <a:rPr lang="en-US" altLang="ja-JP" sz="2000" dirty="0">
                <a:latin typeface="+mn-ea"/>
              </a:rPr>
              <a:t>BMI</a:t>
            </a:r>
            <a:r>
              <a:rPr lang="ja-JP" altLang="en-US" sz="2000" dirty="0">
                <a:latin typeface="+mn-ea"/>
              </a:rPr>
              <a:t>と実態との乖離が見られるため、フレイル及び生活習慣病の予防の</a:t>
            </a:r>
            <a:r>
              <a:rPr lang="ja-JP" altLang="en-US" sz="2000" dirty="0" smtClean="0">
                <a:latin typeface="+mn-ea"/>
              </a:rPr>
              <a:t>両者に</a:t>
            </a:r>
            <a:r>
              <a:rPr lang="ja-JP" altLang="en-US" sz="2000" dirty="0">
                <a:latin typeface="+mn-ea"/>
              </a:rPr>
              <a:t>配慮する必要があることも踏まえて設定。</a:t>
            </a:r>
            <a:endParaRPr lang="en-US" altLang="ja-JP" sz="2000" dirty="0">
              <a:latin typeface="+mn-ea"/>
            </a:endParaRP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38</a:t>
            </a:fld>
            <a:endParaRPr kumimoji="1" lang="ja-JP" altLang="en-US" dirty="0"/>
          </a:p>
        </p:txBody>
      </p:sp>
      <p:sp>
        <p:nvSpPr>
          <p:cNvPr id="8" name="正方形/長方形 7"/>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p.51</a:t>
            </a:r>
            <a:r>
              <a:rPr lang="ja-JP" altLang="en-US" sz="1100" dirty="0">
                <a:solidFill>
                  <a:schemeClr val="tx1"/>
                </a:solidFill>
                <a:latin typeface="+mn-ea"/>
              </a:rPr>
              <a:t>～</a:t>
            </a:r>
            <a:r>
              <a:rPr lang="en-US" altLang="ja-JP" sz="1100" dirty="0">
                <a:solidFill>
                  <a:schemeClr val="tx1"/>
                </a:solidFill>
                <a:latin typeface="+mn-ea"/>
              </a:rPr>
              <a:t>p.105</a:t>
            </a:r>
          </a:p>
        </p:txBody>
      </p:sp>
    </p:spTree>
    <p:extLst>
      <p:ext uri="{BB962C8B-B14F-4D97-AF65-F5344CB8AC3E}">
        <p14:creationId xmlns:p14="http://schemas.microsoft.com/office/powerpoint/2010/main" val="2151348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Line 16"/>
          <p:cNvSpPr>
            <a:spLocks noChangeShapeType="1"/>
          </p:cNvSpPr>
          <p:nvPr/>
        </p:nvSpPr>
        <p:spPr bwMode="auto">
          <a:xfrm>
            <a:off x="1640185" y="2290940"/>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2" name="角丸四角形 1"/>
          <p:cNvSpPr/>
          <p:nvPr/>
        </p:nvSpPr>
        <p:spPr>
          <a:xfrm>
            <a:off x="992560" y="2619257"/>
            <a:ext cx="504056" cy="2088232"/>
          </a:xfrm>
          <a:prstGeom prst="roundRect">
            <a:avLst/>
          </a:prstGeom>
          <a:solidFill>
            <a:schemeClr val="accent1">
              <a:alpha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栄養素</a:t>
            </a:r>
            <a:endParaRPr lang="en-US" altLang="ja-JP" b="1" dirty="0">
              <a:solidFill>
                <a:schemeClr val="tx1"/>
              </a:solidFill>
              <a:latin typeface="+mn-ea"/>
            </a:endParaRPr>
          </a:p>
          <a:p>
            <a:pPr algn="ctr"/>
            <a:r>
              <a:rPr lang="en-US" altLang="ja-JP" b="1" dirty="0">
                <a:solidFill>
                  <a:schemeClr val="tx1"/>
                </a:solidFill>
                <a:latin typeface="+mn-ea"/>
              </a:rPr>
              <a:t>34</a:t>
            </a:r>
            <a:r>
              <a:rPr lang="ja-JP" altLang="en-US" b="1" dirty="0">
                <a:solidFill>
                  <a:schemeClr val="tx1"/>
                </a:solidFill>
                <a:latin typeface="+mn-ea"/>
              </a:rPr>
              <a:t>種類</a:t>
            </a:r>
          </a:p>
        </p:txBody>
      </p:sp>
      <p:sp>
        <p:nvSpPr>
          <p:cNvPr id="40" name="Line 15"/>
          <p:cNvSpPr>
            <a:spLocks noChangeShapeType="1"/>
          </p:cNvSpPr>
          <p:nvPr/>
        </p:nvSpPr>
        <p:spPr bwMode="auto">
          <a:xfrm>
            <a:off x="848568" y="1484784"/>
            <a:ext cx="0" cy="4680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42" name="Line 17"/>
          <p:cNvSpPr>
            <a:spLocks noChangeShapeType="1"/>
          </p:cNvSpPr>
          <p:nvPr/>
        </p:nvSpPr>
        <p:spPr bwMode="auto">
          <a:xfrm>
            <a:off x="848568" y="1845172"/>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21" name="Line 16"/>
          <p:cNvSpPr>
            <a:spLocks noChangeShapeType="1"/>
          </p:cNvSpPr>
          <p:nvPr/>
        </p:nvSpPr>
        <p:spPr bwMode="auto">
          <a:xfrm>
            <a:off x="1640185" y="2708920"/>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22" name="Line 16"/>
          <p:cNvSpPr>
            <a:spLocks noChangeShapeType="1"/>
          </p:cNvSpPr>
          <p:nvPr/>
        </p:nvSpPr>
        <p:spPr bwMode="auto">
          <a:xfrm>
            <a:off x="1640185" y="3123313"/>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24" name="Line 16"/>
          <p:cNvSpPr>
            <a:spLocks noChangeShapeType="1"/>
          </p:cNvSpPr>
          <p:nvPr/>
        </p:nvSpPr>
        <p:spPr bwMode="auto">
          <a:xfrm>
            <a:off x="1638100" y="5244380"/>
            <a:ext cx="144463" cy="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18442" name="Text Box 12"/>
          <p:cNvSpPr txBox="1">
            <a:spLocks noChangeArrowheads="1"/>
          </p:cNvSpPr>
          <p:nvPr/>
        </p:nvSpPr>
        <p:spPr bwMode="auto">
          <a:xfrm>
            <a:off x="4089373" y="3819089"/>
            <a:ext cx="388843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en-US" altLang="ja-JP" sz="1800" b="0" dirty="0">
                <a:solidFill>
                  <a:schemeClr val="tx1"/>
                </a:solidFill>
                <a:latin typeface="+mj-ea"/>
                <a:ea typeface="+mj-ea"/>
              </a:rPr>
              <a:t> A</a:t>
            </a:r>
            <a:r>
              <a:rPr lang="ja-JP" altLang="en-US" sz="1800" b="0" dirty="0">
                <a:solidFill>
                  <a:schemeClr val="tx1"/>
                </a:solidFill>
                <a:latin typeface="+mj-ea"/>
                <a:ea typeface="+mj-ea"/>
              </a:rPr>
              <a:t>、</a:t>
            </a:r>
            <a:r>
              <a:rPr lang="en-US" altLang="ja-JP" sz="1800" b="0" dirty="0">
                <a:solidFill>
                  <a:schemeClr val="tx1"/>
                </a:solidFill>
                <a:latin typeface="+mj-ea"/>
                <a:ea typeface="+mj-ea"/>
              </a:rPr>
              <a:t>D</a:t>
            </a:r>
            <a:r>
              <a:rPr lang="ja-JP" altLang="en-US" sz="1800" b="0" dirty="0">
                <a:solidFill>
                  <a:schemeClr val="tx1"/>
                </a:solidFill>
                <a:latin typeface="+mj-ea"/>
                <a:ea typeface="+mj-ea"/>
              </a:rPr>
              <a:t>、</a:t>
            </a:r>
            <a:r>
              <a:rPr lang="en-US" altLang="ja-JP" sz="1800" b="0" dirty="0">
                <a:solidFill>
                  <a:schemeClr val="tx1"/>
                </a:solidFill>
                <a:latin typeface="+mj-ea"/>
                <a:ea typeface="+mj-ea"/>
              </a:rPr>
              <a:t>E</a:t>
            </a:r>
            <a:r>
              <a:rPr lang="ja-JP" altLang="en-US" sz="1800" b="0" dirty="0">
                <a:solidFill>
                  <a:schemeClr val="tx1"/>
                </a:solidFill>
                <a:latin typeface="+mj-ea"/>
                <a:ea typeface="+mj-ea"/>
              </a:rPr>
              <a:t>、</a:t>
            </a:r>
            <a:r>
              <a:rPr lang="en-US" altLang="ja-JP" sz="1800" b="0" dirty="0">
                <a:solidFill>
                  <a:schemeClr val="tx1"/>
                </a:solidFill>
                <a:latin typeface="+mj-ea"/>
                <a:ea typeface="+mj-ea"/>
              </a:rPr>
              <a:t>K</a:t>
            </a:r>
            <a:endParaRPr lang="en-US" altLang="ja-JP" sz="1050" b="0" dirty="0">
              <a:solidFill>
                <a:schemeClr val="tx1"/>
              </a:solidFill>
              <a:latin typeface="+mj-ea"/>
              <a:ea typeface="+mj-ea"/>
            </a:endParaRPr>
          </a:p>
          <a:p>
            <a:pPr algn="l" eaLnBrk="1" hangingPunct="1"/>
            <a:endParaRPr lang="en-US" altLang="ja-JP" sz="800" b="0" dirty="0">
              <a:solidFill>
                <a:schemeClr val="tx1"/>
              </a:solidFill>
              <a:latin typeface="+mj-ea"/>
              <a:ea typeface="+mj-ea"/>
            </a:endParaRPr>
          </a:p>
          <a:p>
            <a:pPr algn="l" eaLnBrk="1" hangingPunct="1"/>
            <a:endParaRPr lang="en-US" altLang="ja-JP" sz="800" b="0" dirty="0">
              <a:solidFill>
                <a:schemeClr val="tx1"/>
              </a:solidFill>
              <a:latin typeface="+mj-ea"/>
              <a:ea typeface="+mj-ea"/>
            </a:endParaRPr>
          </a:p>
          <a:p>
            <a:pPr algn="l" eaLnBrk="1" hangingPunct="1"/>
            <a:r>
              <a:rPr lang="en-US" altLang="ja-JP" sz="1800" b="0" dirty="0">
                <a:solidFill>
                  <a:schemeClr val="tx1"/>
                </a:solidFill>
                <a:latin typeface="+mj-ea"/>
                <a:ea typeface="+mj-ea"/>
              </a:rPr>
              <a:t> B</a:t>
            </a:r>
            <a:r>
              <a:rPr lang="en-US" altLang="ja-JP" sz="1800" b="0" baseline="-25000" dirty="0">
                <a:solidFill>
                  <a:schemeClr val="tx1"/>
                </a:solidFill>
                <a:latin typeface="+mj-ea"/>
                <a:ea typeface="+mj-ea"/>
              </a:rPr>
              <a:t>1</a:t>
            </a:r>
            <a:r>
              <a:rPr lang="ja-JP" altLang="en-US" sz="1800" b="0" baseline="-25000" dirty="0">
                <a:solidFill>
                  <a:schemeClr val="tx1"/>
                </a:solidFill>
                <a:latin typeface="+mj-ea"/>
                <a:ea typeface="+mj-ea"/>
              </a:rPr>
              <a:t>、</a:t>
            </a:r>
            <a:r>
              <a:rPr lang="en-US" altLang="ja-JP" sz="1800" b="0" dirty="0">
                <a:solidFill>
                  <a:schemeClr val="tx1"/>
                </a:solidFill>
                <a:latin typeface="+mj-ea"/>
                <a:ea typeface="+mj-ea"/>
              </a:rPr>
              <a:t>B</a:t>
            </a:r>
            <a:r>
              <a:rPr lang="en-US" altLang="ja-JP" sz="1800" b="0" baseline="-25000" dirty="0">
                <a:solidFill>
                  <a:schemeClr val="tx1"/>
                </a:solidFill>
                <a:latin typeface="+mj-ea"/>
                <a:ea typeface="+mj-ea"/>
              </a:rPr>
              <a:t>2</a:t>
            </a:r>
            <a:r>
              <a:rPr lang="ja-JP" altLang="en-US" sz="1800" b="0" baseline="-25000" dirty="0">
                <a:solidFill>
                  <a:schemeClr val="tx1"/>
                </a:solidFill>
                <a:latin typeface="+mj-ea"/>
                <a:ea typeface="+mj-ea"/>
              </a:rPr>
              <a:t>、</a:t>
            </a:r>
            <a:r>
              <a:rPr lang="ja-JP" altLang="en-US" sz="1800" b="0" dirty="0">
                <a:solidFill>
                  <a:schemeClr val="tx1"/>
                </a:solidFill>
                <a:latin typeface="+mj-ea"/>
                <a:ea typeface="+mj-ea"/>
              </a:rPr>
              <a:t>ナイアシン、</a:t>
            </a:r>
            <a:r>
              <a:rPr lang="en-US" altLang="ja-JP" sz="1800" b="0" dirty="0">
                <a:solidFill>
                  <a:schemeClr val="tx1"/>
                </a:solidFill>
                <a:latin typeface="+mj-ea"/>
                <a:ea typeface="+mj-ea"/>
              </a:rPr>
              <a:t> B</a:t>
            </a:r>
            <a:r>
              <a:rPr lang="en-US" altLang="ja-JP" sz="1800" b="0" baseline="-25000" dirty="0">
                <a:solidFill>
                  <a:schemeClr val="tx1"/>
                </a:solidFill>
                <a:latin typeface="+mj-ea"/>
                <a:ea typeface="+mj-ea"/>
              </a:rPr>
              <a:t>6</a:t>
            </a:r>
            <a:r>
              <a:rPr lang="ja-JP" altLang="en-US" sz="1800" b="0" baseline="-25000" dirty="0">
                <a:solidFill>
                  <a:schemeClr val="tx1"/>
                </a:solidFill>
                <a:latin typeface="+mj-ea"/>
                <a:ea typeface="+mj-ea"/>
              </a:rPr>
              <a:t>、</a:t>
            </a:r>
            <a:r>
              <a:rPr lang="en-US" altLang="ja-JP" sz="1800" b="0" dirty="0">
                <a:solidFill>
                  <a:schemeClr val="tx1"/>
                </a:solidFill>
                <a:latin typeface="+mj-ea"/>
                <a:ea typeface="+mj-ea"/>
              </a:rPr>
              <a:t>B</a:t>
            </a:r>
            <a:r>
              <a:rPr lang="en-US" altLang="ja-JP" sz="1800" b="0" baseline="-25000" dirty="0">
                <a:solidFill>
                  <a:schemeClr val="tx1"/>
                </a:solidFill>
                <a:latin typeface="+mj-ea"/>
                <a:ea typeface="+mj-ea"/>
              </a:rPr>
              <a:t>12</a:t>
            </a:r>
            <a:r>
              <a:rPr lang="ja-JP" altLang="en-US" sz="1800" b="0" dirty="0">
                <a:solidFill>
                  <a:schemeClr val="tx1"/>
                </a:solidFill>
                <a:latin typeface="+mj-ea"/>
                <a:ea typeface="+mj-ea"/>
              </a:rPr>
              <a:t>、</a:t>
            </a:r>
            <a:endParaRPr lang="en-US" altLang="ja-JP" sz="1800" b="0" dirty="0">
              <a:solidFill>
                <a:schemeClr val="tx1"/>
              </a:solidFill>
              <a:latin typeface="+mj-ea"/>
              <a:ea typeface="+mj-ea"/>
            </a:endParaRPr>
          </a:p>
          <a:p>
            <a:pPr algn="l" eaLnBrk="1" hangingPunct="1"/>
            <a:r>
              <a:rPr lang="ja-JP" altLang="en-US" sz="1800" b="0" dirty="0">
                <a:solidFill>
                  <a:schemeClr val="tx1"/>
                </a:solidFill>
                <a:latin typeface="+mj-ea"/>
                <a:ea typeface="+mj-ea"/>
              </a:rPr>
              <a:t> 葉酸、パントテン酸、ビオチン、</a:t>
            </a:r>
            <a:r>
              <a:rPr lang="en-US" altLang="ja-JP" sz="1800" b="0" dirty="0">
                <a:solidFill>
                  <a:schemeClr val="tx1"/>
                </a:solidFill>
                <a:latin typeface="+mj-ea"/>
                <a:ea typeface="+mj-ea"/>
              </a:rPr>
              <a:t>C</a:t>
            </a:r>
          </a:p>
        </p:txBody>
      </p:sp>
      <p:sp>
        <p:nvSpPr>
          <p:cNvPr id="18443" name="Text Box 13"/>
          <p:cNvSpPr txBox="1">
            <a:spLocks noChangeArrowheads="1"/>
          </p:cNvSpPr>
          <p:nvPr/>
        </p:nvSpPr>
        <p:spPr bwMode="auto">
          <a:xfrm>
            <a:off x="3800872" y="5025950"/>
            <a:ext cx="38514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en-US" altLang="ja-JP" sz="1800" b="0" dirty="0">
                <a:solidFill>
                  <a:schemeClr val="tx1"/>
                </a:solidFill>
                <a:latin typeface="+mn-ea"/>
                <a:ea typeface="+mn-ea"/>
              </a:rPr>
              <a:t> Na</a:t>
            </a:r>
            <a:r>
              <a:rPr lang="ja-JP" altLang="en-US" sz="1800" b="0" dirty="0">
                <a:solidFill>
                  <a:schemeClr val="tx1"/>
                </a:solidFill>
                <a:latin typeface="+mn-ea"/>
                <a:ea typeface="+mn-ea"/>
              </a:rPr>
              <a:t>、</a:t>
            </a:r>
            <a:r>
              <a:rPr lang="en-US" altLang="ja-JP" sz="1800" b="0" dirty="0">
                <a:solidFill>
                  <a:schemeClr val="tx1"/>
                </a:solidFill>
                <a:latin typeface="+mn-ea"/>
                <a:ea typeface="+mn-ea"/>
              </a:rPr>
              <a:t>K</a:t>
            </a:r>
            <a:r>
              <a:rPr lang="ja-JP" altLang="en-US" sz="1800" b="0" dirty="0">
                <a:solidFill>
                  <a:schemeClr val="tx1"/>
                </a:solidFill>
                <a:latin typeface="+mn-ea"/>
                <a:ea typeface="+mn-ea"/>
              </a:rPr>
              <a:t>、</a:t>
            </a:r>
            <a:r>
              <a:rPr lang="en-US" altLang="ja-JP" sz="1800" b="0" dirty="0">
                <a:solidFill>
                  <a:schemeClr val="tx1"/>
                </a:solidFill>
                <a:latin typeface="+mn-ea"/>
                <a:ea typeface="+mn-ea"/>
              </a:rPr>
              <a:t>Ca</a:t>
            </a:r>
            <a:r>
              <a:rPr lang="ja-JP" altLang="en-US" sz="1800" b="0" dirty="0">
                <a:solidFill>
                  <a:schemeClr val="tx1"/>
                </a:solidFill>
                <a:latin typeface="+mn-ea"/>
                <a:ea typeface="+mn-ea"/>
              </a:rPr>
              <a:t>、</a:t>
            </a:r>
            <a:r>
              <a:rPr lang="en-US" altLang="ja-JP" sz="1800" b="0" dirty="0">
                <a:solidFill>
                  <a:schemeClr val="tx1"/>
                </a:solidFill>
                <a:latin typeface="+mn-ea"/>
                <a:ea typeface="+mn-ea"/>
              </a:rPr>
              <a:t>Mg</a:t>
            </a:r>
            <a:r>
              <a:rPr lang="ja-JP" altLang="en-US" sz="1800" b="0" dirty="0">
                <a:solidFill>
                  <a:schemeClr val="tx1"/>
                </a:solidFill>
                <a:latin typeface="+mn-ea"/>
                <a:ea typeface="+mn-ea"/>
              </a:rPr>
              <a:t>、</a:t>
            </a:r>
            <a:r>
              <a:rPr lang="en-US" altLang="ja-JP" sz="1800" b="0" dirty="0">
                <a:solidFill>
                  <a:schemeClr val="tx1"/>
                </a:solidFill>
                <a:latin typeface="+mn-ea"/>
                <a:ea typeface="+mn-ea"/>
              </a:rPr>
              <a:t>P</a:t>
            </a:r>
            <a:br>
              <a:rPr lang="en-US" altLang="ja-JP" sz="1800" b="0" dirty="0">
                <a:solidFill>
                  <a:schemeClr val="tx1"/>
                </a:solidFill>
                <a:latin typeface="+mn-ea"/>
                <a:ea typeface="+mn-ea"/>
              </a:rPr>
            </a:br>
            <a:r>
              <a:rPr lang="ja-JP" altLang="en-US" sz="1800" b="0" dirty="0">
                <a:solidFill>
                  <a:schemeClr val="tx1"/>
                </a:solidFill>
                <a:latin typeface="+mn-ea"/>
                <a:ea typeface="+mn-ea"/>
              </a:rPr>
              <a:t>　</a:t>
            </a:r>
            <a:r>
              <a:rPr lang="en-US" altLang="ja-JP" sz="1800" b="0" dirty="0">
                <a:solidFill>
                  <a:schemeClr val="tx1"/>
                </a:solidFill>
                <a:latin typeface="+mn-ea"/>
                <a:ea typeface="+mn-ea"/>
              </a:rPr>
              <a:t/>
            </a:r>
            <a:br>
              <a:rPr lang="en-US" altLang="ja-JP" sz="1800" b="0" dirty="0">
                <a:solidFill>
                  <a:schemeClr val="tx1"/>
                </a:solidFill>
                <a:latin typeface="+mn-ea"/>
                <a:ea typeface="+mn-ea"/>
              </a:rPr>
            </a:br>
            <a:r>
              <a:rPr lang="en-US" altLang="ja-JP" sz="1800" b="0" dirty="0">
                <a:solidFill>
                  <a:schemeClr val="tx1"/>
                </a:solidFill>
                <a:latin typeface="+mn-ea"/>
                <a:ea typeface="+mn-ea"/>
              </a:rPr>
              <a:t> Fe</a:t>
            </a:r>
            <a:r>
              <a:rPr lang="ja-JP" altLang="en-US" sz="1800" b="0" dirty="0">
                <a:solidFill>
                  <a:schemeClr val="tx1"/>
                </a:solidFill>
                <a:latin typeface="+mn-ea"/>
                <a:ea typeface="+mn-ea"/>
              </a:rPr>
              <a:t>、</a:t>
            </a:r>
            <a:r>
              <a:rPr lang="en-US" altLang="ja-JP" sz="1800" b="0" dirty="0">
                <a:solidFill>
                  <a:schemeClr val="tx1"/>
                </a:solidFill>
                <a:latin typeface="+mn-ea"/>
                <a:ea typeface="+mn-ea"/>
              </a:rPr>
              <a:t>Zn</a:t>
            </a:r>
            <a:r>
              <a:rPr lang="ja-JP" altLang="en-US" sz="1800" b="0" dirty="0">
                <a:solidFill>
                  <a:schemeClr val="tx1"/>
                </a:solidFill>
                <a:latin typeface="+mn-ea"/>
                <a:ea typeface="+mn-ea"/>
              </a:rPr>
              <a:t>、</a:t>
            </a:r>
            <a:r>
              <a:rPr lang="en-US" altLang="ja-JP" sz="1800" b="0" dirty="0">
                <a:solidFill>
                  <a:schemeClr val="tx1"/>
                </a:solidFill>
                <a:latin typeface="+mn-ea"/>
                <a:ea typeface="+mn-ea"/>
              </a:rPr>
              <a:t>Cu</a:t>
            </a:r>
            <a:r>
              <a:rPr lang="ja-JP" altLang="en-US" sz="1800" b="0" dirty="0">
                <a:solidFill>
                  <a:schemeClr val="tx1"/>
                </a:solidFill>
                <a:latin typeface="+mn-ea"/>
                <a:ea typeface="+mn-ea"/>
              </a:rPr>
              <a:t>、</a:t>
            </a:r>
            <a:r>
              <a:rPr lang="en-US" altLang="ja-JP" sz="1800" b="0" dirty="0">
                <a:solidFill>
                  <a:schemeClr val="tx1"/>
                </a:solidFill>
                <a:latin typeface="+mn-ea"/>
                <a:ea typeface="+mn-ea"/>
              </a:rPr>
              <a:t>Mn</a:t>
            </a:r>
            <a:r>
              <a:rPr lang="ja-JP" altLang="en-US" sz="1800" b="0" dirty="0">
                <a:solidFill>
                  <a:schemeClr val="tx1"/>
                </a:solidFill>
                <a:latin typeface="+mn-ea"/>
                <a:ea typeface="+mn-ea"/>
              </a:rPr>
              <a:t>、</a:t>
            </a:r>
            <a:r>
              <a:rPr lang="en-US" altLang="ja-JP" sz="1800" b="0" dirty="0">
                <a:solidFill>
                  <a:schemeClr val="tx1"/>
                </a:solidFill>
                <a:latin typeface="+mn-ea"/>
                <a:ea typeface="+mn-ea"/>
              </a:rPr>
              <a:t>I</a:t>
            </a:r>
            <a:r>
              <a:rPr lang="ja-JP" altLang="en-US" sz="1800" b="0" dirty="0">
                <a:solidFill>
                  <a:schemeClr val="tx1"/>
                </a:solidFill>
                <a:latin typeface="+mn-ea"/>
                <a:ea typeface="+mn-ea"/>
              </a:rPr>
              <a:t>、</a:t>
            </a:r>
            <a:r>
              <a:rPr lang="en-US" altLang="ja-JP" sz="1800" b="0" dirty="0">
                <a:solidFill>
                  <a:schemeClr val="tx1"/>
                </a:solidFill>
                <a:latin typeface="+mn-ea"/>
                <a:ea typeface="+mn-ea"/>
              </a:rPr>
              <a:t>Se</a:t>
            </a:r>
            <a:r>
              <a:rPr lang="ja-JP" altLang="en-US" sz="1800" b="0" dirty="0">
                <a:solidFill>
                  <a:schemeClr val="tx1"/>
                </a:solidFill>
                <a:latin typeface="+mn-ea"/>
                <a:ea typeface="+mn-ea"/>
              </a:rPr>
              <a:t>、</a:t>
            </a:r>
            <a:r>
              <a:rPr lang="en-US" altLang="ja-JP" sz="1800" b="0" dirty="0">
                <a:solidFill>
                  <a:schemeClr val="tx1"/>
                </a:solidFill>
                <a:latin typeface="+mn-ea"/>
                <a:ea typeface="+mn-ea"/>
              </a:rPr>
              <a:t>Cr</a:t>
            </a:r>
            <a:r>
              <a:rPr lang="ja-JP" altLang="en-US" sz="1800" b="0" dirty="0">
                <a:solidFill>
                  <a:schemeClr val="tx1"/>
                </a:solidFill>
                <a:latin typeface="+mn-ea"/>
                <a:ea typeface="+mn-ea"/>
              </a:rPr>
              <a:t>、</a:t>
            </a:r>
            <a:r>
              <a:rPr lang="en-US" altLang="ja-JP" sz="1800" b="0" dirty="0">
                <a:solidFill>
                  <a:schemeClr val="tx1"/>
                </a:solidFill>
                <a:latin typeface="+mn-ea"/>
                <a:ea typeface="+mn-ea"/>
              </a:rPr>
              <a:t>Mo</a:t>
            </a:r>
          </a:p>
        </p:txBody>
      </p:sp>
      <p:sp>
        <p:nvSpPr>
          <p:cNvPr id="18440" name="Text Box 10"/>
          <p:cNvSpPr txBox="1">
            <a:spLocks noChangeArrowheads="1"/>
          </p:cNvSpPr>
          <p:nvPr/>
        </p:nvSpPr>
        <p:spPr bwMode="auto">
          <a:xfrm>
            <a:off x="3046337" y="3789388"/>
            <a:ext cx="12226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sz="1800" b="0" dirty="0">
                <a:solidFill>
                  <a:schemeClr val="tx1"/>
                </a:solidFill>
                <a:latin typeface="+mn-ea"/>
                <a:ea typeface="+mn-ea"/>
              </a:rPr>
              <a:t>脂溶性</a:t>
            </a:r>
            <a:r>
              <a:rPr lang="en-US" altLang="ja-JP" sz="1800" b="0" dirty="0">
                <a:solidFill>
                  <a:schemeClr val="tx1"/>
                </a:solidFill>
                <a:latin typeface="+mn-ea"/>
                <a:ea typeface="+mn-ea"/>
              </a:rPr>
              <a:t/>
            </a:r>
            <a:br>
              <a:rPr lang="en-US" altLang="ja-JP" sz="1800" b="0" dirty="0">
                <a:solidFill>
                  <a:schemeClr val="tx1"/>
                </a:solidFill>
                <a:latin typeface="+mn-ea"/>
                <a:ea typeface="+mn-ea"/>
              </a:rPr>
            </a:br>
            <a:r>
              <a:rPr lang="ja-JP" altLang="en-US" sz="1800" b="0" dirty="0">
                <a:solidFill>
                  <a:schemeClr val="tx1"/>
                </a:solidFill>
                <a:latin typeface="+mn-ea"/>
                <a:ea typeface="+mn-ea"/>
              </a:rPr>
              <a:t>　</a:t>
            </a:r>
            <a:r>
              <a:rPr lang="en-US" altLang="ja-JP" sz="1800" b="0" dirty="0">
                <a:solidFill>
                  <a:schemeClr val="tx1"/>
                </a:solidFill>
                <a:latin typeface="+mn-ea"/>
                <a:ea typeface="+mn-ea"/>
              </a:rPr>
              <a:t/>
            </a:r>
            <a:br>
              <a:rPr lang="en-US" altLang="ja-JP" sz="1800" b="0" dirty="0">
                <a:solidFill>
                  <a:schemeClr val="tx1"/>
                </a:solidFill>
                <a:latin typeface="+mn-ea"/>
                <a:ea typeface="+mn-ea"/>
              </a:rPr>
            </a:br>
            <a:r>
              <a:rPr lang="ja-JP" altLang="en-US" sz="1800" b="0" dirty="0">
                <a:solidFill>
                  <a:schemeClr val="tx1"/>
                </a:solidFill>
                <a:latin typeface="+mn-ea"/>
                <a:ea typeface="+mn-ea"/>
              </a:rPr>
              <a:t>水溶性</a:t>
            </a:r>
          </a:p>
        </p:txBody>
      </p:sp>
      <p:sp>
        <p:nvSpPr>
          <p:cNvPr id="18441" name="Text Box 11"/>
          <p:cNvSpPr txBox="1">
            <a:spLocks noChangeArrowheads="1"/>
          </p:cNvSpPr>
          <p:nvPr/>
        </p:nvSpPr>
        <p:spPr bwMode="auto">
          <a:xfrm>
            <a:off x="3046337" y="5028704"/>
            <a:ext cx="23050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sz="1800" b="0" dirty="0">
                <a:solidFill>
                  <a:schemeClr val="tx1"/>
                </a:solidFill>
                <a:latin typeface="+mn-ea"/>
                <a:ea typeface="+mn-ea"/>
              </a:rPr>
              <a:t>多量</a:t>
            </a:r>
            <a:r>
              <a:rPr lang="en-US" altLang="ja-JP" sz="1800" b="0" dirty="0">
                <a:solidFill>
                  <a:schemeClr val="tx1"/>
                </a:solidFill>
                <a:latin typeface="+mn-ea"/>
                <a:ea typeface="+mn-ea"/>
              </a:rPr>
              <a:t/>
            </a:r>
            <a:br>
              <a:rPr lang="en-US" altLang="ja-JP" sz="1800" b="0" dirty="0">
                <a:solidFill>
                  <a:schemeClr val="tx1"/>
                </a:solidFill>
                <a:latin typeface="+mn-ea"/>
                <a:ea typeface="+mn-ea"/>
              </a:rPr>
            </a:br>
            <a:r>
              <a:rPr lang="ja-JP" altLang="en-US" sz="1800" b="0" dirty="0">
                <a:solidFill>
                  <a:schemeClr val="tx1"/>
                </a:solidFill>
                <a:latin typeface="+mn-ea"/>
                <a:ea typeface="+mn-ea"/>
              </a:rPr>
              <a:t>　</a:t>
            </a:r>
            <a:r>
              <a:rPr lang="en-US" altLang="ja-JP" sz="1800" b="0" dirty="0">
                <a:solidFill>
                  <a:schemeClr val="tx1"/>
                </a:solidFill>
                <a:latin typeface="+mn-ea"/>
                <a:ea typeface="+mn-ea"/>
              </a:rPr>
              <a:t/>
            </a:r>
            <a:br>
              <a:rPr lang="en-US" altLang="ja-JP" sz="1800" b="0" dirty="0">
                <a:solidFill>
                  <a:schemeClr val="tx1"/>
                </a:solidFill>
                <a:latin typeface="+mn-ea"/>
                <a:ea typeface="+mn-ea"/>
              </a:rPr>
            </a:br>
            <a:r>
              <a:rPr lang="ja-JP" altLang="en-US" sz="1800" b="0" dirty="0">
                <a:solidFill>
                  <a:schemeClr val="tx1"/>
                </a:solidFill>
                <a:latin typeface="+mn-ea"/>
                <a:ea typeface="+mn-ea"/>
              </a:rPr>
              <a:t>微量</a:t>
            </a:r>
          </a:p>
        </p:txBody>
      </p:sp>
      <p:sp>
        <p:nvSpPr>
          <p:cNvPr id="23" name="Line 16"/>
          <p:cNvSpPr>
            <a:spLocks noChangeShapeType="1"/>
          </p:cNvSpPr>
          <p:nvPr/>
        </p:nvSpPr>
        <p:spPr bwMode="auto">
          <a:xfrm>
            <a:off x="1638101" y="4009856"/>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sz="2000" dirty="0">
              <a:latin typeface="+mn-ea"/>
            </a:endParaRPr>
          </a:p>
        </p:txBody>
      </p:sp>
      <p:sp>
        <p:nvSpPr>
          <p:cNvPr id="26" name="Line 16"/>
          <p:cNvSpPr>
            <a:spLocks noChangeShapeType="1"/>
          </p:cNvSpPr>
          <p:nvPr/>
        </p:nvSpPr>
        <p:spPr bwMode="auto">
          <a:xfrm>
            <a:off x="2720752" y="4020592"/>
            <a:ext cx="32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sz="2000" dirty="0">
              <a:latin typeface="+mn-ea"/>
            </a:endParaRPr>
          </a:p>
        </p:txBody>
      </p:sp>
      <p:sp>
        <p:nvSpPr>
          <p:cNvPr id="27" name="Line 16"/>
          <p:cNvSpPr>
            <a:spLocks noChangeShapeType="1"/>
          </p:cNvSpPr>
          <p:nvPr/>
        </p:nvSpPr>
        <p:spPr bwMode="auto">
          <a:xfrm>
            <a:off x="2721200" y="5244728"/>
            <a:ext cx="324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sz="2000" dirty="0">
              <a:latin typeface="+mn-ea"/>
            </a:endParaRPr>
          </a:p>
        </p:txBody>
      </p:sp>
      <p:sp>
        <p:nvSpPr>
          <p:cNvPr id="28" name="Line 15"/>
          <p:cNvSpPr>
            <a:spLocks noChangeShapeType="1"/>
          </p:cNvSpPr>
          <p:nvPr/>
        </p:nvSpPr>
        <p:spPr bwMode="auto">
          <a:xfrm>
            <a:off x="2900784" y="4020244"/>
            <a:ext cx="0" cy="522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sz="2000" dirty="0">
              <a:latin typeface="+mn-ea"/>
            </a:endParaRPr>
          </a:p>
        </p:txBody>
      </p:sp>
      <p:sp>
        <p:nvSpPr>
          <p:cNvPr id="30" name="Line 17"/>
          <p:cNvSpPr>
            <a:spLocks noChangeShapeType="1"/>
          </p:cNvSpPr>
          <p:nvPr/>
        </p:nvSpPr>
        <p:spPr bwMode="auto">
          <a:xfrm>
            <a:off x="2900784" y="4524648"/>
            <a:ext cx="108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sz="2000" dirty="0">
              <a:latin typeface="+mn-ea"/>
            </a:endParaRPr>
          </a:p>
        </p:txBody>
      </p:sp>
      <p:sp>
        <p:nvSpPr>
          <p:cNvPr id="31" name="Line 15"/>
          <p:cNvSpPr>
            <a:spLocks noChangeShapeType="1"/>
          </p:cNvSpPr>
          <p:nvPr/>
        </p:nvSpPr>
        <p:spPr bwMode="auto">
          <a:xfrm>
            <a:off x="2901303" y="5244380"/>
            <a:ext cx="0" cy="576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sz="2000" dirty="0">
              <a:latin typeface="+mn-ea"/>
            </a:endParaRPr>
          </a:p>
        </p:txBody>
      </p:sp>
      <p:sp>
        <p:nvSpPr>
          <p:cNvPr id="32" name="Line 17"/>
          <p:cNvSpPr>
            <a:spLocks noChangeShapeType="1"/>
          </p:cNvSpPr>
          <p:nvPr/>
        </p:nvSpPr>
        <p:spPr bwMode="auto">
          <a:xfrm>
            <a:off x="2900784" y="5805264"/>
            <a:ext cx="108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sz="2000" dirty="0">
              <a:latin typeface="+mn-ea"/>
            </a:endParaRPr>
          </a:p>
        </p:txBody>
      </p:sp>
      <p:sp>
        <p:nvSpPr>
          <p:cNvPr id="33" name="Line 16"/>
          <p:cNvSpPr>
            <a:spLocks noChangeShapeType="1"/>
          </p:cNvSpPr>
          <p:nvPr/>
        </p:nvSpPr>
        <p:spPr bwMode="auto">
          <a:xfrm>
            <a:off x="3981909" y="4020592"/>
            <a:ext cx="180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sz="2000" dirty="0">
              <a:latin typeface="+mn-ea"/>
            </a:endParaRPr>
          </a:p>
        </p:txBody>
      </p:sp>
      <p:sp>
        <p:nvSpPr>
          <p:cNvPr id="34" name="Line 16"/>
          <p:cNvSpPr>
            <a:spLocks noChangeShapeType="1"/>
          </p:cNvSpPr>
          <p:nvPr/>
        </p:nvSpPr>
        <p:spPr bwMode="auto">
          <a:xfrm>
            <a:off x="3981869" y="4581476"/>
            <a:ext cx="180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sz="2000" dirty="0">
              <a:latin typeface="+mn-ea"/>
            </a:endParaRPr>
          </a:p>
        </p:txBody>
      </p:sp>
      <p:sp>
        <p:nvSpPr>
          <p:cNvPr id="35" name="Line 16"/>
          <p:cNvSpPr>
            <a:spLocks noChangeShapeType="1"/>
          </p:cNvSpPr>
          <p:nvPr/>
        </p:nvSpPr>
        <p:spPr bwMode="auto">
          <a:xfrm>
            <a:off x="3693878" y="5244728"/>
            <a:ext cx="180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sz="2000" dirty="0">
              <a:latin typeface="+mn-ea"/>
            </a:endParaRPr>
          </a:p>
        </p:txBody>
      </p:sp>
      <p:sp>
        <p:nvSpPr>
          <p:cNvPr id="36" name="Line 16"/>
          <p:cNvSpPr>
            <a:spLocks noChangeShapeType="1"/>
          </p:cNvSpPr>
          <p:nvPr/>
        </p:nvSpPr>
        <p:spPr bwMode="auto">
          <a:xfrm>
            <a:off x="3693838" y="5805612"/>
            <a:ext cx="180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sz="2000" dirty="0">
              <a:latin typeface="+mn-ea"/>
            </a:endParaRPr>
          </a:p>
        </p:txBody>
      </p:sp>
      <p:sp>
        <p:nvSpPr>
          <p:cNvPr id="48" name="Text Box 9"/>
          <p:cNvSpPr txBox="1">
            <a:spLocks noChangeArrowheads="1"/>
          </p:cNvSpPr>
          <p:nvPr/>
        </p:nvSpPr>
        <p:spPr bwMode="auto">
          <a:xfrm>
            <a:off x="1784648" y="3804568"/>
            <a:ext cx="10055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sz="1800" b="0" dirty="0">
                <a:solidFill>
                  <a:schemeClr val="tx1"/>
                </a:solidFill>
                <a:latin typeface="+mn-ea"/>
                <a:ea typeface="+mn-ea"/>
              </a:rPr>
              <a:t>ビタミン</a:t>
            </a:r>
          </a:p>
        </p:txBody>
      </p:sp>
      <p:sp>
        <p:nvSpPr>
          <p:cNvPr id="49" name="Line 15"/>
          <p:cNvSpPr>
            <a:spLocks noChangeShapeType="1"/>
          </p:cNvSpPr>
          <p:nvPr/>
        </p:nvSpPr>
        <p:spPr bwMode="auto">
          <a:xfrm>
            <a:off x="1640185" y="2277208"/>
            <a:ext cx="0" cy="2988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50" name="Line 16"/>
          <p:cNvSpPr>
            <a:spLocks noChangeShapeType="1"/>
          </p:cNvSpPr>
          <p:nvPr/>
        </p:nvSpPr>
        <p:spPr bwMode="auto">
          <a:xfrm>
            <a:off x="1496616" y="3555361"/>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51" name="Line 16"/>
          <p:cNvSpPr>
            <a:spLocks noChangeShapeType="1"/>
          </p:cNvSpPr>
          <p:nvPr/>
        </p:nvSpPr>
        <p:spPr bwMode="auto">
          <a:xfrm>
            <a:off x="848544" y="3555361"/>
            <a:ext cx="1444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57" name="Line 16"/>
          <p:cNvSpPr>
            <a:spLocks noChangeShapeType="1"/>
          </p:cNvSpPr>
          <p:nvPr/>
        </p:nvSpPr>
        <p:spPr bwMode="auto">
          <a:xfrm>
            <a:off x="1640185" y="3555361"/>
            <a:ext cx="144463" cy="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59" name="角丸四角形 58"/>
          <p:cNvSpPr/>
          <p:nvPr/>
        </p:nvSpPr>
        <p:spPr>
          <a:xfrm>
            <a:off x="488504" y="980728"/>
            <a:ext cx="2340000" cy="504000"/>
          </a:xfrm>
          <a:prstGeom prst="roundRect">
            <a:avLst/>
          </a:prstGeom>
          <a:solidFill>
            <a:srgbClr val="B4DE86">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lumMod val="95000"/>
                    <a:lumOff val="5000"/>
                  </a:schemeClr>
                </a:solidFill>
                <a:latin typeface="+mn-ea"/>
              </a:rPr>
              <a:t>エネルギー・栄養素</a:t>
            </a:r>
          </a:p>
        </p:txBody>
      </p:sp>
      <p:sp>
        <p:nvSpPr>
          <p:cNvPr id="61" name="Line 17"/>
          <p:cNvSpPr>
            <a:spLocks noChangeShapeType="1"/>
          </p:cNvSpPr>
          <p:nvPr/>
        </p:nvSpPr>
        <p:spPr bwMode="auto">
          <a:xfrm flipV="1">
            <a:off x="844119" y="6149683"/>
            <a:ext cx="144449"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square">
            <a:spAutoFit/>
          </a:bodyPr>
          <a:lstStyle/>
          <a:p>
            <a:endParaRPr lang="ja-JP" altLang="en-US" dirty="0">
              <a:latin typeface="+mn-ea"/>
            </a:endParaRPr>
          </a:p>
        </p:txBody>
      </p:sp>
      <p:sp>
        <p:nvSpPr>
          <p:cNvPr id="62" name="Text Box 9"/>
          <p:cNvSpPr txBox="1">
            <a:spLocks noChangeArrowheads="1"/>
          </p:cNvSpPr>
          <p:nvPr/>
        </p:nvSpPr>
        <p:spPr bwMode="auto">
          <a:xfrm>
            <a:off x="992560" y="5949628"/>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en-US" altLang="ja-JP" b="0" dirty="0">
                <a:solidFill>
                  <a:schemeClr val="tx1"/>
                </a:solidFill>
                <a:latin typeface="+mn-ea"/>
                <a:ea typeface="+mn-ea"/>
              </a:rPr>
              <a:t>〈</a:t>
            </a:r>
            <a:r>
              <a:rPr lang="ja-JP" altLang="en-US" b="0" dirty="0">
                <a:solidFill>
                  <a:schemeClr val="tx1"/>
                </a:solidFill>
                <a:latin typeface="+mn-ea"/>
                <a:ea typeface="+mn-ea"/>
              </a:rPr>
              <a:t>参考</a:t>
            </a:r>
            <a:r>
              <a:rPr lang="en-US" altLang="ja-JP" b="0" dirty="0">
                <a:solidFill>
                  <a:schemeClr val="tx1"/>
                </a:solidFill>
                <a:latin typeface="+mn-ea"/>
                <a:ea typeface="+mn-ea"/>
              </a:rPr>
              <a:t>〉</a:t>
            </a:r>
            <a:r>
              <a:rPr lang="ja-JP" altLang="en-US" b="0" dirty="0">
                <a:solidFill>
                  <a:schemeClr val="tx1"/>
                </a:solidFill>
                <a:latin typeface="+mn-ea"/>
                <a:ea typeface="+mn-ea"/>
              </a:rPr>
              <a:t>水</a:t>
            </a:r>
          </a:p>
        </p:txBody>
      </p:sp>
      <p:sp>
        <p:nvSpPr>
          <p:cNvPr id="92" name="Text Box 9"/>
          <p:cNvSpPr txBox="1">
            <a:spLocks noChangeArrowheads="1"/>
          </p:cNvSpPr>
          <p:nvPr/>
        </p:nvSpPr>
        <p:spPr bwMode="auto">
          <a:xfrm>
            <a:off x="991766" y="1628800"/>
            <a:ext cx="2305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b="0" dirty="0">
                <a:solidFill>
                  <a:schemeClr val="tx1"/>
                </a:solidFill>
                <a:latin typeface="+mn-ea"/>
                <a:ea typeface="+mn-ea"/>
              </a:rPr>
              <a:t>エネルギー</a:t>
            </a:r>
          </a:p>
        </p:txBody>
      </p:sp>
      <p:sp>
        <p:nvSpPr>
          <p:cNvPr id="80" name="Text Box 9"/>
          <p:cNvSpPr txBox="1">
            <a:spLocks noChangeArrowheads="1"/>
          </p:cNvSpPr>
          <p:nvPr/>
        </p:nvSpPr>
        <p:spPr bwMode="auto">
          <a:xfrm>
            <a:off x="1794383" y="2116594"/>
            <a:ext cx="3925504"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sz="1800" b="0" dirty="0">
                <a:solidFill>
                  <a:schemeClr val="tx1"/>
                </a:solidFill>
                <a:latin typeface="+mn-ea"/>
                <a:ea typeface="+mn-ea"/>
              </a:rPr>
              <a:t>たんぱく質</a:t>
            </a:r>
            <a:endParaRPr lang="ja-JP" altLang="en-US" sz="1100" b="0" dirty="0">
              <a:solidFill>
                <a:schemeClr val="tx1"/>
              </a:solidFill>
              <a:latin typeface="+mn-ea"/>
              <a:ea typeface="+mn-ea"/>
            </a:endParaRPr>
          </a:p>
          <a:p>
            <a:pPr algn="l" eaLnBrk="1" hangingPunct="1"/>
            <a:r>
              <a:rPr lang="ja-JP" altLang="en-US" sz="900" b="0" dirty="0">
                <a:solidFill>
                  <a:schemeClr val="tx1"/>
                </a:solidFill>
                <a:latin typeface="+mn-ea"/>
                <a:ea typeface="+mn-ea"/>
              </a:rPr>
              <a:t>　</a:t>
            </a:r>
            <a:r>
              <a:rPr lang="en-US" altLang="ja-JP" sz="1800" b="0" dirty="0">
                <a:solidFill>
                  <a:schemeClr val="tx1"/>
                </a:solidFill>
                <a:latin typeface="+mn-ea"/>
                <a:ea typeface="+mn-ea"/>
              </a:rPr>
              <a:t/>
            </a:r>
            <a:br>
              <a:rPr lang="en-US" altLang="ja-JP" sz="1800" b="0" dirty="0">
                <a:solidFill>
                  <a:schemeClr val="tx1"/>
                </a:solidFill>
                <a:latin typeface="+mn-ea"/>
                <a:ea typeface="+mn-ea"/>
              </a:rPr>
            </a:br>
            <a:r>
              <a:rPr lang="ja-JP" altLang="en-US" sz="1800" b="0" dirty="0">
                <a:solidFill>
                  <a:schemeClr val="tx1"/>
                </a:solidFill>
                <a:latin typeface="+mn-ea"/>
                <a:ea typeface="+mn-ea"/>
              </a:rPr>
              <a:t>脂質</a:t>
            </a:r>
            <a:r>
              <a:rPr lang="ja-JP" altLang="en-US" sz="1600" b="0" dirty="0">
                <a:solidFill>
                  <a:schemeClr val="tx1"/>
                </a:solidFill>
                <a:latin typeface="+mn-ea"/>
                <a:ea typeface="+mn-ea"/>
              </a:rPr>
              <a:t>（</a:t>
            </a:r>
            <a:r>
              <a:rPr lang="en-US" altLang="ja-JP" sz="1600" b="0" dirty="0">
                <a:solidFill>
                  <a:schemeClr val="tx1"/>
                </a:solidFill>
                <a:latin typeface="+mn-ea"/>
                <a:ea typeface="+mn-ea"/>
              </a:rPr>
              <a:t>+ </a:t>
            </a:r>
            <a:r>
              <a:rPr lang="ja-JP" altLang="en-US" sz="1600" b="0" dirty="0">
                <a:solidFill>
                  <a:schemeClr val="tx1"/>
                </a:solidFill>
                <a:latin typeface="+mn-ea"/>
                <a:ea typeface="+mn-ea"/>
              </a:rPr>
              <a:t>脂肪酸、コレステロール）</a:t>
            </a:r>
            <a:r>
              <a:rPr lang="ja-JP" altLang="en-US" sz="800" b="0" dirty="0">
                <a:solidFill>
                  <a:schemeClr val="tx1"/>
                </a:solidFill>
                <a:latin typeface="+mn-ea"/>
                <a:ea typeface="+mn-ea"/>
              </a:rPr>
              <a:t>　</a:t>
            </a:r>
            <a:r>
              <a:rPr lang="en-US" altLang="ja-JP" sz="1800" b="0" dirty="0">
                <a:solidFill>
                  <a:schemeClr val="tx1"/>
                </a:solidFill>
                <a:latin typeface="+mn-ea"/>
                <a:ea typeface="+mn-ea"/>
              </a:rPr>
              <a:t/>
            </a:r>
            <a:br>
              <a:rPr lang="en-US" altLang="ja-JP" sz="1800" b="0" dirty="0">
                <a:solidFill>
                  <a:schemeClr val="tx1"/>
                </a:solidFill>
                <a:latin typeface="+mn-ea"/>
                <a:ea typeface="+mn-ea"/>
              </a:rPr>
            </a:br>
            <a:endParaRPr lang="en-US" altLang="ja-JP" sz="800" b="0" dirty="0">
              <a:solidFill>
                <a:schemeClr val="tx1"/>
              </a:solidFill>
              <a:latin typeface="+mn-ea"/>
              <a:ea typeface="+mn-ea"/>
            </a:endParaRPr>
          </a:p>
          <a:p>
            <a:pPr algn="l" eaLnBrk="1" hangingPunct="1"/>
            <a:r>
              <a:rPr lang="ja-JP" altLang="en-US" sz="1800" b="0" dirty="0">
                <a:solidFill>
                  <a:schemeClr val="tx1"/>
                </a:solidFill>
                <a:latin typeface="+mn-ea"/>
                <a:ea typeface="+mn-ea"/>
              </a:rPr>
              <a:t>炭水化物</a:t>
            </a:r>
            <a:r>
              <a:rPr lang="ja-JP" altLang="en-US" sz="1600" b="0" dirty="0">
                <a:solidFill>
                  <a:schemeClr val="tx1"/>
                </a:solidFill>
                <a:latin typeface="+mn-ea"/>
                <a:ea typeface="+mn-ea"/>
              </a:rPr>
              <a:t>（</a:t>
            </a:r>
            <a:r>
              <a:rPr lang="en-US" altLang="ja-JP" sz="1600" b="0" dirty="0">
                <a:solidFill>
                  <a:schemeClr val="tx1"/>
                </a:solidFill>
                <a:latin typeface="+mn-ea"/>
                <a:ea typeface="+mn-ea"/>
              </a:rPr>
              <a:t>+ </a:t>
            </a:r>
            <a:r>
              <a:rPr lang="ja-JP" altLang="en-US" sz="1600" b="0" dirty="0">
                <a:solidFill>
                  <a:schemeClr val="tx1"/>
                </a:solidFill>
                <a:latin typeface="+mn-ea"/>
                <a:ea typeface="+mn-ea"/>
              </a:rPr>
              <a:t>食物繊維）</a:t>
            </a:r>
            <a:endParaRPr lang="en-US" altLang="ja-JP" sz="1600" b="0" dirty="0">
              <a:solidFill>
                <a:schemeClr val="tx1"/>
              </a:solidFill>
              <a:latin typeface="+mn-ea"/>
              <a:ea typeface="+mn-ea"/>
            </a:endParaRPr>
          </a:p>
          <a:p>
            <a:pPr algn="l" eaLnBrk="1" hangingPunct="1"/>
            <a:r>
              <a:rPr lang="ja-JP" altLang="en-US" sz="900" b="0" dirty="0">
                <a:solidFill>
                  <a:schemeClr val="tx1"/>
                </a:solidFill>
                <a:latin typeface="+mn-ea"/>
                <a:ea typeface="+mn-ea"/>
              </a:rPr>
              <a:t>　</a:t>
            </a:r>
            <a:r>
              <a:rPr lang="en-US" altLang="ja-JP" sz="1800" b="0" dirty="0">
                <a:solidFill>
                  <a:schemeClr val="tx1"/>
                </a:solidFill>
                <a:latin typeface="+mn-ea"/>
                <a:ea typeface="+mn-ea"/>
              </a:rPr>
              <a:t/>
            </a:r>
            <a:br>
              <a:rPr lang="en-US" altLang="ja-JP" sz="1800" b="0" dirty="0">
                <a:solidFill>
                  <a:schemeClr val="tx1"/>
                </a:solidFill>
                <a:latin typeface="+mn-ea"/>
                <a:ea typeface="+mn-ea"/>
              </a:rPr>
            </a:br>
            <a:r>
              <a:rPr lang="ja-JP" altLang="en-US" sz="1800" b="0" dirty="0">
                <a:solidFill>
                  <a:schemeClr val="tx1"/>
                </a:solidFill>
                <a:latin typeface="+mn-ea"/>
                <a:ea typeface="+mn-ea"/>
              </a:rPr>
              <a:t>エネルギー産生栄養素バランス</a:t>
            </a:r>
          </a:p>
        </p:txBody>
      </p:sp>
      <p:sp>
        <p:nvSpPr>
          <p:cNvPr id="60" name="角丸四角形 59"/>
          <p:cNvSpPr/>
          <p:nvPr/>
        </p:nvSpPr>
        <p:spPr>
          <a:xfrm>
            <a:off x="3584848" y="980728"/>
            <a:ext cx="2340000" cy="504000"/>
          </a:xfrm>
          <a:prstGeom prst="roundRect">
            <a:avLst/>
          </a:prstGeom>
          <a:solidFill>
            <a:srgbClr val="B4DE86">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lumMod val="95000"/>
                    <a:lumOff val="5000"/>
                  </a:schemeClr>
                </a:solidFill>
                <a:latin typeface="+mn-ea"/>
              </a:rPr>
              <a:t>対象特性</a:t>
            </a:r>
            <a:endParaRPr lang="ja-JP" altLang="en-US" sz="2000" b="1" u="sng" baseline="30000" dirty="0">
              <a:solidFill>
                <a:srgbClr val="FF0000"/>
              </a:solidFill>
              <a:latin typeface="+mn-ea"/>
            </a:endParaRPr>
          </a:p>
        </p:txBody>
      </p:sp>
      <p:sp>
        <p:nvSpPr>
          <p:cNvPr id="81" name="角丸四角形 80"/>
          <p:cNvSpPr/>
          <p:nvPr/>
        </p:nvSpPr>
        <p:spPr>
          <a:xfrm>
            <a:off x="6681192" y="980728"/>
            <a:ext cx="2340000" cy="504000"/>
          </a:xfrm>
          <a:prstGeom prst="roundRect">
            <a:avLst/>
          </a:prstGeom>
          <a:solidFill>
            <a:srgbClr val="B4DE86">
              <a:alpha val="2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95000"/>
                    <a:lumOff val="5000"/>
                  </a:schemeClr>
                </a:solidFill>
                <a:latin typeface="+mn-ea"/>
              </a:rPr>
              <a:t>生活習慣病とエネルギー</a:t>
            </a:r>
            <a:endParaRPr lang="en-US" altLang="ja-JP" sz="1400" b="1" dirty="0">
              <a:solidFill>
                <a:schemeClr val="tx1">
                  <a:lumMod val="95000"/>
                  <a:lumOff val="5000"/>
                </a:schemeClr>
              </a:solidFill>
              <a:latin typeface="+mn-ea"/>
            </a:endParaRPr>
          </a:p>
          <a:p>
            <a:pPr algn="ctr"/>
            <a:r>
              <a:rPr lang="ja-JP" altLang="en-US" sz="1400" b="1" dirty="0">
                <a:solidFill>
                  <a:schemeClr val="tx1">
                    <a:lumMod val="95000"/>
                    <a:lumOff val="5000"/>
                  </a:schemeClr>
                </a:solidFill>
                <a:latin typeface="+mn-ea"/>
              </a:rPr>
              <a:t>・栄養素との関連</a:t>
            </a:r>
            <a:endParaRPr lang="ja-JP" altLang="en-US" sz="1400" b="1" u="sng" baseline="30000" dirty="0">
              <a:solidFill>
                <a:srgbClr val="FF0000"/>
              </a:solidFill>
              <a:latin typeface="+mn-ea"/>
            </a:endParaRPr>
          </a:p>
        </p:txBody>
      </p:sp>
      <p:sp>
        <p:nvSpPr>
          <p:cNvPr id="82" name="Line 15"/>
          <p:cNvSpPr>
            <a:spLocks noChangeShapeType="1"/>
          </p:cNvSpPr>
          <p:nvPr/>
        </p:nvSpPr>
        <p:spPr bwMode="auto">
          <a:xfrm>
            <a:off x="3991604" y="1484728"/>
            <a:ext cx="0" cy="504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85" name="Line 16"/>
          <p:cNvSpPr>
            <a:spLocks noChangeShapeType="1"/>
          </p:cNvSpPr>
          <p:nvPr/>
        </p:nvSpPr>
        <p:spPr bwMode="auto">
          <a:xfrm>
            <a:off x="3991604" y="1973396"/>
            <a:ext cx="1008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86" name="Line 15"/>
          <p:cNvSpPr>
            <a:spLocks noChangeShapeType="1"/>
          </p:cNvSpPr>
          <p:nvPr/>
        </p:nvSpPr>
        <p:spPr bwMode="auto">
          <a:xfrm>
            <a:off x="4818719" y="1958772"/>
            <a:ext cx="0" cy="918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87" name="Line 17"/>
          <p:cNvSpPr>
            <a:spLocks noChangeShapeType="1"/>
          </p:cNvSpPr>
          <p:nvPr/>
        </p:nvSpPr>
        <p:spPr bwMode="auto">
          <a:xfrm>
            <a:off x="4818719" y="2408772"/>
            <a:ext cx="180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88" name="Line 17"/>
          <p:cNvSpPr>
            <a:spLocks noChangeShapeType="1"/>
          </p:cNvSpPr>
          <p:nvPr/>
        </p:nvSpPr>
        <p:spPr bwMode="auto">
          <a:xfrm>
            <a:off x="4797830" y="2852936"/>
            <a:ext cx="180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90" name="Text Box 9"/>
          <p:cNvSpPr txBox="1">
            <a:spLocks noChangeArrowheads="1"/>
          </p:cNvSpPr>
          <p:nvPr/>
        </p:nvSpPr>
        <p:spPr bwMode="auto">
          <a:xfrm>
            <a:off x="5025008" y="1795014"/>
            <a:ext cx="1656184"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sz="1800" b="0" dirty="0">
                <a:solidFill>
                  <a:schemeClr val="tx1"/>
                </a:solidFill>
                <a:latin typeface="+mn-ea"/>
                <a:ea typeface="+mn-ea"/>
              </a:rPr>
              <a:t>妊婦・授乳婦</a:t>
            </a:r>
          </a:p>
          <a:p>
            <a:pPr algn="l" eaLnBrk="1" hangingPunct="1"/>
            <a:r>
              <a:rPr lang="ja-JP" altLang="en-US" sz="900" b="0" dirty="0">
                <a:solidFill>
                  <a:schemeClr val="tx1"/>
                </a:solidFill>
                <a:latin typeface="+mn-ea"/>
                <a:ea typeface="+mn-ea"/>
              </a:rPr>
              <a:t>　</a:t>
            </a:r>
            <a:r>
              <a:rPr lang="en-US" altLang="ja-JP" sz="1800" b="0" dirty="0">
                <a:solidFill>
                  <a:schemeClr val="tx1"/>
                </a:solidFill>
                <a:latin typeface="+mn-ea"/>
                <a:ea typeface="+mn-ea"/>
              </a:rPr>
              <a:t/>
            </a:r>
            <a:br>
              <a:rPr lang="en-US" altLang="ja-JP" sz="1800" b="0" dirty="0">
                <a:solidFill>
                  <a:schemeClr val="tx1"/>
                </a:solidFill>
                <a:latin typeface="+mn-ea"/>
                <a:ea typeface="+mn-ea"/>
              </a:rPr>
            </a:br>
            <a:r>
              <a:rPr lang="ja-JP" altLang="en-US" sz="1800" b="0" dirty="0">
                <a:solidFill>
                  <a:schemeClr val="tx1"/>
                </a:solidFill>
                <a:latin typeface="+mn-ea"/>
                <a:ea typeface="+mn-ea"/>
              </a:rPr>
              <a:t>乳児・小児</a:t>
            </a:r>
            <a:r>
              <a:rPr lang="en-US" altLang="ja-JP" sz="1800" b="0" dirty="0">
                <a:solidFill>
                  <a:schemeClr val="tx1"/>
                </a:solidFill>
                <a:latin typeface="+mn-ea"/>
                <a:ea typeface="+mn-ea"/>
              </a:rPr>
              <a:t/>
            </a:r>
            <a:br>
              <a:rPr lang="en-US" altLang="ja-JP" sz="1800" b="0" dirty="0">
                <a:solidFill>
                  <a:schemeClr val="tx1"/>
                </a:solidFill>
                <a:latin typeface="+mn-ea"/>
                <a:ea typeface="+mn-ea"/>
              </a:rPr>
            </a:br>
            <a:endParaRPr lang="en-US" altLang="ja-JP" sz="800" b="0" dirty="0">
              <a:solidFill>
                <a:schemeClr val="tx1"/>
              </a:solidFill>
              <a:latin typeface="+mn-ea"/>
              <a:ea typeface="+mn-ea"/>
            </a:endParaRPr>
          </a:p>
          <a:p>
            <a:pPr algn="l" eaLnBrk="1" hangingPunct="1"/>
            <a:r>
              <a:rPr lang="ja-JP" altLang="en-US" sz="1800" b="0" dirty="0">
                <a:solidFill>
                  <a:schemeClr val="tx1"/>
                </a:solidFill>
                <a:latin typeface="+mn-ea"/>
                <a:ea typeface="+mn-ea"/>
              </a:rPr>
              <a:t>高齢者</a:t>
            </a:r>
            <a:endParaRPr lang="en-US" altLang="ja-JP" sz="1600" b="0" dirty="0">
              <a:solidFill>
                <a:schemeClr val="tx1"/>
              </a:solidFill>
              <a:latin typeface="+mn-ea"/>
              <a:ea typeface="+mn-ea"/>
            </a:endParaRPr>
          </a:p>
        </p:txBody>
      </p:sp>
      <p:sp>
        <p:nvSpPr>
          <p:cNvPr id="91" name="Line 15"/>
          <p:cNvSpPr>
            <a:spLocks noChangeShapeType="1"/>
          </p:cNvSpPr>
          <p:nvPr/>
        </p:nvSpPr>
        <p:spPr bwMode="auto">
          <a:xfrm>
            <a:off x="7113240" y="1484728"/>
            <a:ext cx="0" cy="504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93" name="Line 16"/>
          <p:cNvSpPr>
            <a:spLocks noChangeShapeType="1"/>
          </p:cNvSpPr>
          <p:nvPr/>
        </p:nvSpPr>
        <p:spPr bwMode="auto">
          <a:xfrm>
            <a:off x="7113240" y="1973396"/>
            <a:ext cx="468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94" name="Line 15"/>
          <p:cNvSpPr>
            <a:spLocks noChangeShapeType="1"/>
          </p:cNvSpPr>
          <p:nvPr/>
        </p:nvSpPr>
        <p:spPr bwMode="auto">
          <a:xfrm>
            <a:off x="7401272" y="1958772"/>
            <a:ext cx="0" cy="1314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95" name="Line 17"/>
          <p:cNvSpPr>
            <a:spLocks noChangeShapeType="1"/>
          </p:cNvSpPr>
          <p:nvPr/>
        </p:nvSpPr>
        <p:spPr bwMode="auto">
          <a:xfrm>
            <a:off x="7401240" y="2408772"/>
            <a:ext cx="180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96" name="Line 17"/>
          <p:cNvSpPr>
            <a:spLocks noChangeShapeType="1"/>
          </p:cNvSpPr>
          <p:nvPr/>
        </p:nvSpPr>
        <p:spPr bwMode="auto">
          <a:xfrm>
            <a:off x="7401240" y="2840752"/>
            <a:ext cx="180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102" name="Text Box 9"/>
          <p:cNvSpPr txBox="1">
            <a:spLocks noChangeArrowheads="1"/>
          </p:cNvSpPr>
          <p:nvPr/>
        </p:nvSpPr>
        <p:spPr bwMode="auto">
          <a:xfrm>
            <a:off x="7617296" y="1795014"/>
            <a:ext cx="20160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sz="1800" b="0" dirty="0">
                <a:solidFill>
                  <a:schemeClr val="tx1"/>
                </a:solidFill>
                <a:latin typeface="+mn-ea"/>
                <a:ea typeface="+mn-ea"/>
              </a:rPr>
              <a:t>高血圧</a:t>
            </a:r>
          </a:p>
          <a:p>
            <a:pPr algn="l" eaLnBrk="1" hangingPunct="1"/>
            <a:r>
              <a:rPr lang="ja-JP" altLang="en-US" sz="900" b="0" dirty="0">
                <a:solidFill>
                  <a:schemeClr val="tx1"/>
                </a:solidFill>
                <a:latin typeface="+mn-ea"/>
                <a:ea typeface="+mn-ea"/>
              </a:rPr>
              <a:t>　</a:t>
            </a:r>
            <a:r>
              <a:rPr lang="en-US" altLang="ja-JP" sz="1800" b="0" dirty="0">
                <a:solidFill>
                  <a:schemeClr val="tx1"/>
                </a:solidFill>
                <a:latin typeface="+mn-ea"/>
                <a:ea typeface="+mn-ea"/>
              </a:rPr>
              <a:t/>
            </a:r>
            <a:br>
              <a:rPr lang="en-US" altLang="ja-JP" sz="1800" b="0" dirty="0">
                <a:solidFill>
                  <a:schemeClr val="tx1"/>
                </a:solidFill>
                <a:latin typeface="+mn-ea"/>
                <a:ea typeface="+mn-ea"/>
              </a:rPr>
            </a:br>
            <a:r>
              <a:rPr lang="ja-JP" altLang="en-US" sz="1800" b="0" dirty="0">
                <a:solidFill>
                  <a:schemeClr val="tx1"/>
                </a:solidFill>
                <a:latin typeface="+mn-ea"/>
                <a:ea typeface="+mn-ea"/>
              </a:rPr>
              <a:t>脂質異常症</a:t>
            </a:r>
            <a:r>
              <a:rPr lang="en-US" altLang="ja-JP" sz="1800" b="0" dirty="0">
                <a:solidFill>
                  <a:schemeClr val="tx1"/>
                </a:solidFill>
                <a:latin typeface="+mn-ea"/>
                <a:ea typeface="+mn-ea"/>
              </a:rPr>
              <a:t/>
            </a:r>
            <a:br>
              <a:rPr lang="en-US" altLang="ja-JP" sz="1800" b="0" dirty="0">
                <a:solidFill>
                  <a:schemeClr val="tx1"/>
                </a:solidFill>
                <a:latin typeface="+mn-ea"/>
                <a:ea typeface="+mn-ea"/>
              </a:rPr>
            </a:br>
            <a:endParaRPr lang="en-US" altLang="ja-JP" sz="800" b="0" dirty="0">
              <a:solidFill>
                <a:schemeClr val="tx1"/>
              </a:solidFill>
              <a:latin typeface="+mn-ea"/>
              <a:ea typeface="+mn-ea"/>
            </a:endParaRPr>
          </a:p>
          <a:p>
            <a:pPr algn="l" eaLnBrk="1" hangingPunct="1"/>
            <a:r>
              <a:rPr lang="ja-JP" altLang="en-US" sz="1800" b="0" dirty="0">
                <a:solidFill>
                  <a:schemeClr val="tx1"/>
                </a:solidFill>
                <a:latin typeface="+mn-ea"/>
                <a:ea typeface="+mn-ea"/>
              </a:rPr>
              <a:t>糖尿病</a:t>
            </a:r>
            <a:endParaRPr lang="en-US" altLang="ja-JP" sz="1800" b="0" dirty="0">
              <a:solidFill>
                <a:schemeClr val="tx1"/>
              </a:solidFill>
              <a:latin typeface="+mn-ea"/>
              <a:ea typeface="+mn-ea"/>
            </a:endParaRPr>
          </a:p>
          <a:p>
            <a:pPr algn="l" eaLnBrk="1" hangingPunct="1"/>
            <a:endParaRPr lang="en-US" altLang="ja-JP" sz="900" b="0" dirty="0">
              <a:solidFill>
                <a:schemeClr val="tx1"/>
              </a:solidFill>
              <a:latin typeface="+mn-ea"/>
              <a:ea typeface="+mn-ea"/>
            </a:endParaRPr>
          </a:p>
          <a:p>
            <a:pPr algn="l" eaLnBrk="1" hangingPunct="1"/>
            <a:r>
              <a:rPr lang="ja-JP" altLang="en-US" sz="1800" b="0" dirty="0">
                <a:solidFill>
                  <a:schemeClr val="tx1"/>
                </a:solidFill>
                <a:latin typeface="+mn-ea"/>
                <a:ea typeface="+mn-ea"/>
              </a:rPr>
              <a:t>慢性腎臓病（</a:t>
            </a:r>
            <a:r>
              <a:rPr lang="en-US" altLang="ja-JP" sz="1800" b="0" dirty="0">
                <a:solidFill>
                  <a:schemeClr val="tx1"/>
                </a:solidFill>
                <a:latin typeface="+mn-ea"/>
                <a:ea typeface="+mn-ea"/>
              </a:rPr>
              <a:t>CKD</a:t>
            </a:r>
            <a:r>
              <a:rPr lang="ja-JP" altLang="en-US" sz="1800" b="0" dirty="0">
                <a:solidFill>
                  <a:schemeClr val="tx1"/>
                </a:solidFill>
                <a:latin typeface="+mn-ea"/>
                <a:ea typeface="+mn-ea"/>
              </a:rPr>
              <a:t>）</a:t>
            </a:r>
            <a:endParaRPr lang="en-US" altLang="ja-JP" sz="1800" b="0" dirty="0">
              <a:solidFill>
                <a:schemeClr val="tx1"/>
              </a:solidFill>
              <a:latin typeface="+mn-ea"/>
              <a:ea typeface="+mn-ea"/>
            </a:endParaRPr>
          </a:p>
        </p:txBody>
      </p:sp>
      <p:sp>
        <p:nvSpPr>
          <p:cNvPr id="103" name="Line 17"/>
          <p:cNvSpPr>
            <a:spLocks noChangeShapeType="1"/>
          </p:cNvSpPr>
          <p:nvPr/>
        </p:nvSpPr>
        <p:spPr bwMode="auto">
          <a:xfrm>
            <a:off x="7401240" y="3254772"/>
            <a:ext cx="180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dirty="0">
              <a:latin typeface="+mn-ea"/>
            </a:endParaRPr>
          </a:p>
        </p:txBody>
      </p:sp>
      <p:sp>
        <p:nvSpPr>
          <p:cNvPr id="52" name="Text Box 9"/>
          <p:cNvSpPr txBox="1">
            <a:spLocks noChangeArrowheads="1"/>
          </p:cNvSpPr>
          <p:nvPr/>
        </p:nvSpPr>
        <p:spPr bwMode="auto">
          <a:xfrm>
            <a:off x="1784648" y="5043181"/>
            <a:ext cx="9725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kumimoji="1" sz="2000" b="1">
                <a:solidFill>
                  <a:srgbClr val="FFFFFF"/>
                </a:solidFill>
                <a:latin typeface="Times New Roman" pitchFamily="18" charset="0"/>
                <a:ea typeface="HG丸ｺﾞｼｯｸM-PRO" pitchFamily="50" charset="-128"/>
              </a:defRPr>
            </a:lvl1pPr>
            <a:lvl2pPr marL="742950" indent="-285750" eaLnBrk="0" hangingPunct="0">
              <a:defRPr kumimoji="1" sz="2000" b="1">
                <a:solidFill>
                  <a:srgbClr val="FFFFFF"/>
                </a:solidFill>
                <a:latin typeface="Times New Roman" pitchFamily="18" charset="0"/>
                <a:ea typeface="HG丸ｺﾞｼｯｸM-PRO" pitchFamily="50" charset="-128"/>
              </a:defRPr>
            </a:lvl2pPr>
            <a:lvl3pPr marL="1143000" indent="-228600" eaLnBrk="0" hangingPunct="0">
              <a:defRPr kumimoji="1" sz="2000" b="1">
                <a:solidFill>
                  <a:srgbClr val="FFFFFF"/>
                </a:solidFill>
                <a:latin typeface="Times New Roman" pitchFamily="18" charset="0"/>
                <a:ea typeface="HG丸ｺﾞｼｯｸM-PRO" pitchFamily="50" charset="-128"/>
              </a:defRPr>
            </a:lvl3pPr>
            <a:lvl4pPr marL="1600200" indent="-228600" eaLnBrk="0" hangingPunct="0">
              <a:defRPr kumimoji="1" sz="2000" b="1">
                <a:solidFill>
                  <a:srgbClr val="FFFFFF"/>
                </a:solidFill>
                <a:latin typeface="Times New Roman" pitchFamily="18" charset="0"/>
                <a:ea typeface="HG丸ｺﾞｼｯｸM-PRO" pitchFamily="50" charset="-128"/>
              </a:defRPr>
            </a:lvl4pPr>
            <a:lvl5pPr marL="2057400" indent="-228600" eaLnBrk="0" hangingPunct="0">
              <a:defRPr kumimoji="1" sz="2000" b="1">
                <a:solidFill>
                  <a:srgbClr val="FFFFFF"/>
                </a:solidFill>
                <a:latin typeface="Times New Roman" pitchFamily="18" charset="0"/>
                <a:ea typeface="HG丸ｺﾞｼｯｸM-PRO" pitchFamily="50" charset="-128"/>
              </a:defRPr>
            </a:lvl5pPr>
            <a:lvl6pPr marL="25146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6pPr>
            <a:lvl7pPr marL="29718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7pPr>
            <a:lvl8pPr marL="34290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8pPr>
            <a:lvl9pPr marL="3886200" indent="-228600" algn="ctr" eaLnBrk="0" fontAlgn="base" hangingPunct="0">
              <a:spcBef>
                <a:spcPct val="50000"/>
              </a:spcBef>
              <a:spcAft>
                <a:spcPct val="0"/>
              </a:spcAft>
              <a:defRPr kumimoji="1" sz="2000" b="1">
                <a:solidFill>
                  <a:srgbClr val="FFFFFF"/>
                </a:solidFill>
                <a:latin typeface="Times New Roman" pitchFamily="18" charset="0"/>
                <a:ea typeface="HG丸ｺﾞｼｯｸM-PRO" pitchFamily="50" charset="-128"/>
              </a:defRPr>
            </a:lvl9pPr>
          </a:lstStyle>
          <a:p>
            <a:pPr algn="l" eaLnBrk="1" hangingPunct="1"/>
            <a:r>
              <a:rPr lang="ja-JP" altLang="en-US" sz="1800" b="0" dirty="0">
                <a:solidFill>
                  <a:schemeClr val="tx1"/>
                </a:solidFill>
                <a:latin typeface="+mn-ea"/>
                <a:ea typeface="+mn-ea"/>
              </a:rPr>
              <a:t>ミネラル</a:t>
            </a:r>
          </a:p>
        </p:txBody>
      </p:sp>
      <p:sp>
        <p:nvSpPr>
          <p:cNvPr id="54" name="角丸四角形 53"/>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各論の基本構造</a:t>
            </a:r>
          </a:p>
        </p:txBody>
      </p:sp>
      <p:sp>
        <p:nvSpPr>
          <p:cNvPr id="55" name="正方形/長方形 54"/>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3" name="スライド番号プレースホルダー 1"/>
          <p:cNvSpPr>
            <a:spLocks noGrp="1"/>
          </p:cNvSpPr>
          <p:nvPr>
            <p:ph type="sldNum" sz="quarter" idx="12"/>
          </p:nvPr>
        </p:nvSpPr>
        <p:spPr>
          <a:xfrm>
            <a:off x="7449277" y="6456972"/>
            <a:ext cx="2311400" cy="365125"/>
          </a:xfrm>
        </p:spPr>
        <p:txBody>
          <a:bodyPr/>
          <a:lstStyle/>
          <a:p>
            <a:r>
              <a:rPr kumimoji="1" lang="en-US" altLang="ja-JP" dirty="0"/>
              <a:t>3</a:t>
            </a:r>
            <a:endParaRPr kumimoji="1" lang="ja-JP" altLang="en-US" dirty="0"/>
          </a:p>
        </p:txBody>
      </p:sp>
    </p:spTree>
    <p:extLst>
      <p:ext uri="{BB962C8B-B14F-4D97-AF65-F5344CB8AC3E}">
        <p14:creationId xmlns:p14="http://schemas.microsoft.com/office/powerpoint/2010/main" val="36785294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D7C37C9-569D-44BE-A290-364D12645B52}"/>
              </a:ext>
            </a:extLst>
          </p:cNvPr>
          <p:cNvSpPr txBox="1"/>
          <p:nvPr/>
        </p:nvSpPr>
        <p:spPr>
          <a:xfrm>
            <a:off x="1848975" y="5631634"/>
            <a:ext cx="3384376" cy="400110"/>
          </a:xfrm>
          <a:prstGeom prst="rect">
            <a:avLst/>
          </a:prstGeom>
          <a:noFill/>
        </p:spPr>
        <p:txBody>
          <a:bodyPr wrap="square" rtlCol="0">
            <a:spAutoFit/>
          </a:bodyPr>
          <a:lstStyle/>
          <a:p>
            <a:pPr algn="ctr"/>
            <a:r>
              <a:rPr lang="ja-JP" altLang="en-US" dirty="0">
                <a:latin typeface="+mn-ea"/>
              </a:rPr>
              <a:t>図２</a:t>
            </a:r>
            <a:r>
              <a:rPr lang="ja-JP" altLang="en-US" sz="2000" dirty="0">
                <a:latin typeface="+mn-ea"/>
              </a:rPr>
              <a:t>　</a:t>
            </a:r>
            <a:r>
              <a:rPr lang="ja-JP" altLang="ja-JP" dirty="0">
                <a:latin typeface="+mn-ea"/>
              </a:rPr>
              <a:t>性・年齢階級別</a:t>
            </a:r>
            <a:r>
              <a:rPr lang="en-US" altLang="ja-JP" dirty="0">
                <a:latin typeface="+mn-ea"/>
              </a:rPr>
              <a:t>BMI</a:t>
            </a:r>
            <a:r>
              <a:rPr lang="ja-JP" altLang="ja-JP" dirty="0">
                <a:latin typeface="+mn-ea"/>
              </a:rPr>
              <a:t>の分布</a:t>
            </a:r>
            <a:endParaRPr lang="en-US" altLang="ja-JP" sz="2000" dirty="0">
              <a:latin typeface="+mn-ea"/>
            </a:endParaRP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39</a:t>
            </a:fld>
            <a:endParaRPr kumimoji="1" lang="ja-JP" altLang="en-US" dirty="0"/>
          </a:p>
        </p:txBody>
      </p:sp>
      <p:pic>
        <p:nvPicPr>
          <p:cNvPr id="2050" name="Picture 2" descr="図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0158"/>
            <a:ext cx="6709854" cy="500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8D7C37C9-569D-44BE-A290-364D12645B52}"/>
              </a:ext>
            </a:extLst>
          </p:cNvPr>
          <p:cNvSpPr txBox="1"/>
          <p:nvPr/>
        </p:nvSpPr>
        <p:spPr>
          <a:xfrm>
            <a:off x="416496" y="6031744"/>
            <a:ext cx="6672741" cy="584775"/>
          </a:xfrm>
          <a:prstGeom prst="rect">
            <a:avLst/>
          </a:prstGeom>
          <a:noFill/>
        </p:spPr>
        <p:txBody>
          <a:bodyPr wrap="square" rtlCol="0">
            <a:spAutoFit/>
          </a:bodyPr>
          <a:lstStyle/>
          <a:p>
            <a:r>
              <a:rPr lang="ja-JP" altLang="ja-JP" sz="1600" dirty="0">
                <a:latin typeface="+mn-ea"/>
              </a:rPr>
              <a:t>平成</a:t>
            </a:r>
            <a:r>
              <a:rPr lang="en-US" altLang="ja-JP" sz="1600" dirty="0">
                <a:latin typeface="+mn-ea"/>
              </a:rPr>
              <a:t>28</a:t>
            </a:r>
            <a:r>
              <a:rPr lang="ja-JP" altLang="ja-JP" sz="1600" dirty="0">
                <a:latin typeface="+mn-ea"/>
              </a:rPr>
              <a:t>年国民健康・</a:t>
            </a:r>
            <a:r>
              <a:rPr lang="ja-JP" altLang="ja-JP" sz="1600" dirty="0" smtClean="0">
                <a:latin typeface="+mn-ea"/>
              </a:rPr>
              <a:t>栄養調査に</a:t>
            </a:r>
            <a:r>
              <a:rPr lang="ja-JP" altLang="ja-JP" sz="1600" dirty="0">
                <a:latin typeface="+mn-ea"/>
              </a:rPr>
              <a:t>よる。点線四角内が、観察疫学研究に</a:t>
            </a:r>
            <a:endParaRPr lang="en-US" altLang="ja-JP" sz="1600" dirty="0">
              <a:latin typeface="+mn-ea"/>
            </a:endParaRPr>
          </a:p>
          <a:p>
            <a:r>
              <a:rPr lang="ja-JP" altLang="ja-JP" sz="1600" dirty="0">
                <a:latin typeface="+mn-ea"/>
              </a:rPr>
              <a:t>おいて報告された総死亡率が最も低かった</a:t>
            </a:r>
            <a:r>
              <a:rPr lang="en-US" altLang="ja-JP" sz="1600" dirty="0">
                <a:latin typeface="+mn-ea"/>
              </a:rPr>
              <a:t>BMI</a:t>
            </a:r>
            <a:r>
              <a:rPr lang="ja-JP" altLang="ja-JP" sz="1600" dirty="0">
                <a:latin typeface="+mn-ea"/>
              </a:rPr>
              <a:t>の範囲。</a:t>
            </a:r>
          </a:p>
        </p:txBody>
      </p:sp>
      <p:sp>
        <p:nvSpPr>
          <p:cNvPr id="4" name="右中かっこ 3"/>
          <p:cNvSpPr/>
          <p:nvPr/>
        </p:nvSpPr>
        <p:spPr>
          <a:xfrm>
            <a:off x="6537176" y="3789040"/>
            <a:ext cx="264029" cy="1512168"/>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8D7C37C9-569D-44BE-A290-364D12645B52}"/>
              </a:ext>
            </a:extLst>
          </p:cNvPr>
          <p:cNvSpPr txBox="1"/>
          <p:nvPr/>
        </p:nvSpPr>
        <p:spPr>
          <a:xfrm>
            <a:off x="6763151" y="4006515"/>
            <a:ext cx="3171923" cy="1077218"/>
          </a:xfrm>
          <a:prstGeom prst="rect">
            <a:avLst/>
          </a:prstGeom>
          <a:noFill/>
        </p:spPr>
        <p:txBody>
          <a:bodyPr wrap="square" rtlCol="0">
            <a:spAutoFit/>
          </a:bodyPr>
          <a:lstStyle/>
          <a:p>
            <a:r>
              <a:rPr lang="ja-JP" altLang="en-US" sz="1600" dirty="0">
                <a:latin typeface="+mn-ea"/>
              </a:rPr>
              <a:t>目標とする</a:t>
            </a:r>
            <a:r>
              <a:rPr lang="en-US" altLang="ja-JP" sz="1600" dirty="0">
                <a:latin typeface="+mn-ea"/>
              </a:rPr>
              <a:t>BMI</a:t>
            </a:r>
            <a:r>
              <a:rPr lang="ja-JP" altLang="en-US" sz="1600" dirty="0">
                <a:latin typeface="+mn-ea"/>
              </a:rPr>
              <a:t>（</a:t>
            </a:r>
            <a:r>
              <a:rPr lang="en-US" altLang="ja-JP" sz="1600" dirty="0">
                <a:latin typeface="+mn-ea"/>
              </a:rPr>
              <a:t>21.5</a:t>
            </a:r>
            <a:r>
              <a:rPr lang="ja-JP" altLang="en-US" sz="1600" dirty="0">
                <a:latin typeface="+mn-ea"/>
              </a:rPr>
              <a:t>～</a:t>
            </a:r>
            <a:r>
              <a:rPr lang="en-US" altLang="ja-JP" sz="1600" dirty="0" smtClean="0">
                <a:latin typeface="+mn-ea"/>
              </a:rPr>
              <a:t>24.9kg/m</a:t>
            </a:r>
            <a:r>
              <a:rPr lang="en-US" altLang="ja-JP" sz="1600" baseline="30000" dirty="0" smtClean="0">
                <a:latin typeface="+mn-ea"/>
              </a:rPr>
              <a:t>2</a:t>
            </a:r>
            <a:r>
              <a:rPr lang="ja-JP" altLang="en-US" sz="1600" dirty="0" smtClean="0">
                <a:latin typeface="+mn-ea"/>
              </a:rPr>
              <a:t>）</a:t>
            </a:r>
            <a:r>
              <a:rPr lang="ja-JP" altLang="en-US" sz="1600" dirty="0">
                <a:latin typeface="+mn-ea"/>
              </a:rPr>
              <a:t>は、フレイル及び生活習慣病の予防の両方に配慮して設定したため、実態</a:t>
            </a:r>
            <a:r>
              <a:rPr lang="ja-JP" altLang="en-US" sz="1600" dirty="0" smtClean="0">
                <a:latin typeface="+mn-ea"/>
              </a:rPr>
              <a:t>と乖離</a:t>
            </a:r>
            <a:r>
              <a:rPr lang="ja-JP" altLang="en-US" sz="1600" dirty="0">
                <a:latin typeface="+mn-ea"/>
              </a:rPr>
              <a:t>があることに注意。</a:t>
            </a:r>
            <a:endParaRPr lang="ja-JP" altLang="ja-JP" sz="1600" dirty="0">
              <a:latin typeface="+mn-ea"/>
            </a:endParaRPr>
          </a:p>
        </p:txBody>
      </p:sp>
      <p:sp>
        <p:nvSpPr>
          <p:cNvPr id="11" name="正方形/長方形 10"/>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p.51</a:t>
            </a:r>
            <a:r>
              <a:rPr lang="ja-JP" altLang="en-US" sz="1100" dirty="0">
                <a:solidFill>
                  <a:schemeClr val="tx1"/>
                </a:solidFill>
                <a:latin typeface="+mn-ea"/>
              </a:rPr>
              <a:t>～</a:t>
            </a:r>
            <a:r>
              <a:rPr lang="en-US" altLang="ja-JP" sz="1100" dirty="0">
                <a:solidFill>
                  <a:schemeClr val="tx1"/>
                </a:solidFill>
                <a:latin typeface="+mn-ea"/>
              </a:rPr>
              <a:t>p.105</a:t>
            </a:r>
          </a:p>
        </p:txBody>
      </p:sp>
    </p:spTree>
    <p:extLst>
      <p:ext uri="{BB962C8B-B14F-4D97-AF65-F5344CB8AC3E}">
        <p14:creationId xmlns:p14="http://schemas.microsoft.com/office/powerpoint/2010/main" val="42850505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264959123"/>
              </p:ext>
            </p:extLst>
          </p:nvPr>
        </p:nvGraphicFramePr>
        <p:xfrm>
          <a:off x="668920" y="3570119"/>
          <a:ext cx="3996048" cy="1800000"/>
        </p:xfrm>
        <a:graphic>
          <a:graphicData uri="http://schemas.openxmlformats.org/drawingml/2006/table">
            <a:tbl>
              <a:tblPr firstRow="1" firstCol="1" lastRow="1" lastCol="1" bandRow="1" bandCol="1">
                <a:tableStyleId>{5C22544A-7EE6-4342-B048-85BDC9FD1C3A}</a:tableStyleId>
              </a:tblPr>
              <a:tblGrid>
                <a:gridCol w="1619784">
                  <a:extLst>
                    <a:ext uri="{9D8B030D-6E8A-4147-A177-3AD203B41FA5}">
                      <a16:colId xmlns:a16="http://schemas.microsoft.com/office/drawing/2014/main" val="20000"/>
                    </a:ext>
                  </a:extLst>
                </a:gridCol>
                <a:gridCol w="2376264">
                  <a:extLst>
                    <a:ext uri="{9D8B030D-6E8A-4147-A177-3AD203B41FA5}">
                      <a16:colId xmlns:a16="http://schemas.microsoft.com/office/drawing/2014/main" val="20006"/>
                    </a:ext>
                  </a:extLst>
                </a:gridCol>
              </a:tblGrid>
              <a:tr h="360000">
                <a:tc>
                  <a:txBody>
                    <a:bodyPr/>
                    <a:lstStyle/>
                    <a:p>
                      <a:pPr algn="ctr">
                        <a:lnSpc>
                          <a:spcPts val="1600"/>
                        </a:lnSpc>
                        <a:spcAft>
                          <a:spcPts val="0"/>
                        </a:spcAft>
                      </a:pPr>
                      <a:r>
                        <a:rPr lang="ja-JP" sz="1600" b="0" kern="0" dirty="0" smtClean="0">
                          <a:solidFill>
                            <a:schemeClr val="tx1"/>
                          </a:solidFill>
                          <a:effectLst/>
                          <a:latin typeface="ＭＳ Ｐゴシック" panose="020B0600070205080204" pitchFamily="50" charset="-128"/>
                          <a:ea typeface="ＭＳ Ｐゴシック" panose="020B0600070205080204" pitchFamily="50" charset="-128"/>
                        </a:rPr>
                        <a:t>年齢</a:t>
                      </a:r>
                      <a:r>
                        <a:rPr lang="ja-JP" altLang="en-US" sz="1600" b="0" kern="0" dirty="0" smtClean="0">
                          <a:solidFill>
                            <a:schemeClr val="tx1"/>
                          </a:solidFill>
                          <a:effectLst/>
                          <a:latin typeface="ＭＳ Ｐゴシック" panose="020B0600070205080204" pitchFamily="50" charset="-128"/>
                          <a:ea typeface="ＭＳ Ｐゴシック" panose="020B0600070205080204" pitchFamily="50" charset="-128"/>
                        </a:rPr>
                        <a:t>（歳）</a:t>
                      </a: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ja-JP" sz="1600" b="0" kern="100" dirty="0">
                          <a:solidFill>
                            <a:schemeClr val="tx1"/>
                          </a:solidFill>
                          <a:effectLst/>
                          <a:latin typeface="ＭＳ Ｐゴシック" panose="020B0600070205080204" pitchFamily="50" charset="-128"/>
                          <a:ea typeface="+mn-ea"/>
                        </a:rPr>
                        <a:t>目標</a:t>
                      </a:r>
                      <a:r>
                        <a:rPr lang="ja-JP" altLang="en-US" sz="1600" b="0" kern="100" dirty="0">
                          <a:solidFill>
                            <a:schemeClr val="tx1"/>
                          </a:solidFill>
                          <a:effectLst/>
                          <a:latin typeface="ＭＳ Ｐゴシック" panose="020B0600070205080204" pitchFamily="50" charset="-128"/>
                          <a:ea typeface="+mn-ea"/>
                        </a:rPr>
                        <a:t>とする</a:t>
                      </a:r>
                      <a:r>
                        <a:rPr lang="en-US" altLang="ja-JP" sz="1600" b="0" kern="100" dirty="0">
                          <a:solidFill>
                            <a:schemeClr val="tx1"/>
                          </a:solidFill>
                          <a:effectLst/>
                          <a:latin typeface="ＭＳ Ｐゴシック" panose="020B0600070205080204" pitchFamily="50" charset="-128"/>
                          <a:ea typeface="+mn-ea"/>
                        </a:rPr>
                        <a:t>BMI</a:t>
                      </a:r>
                      <a:r>
                        <a:rPr lang="ja-JP" altLang="en-US" sz="1600" b="0" kern="100" dirty="0">
                          <a:solidFill>
                            <a:schemeClr val="tx1"/>
                          </a:solidFill>
                          <a:effectLst/>
                          <a:latin typeface="ＭＳ Ｐゴシック" panose="020B0600070205080204" pitchFamily="50" charset="-128"/>
                          <a:ea typeface="+mn-ea"/>
                        </a:rPr>
                        <a:t>（</a:t>
                      </a:r>
                      <a:r>
                        <a:rPr lang="en-US" altLang="ja-JP" sz="1600" b="0" kern="100" dirty="0">
                          <a:solidFill>
                            <a:schemeClr val="tx1"/>
                          </a:solidFill>
                          <a:effectLst/>
                          <a:latin typeface="ＭＳ Ｐゴシック" panose="020B0600070205080204" pitchFamily="50" charset="-128"/>
                          <a:ea typeface="+mn-ea"/>
                        </a:rPr>
                        <a:t>kg/m</a:t>
                      </a:r>
                      <a:r>
                        <a:rPr lang="en-US" altLang="ja-JP" sz="1600" b="0" kern="100" baseline="30000" dirty="0">
                          <a:solidFill>
                            <a:schemeClr val="tx1"/>
                          </a:solidFill>
                          <a:effectLst/>
                          <a:latin typeface="ＭＳ Ｐゴシック" panose="020B0600070205080204" pitchFamily="50" charset="-128"/>
                          <a:ea typeface="+mn-ea"/>
                        </a:rPr>
                        <a:t>2</a:t>
                      </a:r>
                      <a:r>
                        <a:rPr lang="ja-JP" altLang="en-US" sz="1600" b="0" kern="100" dirty="0">
                          <a:solidFill>
                            <a:schemeClr val="tx1"/>
                          </a:solidFill>
                          <a:effectLst/>
                          <a:latin typeface="ＭＳ Ｐゴシック" panose="020B0600070205080204" pitchFamily="50" charset="-128"/>
                          <a:ea typeface="+mn-ea"/>
                        </a:rPr>
                        <a:t>）</a:t>
                      </a:r>
                      <a:endParaRPr lang="ja-JP" altLang="ja-JP" sz="1600" b="0"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600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smtClean="0">
                          <a:solidFill>
                            <a:schemeClr val="tx1"/>
                          </a:solidFill>
                          <a:effectLst/>
                          <a:latin typeface="ＭＳ Ｐゴシック" panose="020B0600070205080204" pitchFamily="50" charset="-128"/>
                          <a:ea typeface="ＭＳ Ｐゴシック" panose="020B0600070205080204" pitchFamily="50" charset="-128"/>
                        </a:rPr>
                        <a:t>4</a:t>
                      </a:r>
                      <a:r>
                        <a:rPr lang="en-US" sz="1600" b="0" u="none" kern="0" dirty="0" smtClean="0">
                          <a:solidFill>
                            <a:schemeClr val="tx1"/>
                          </a:solidFill>
                          <a:effectLst/>
                          <a:latin typeface="ＭＳ Ｐゴシック" panose="020B0600070205080204" pitchFamily="50" charset="-128"/>
                          <a:ea typeface="ＭＳ Ｐゴシック" panose="020B0600070205080204" pitchFamily="50" charset="-128"/>
                        </a:rPr>
                        <a:t>9</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6000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smtClean="0">
                          <a:solidFill>
                            <a:schemeClr val="tx1"/>
                          </a:solidFill>
                          <a:effectLst/>
                          <a:latin typeface="ＭＳ Ｐゴシック" panose="020B0600070205080204" pitchFamily="50" charset="-128"/>
                          <a:ea typeface="ＭＳ Ｐゴシック" panose="020B0600070205080204" pitchFamily="50" charset="-128"/>
                        </a:rPr>
                        <a:t>64</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360000">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65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a:t>
                      </a:r>
                      <a:r>
                        <a:rPr lang="en-US" altLang="ja-JP" sz="1600" b="0" u="none"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a:rPr>
                        <a:t>74</a:t>
                      </a:r>
                      <a:r>
                        <a:rPr lang="en-US" altLang="ja-JP" sz="1600" b="0" u="none" kern="100" baseline="30000" dirty="0" smtClean="0">
                          <a:solidFill>
                            <a:schemeClr val="tx1"/>
                          </a:solidFill>
                          <a:effectLst/>
                          <a:latin typeface="ＭＳ Ｐゴシック" panose="020B0600070205080204" pitchFamily="50" charset="-128"/>
                          <a:ea typeface="ＭＳ Ｐゴシック" panose="020B0600070205080204" pitchFamily="50" charset="-128"/>
                          <a:cs typeface="Times New Roman"/>
                        </a:rPr>
                        <a:t>3</a:t>
                      </a:r>
                      <a:endParaRPr 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360000">
                <a:tc>
                  <a:txBody>
                    <a:bodyPr/>
                    <a:lstStyle/>
                    <a:p>
                      <a:pPr marR="190500"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   75</a:t>
                      </a:r>
                      <a:r>
                        <a:rPr lang="ja-JP" altLang="en-US" sz="1600" b="0" u="none" kern="0" dirty="0" smtClean="0">
                          <a:solidFill>
                            <a:schemeClr val="tx1"/>
                          </a:solidFill>
                          <a:effectLst/>
                          <a:latin typeface="ＭＳ Ｐゴシック" panose="020B0600070205080204" pitchFamily="50" charset="-128"/>
                          <a:ea typeface="ＭＳ Ｐゴシック" panose="020B0600070205080204" pitchFamily="50" charset="-128"/>
                        </a:rPr>
                        <a:t>以上</a:t>
                      </a:r>
                      <a:r>
                        <a:rPr lang="en-US" altLang="ja-JP" sz="1600" b="0" u="none" kern="0" baseline="30000" dirty="0" smtClean="0">
                          <a:solidFill>
                            <a:schemeClr val="tx1"/>
                          </a:solidFill>
                          <a:effectLst/>
                          <a:latin typeface="ＭＳ Ｐゴシック" panose="020B0600070205080204" pitchFamily="50" charset="-128"/>
                          <a:ea typeface="ＭＳ Ｐゴシック" panose="020B0600070205080204" pitchFamily="50" charset="-128"/>
                        </a:rPr>
                        <a:t>3</a:t>
                      </a:r>
                      <a:endParaRPr 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21.5</a:t>
                      </a:r>
                      <a:r>
                        <a:rPr lang="ja-JP" altLang="en-US" sz="1600" b="0" i="0" u="none" strike="noStrike" dirty="0">
                          <a:solidFill>
                            <a:schemeClr val="tx1"/>
                          </a:solidFill>
                          <a:effectLst/>
                          <a:latin typeface="ＭＳ Ｐゴシック" panose="020B0600070205080204" pitchFamily="50" charset="-128"/>
                          <a:ea typeface="+mn-ea"/>
                        </a:rPr>
                        <a:t>～</a:t>
                      </a:r>
                      <a:r>
                        <a:rPr lang="en-US" altLang="ja-JP" sz="1600" b="0" i="0" u="none" strike="noStrike" dirty="0">
                          <a:solidFill>
                            <a:schemeClr val="tx1"/>
                          </a:solidFill>
                          <a:effectLst/>
                          <a:latin typeface="ＭＳ Ｐゴシック" panose="020B0600070205080204" pitchFamily="50" charset="-128"/>
                          <a:ea typeface="+mn-ea"/>
                        </a:rPr>
                        <a:t>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sp>
        <p:nvSpPr>
          <p:cNvPr id="8" name="テキスト ボックス 7"/>
          <p:cNvSpPr txBox="1"/>
          <p:nvPr/>
        </p:nvSpPr>
        <p:spPr>
          <a:xfrm>
            <a:off x="543000" y="3140968"/>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目標とする</a:t>
            </a:r>
            <a:r>
              <a:rPr lang="en-US" altLang="ja-JP" sz="2000" dirty="0">
                <a:latin typeface="+mn-ea"/>
              </a:rPr>
              <a:t>BMI</a:t>
            </a:r>
            <a:r>
              <a:rPr lang="ja-JP" altLang="en-US" sz="2000" dirty="0">
                <a:latin typeface="+mn-ea"/>
              </a:rPr>
              <a:t>の範囲（</a:t>
            </a:r>
            <a:r>
              <a:rPr lang="en-US" altLang="ja-JP" sz="2000" dirty="0">
                <a:latin typeface="+mn-ea"/>
              </a:rPr>
              <a:t>18</a:t>
            </a:r>
            <a:r>
              <a:rPr lang="ja-JP" altLang="en-US" sz="2000" dirty="0">
                <a:latin typeface="+mn-ea"/>
              </a:rPr>
              <a:t>歳以上）</a:t>
            </a:r>
            <a:r>
              <a:rPr lang="en-US" altLang="ja-JP" sz="2000" baseline="30000" dirty="0">
                <a:latin typeface="+mn-ea"/>
              </a:rPr>
              <a:t>1,2</a:t>
            </a:r>
            <a:r>
              <a:rPr lang="en-US" altLang="ja-JP" sz="2000" dirty="0">
                <a:latin typeface="+mn-ea"/>
              </a:rPr>
              <a:t>〉</a:t>
            </a:r>
            <a:endParaRPr lang="ja-JP" altLang="en-US" sz="2000" dirty="0">
              <a:latin typeface="+mn-ea"/>
            </a:endParaRPr>
          </a:p>
        </p:txBody>
      </p:sp>
      <p:graphicFrame>
        <p:nvGraphicFramePr>
          <p:cNvPr id="9" name="表 8"/>
          <p:cNvGraphicFramePr>
            <a:graphicFrameLocks noGrp="1"/>
          </p:cNvGraphicFramePr>
          <p:nvPr>
            <p:extLst>
              <p:ext uri="{D42A27DB-BD31-4B8C-83A1-F6EECF244321}">
                <p14:modId xmlns:p14="http://schemas.microsoft.com/office/powerpoint/2010/main" val="1039295624"/>
              </p:ext>
            </p:extLst>
          </p:nvPr>
        </p:nvGraphicFramePr>
        <p:xfrm>
          <a:off x="669504" y="5445224"/>
          <a:ext cx="8820000" cy="128968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05901">
                <a:tc>
                  <a:txBody>
                    <a:bodyPr/>
                    <a:lstStyle/>
                    <a:p>
                      <a:pPr algn="just" fontAlgn="ctr"/>
                      <a:r>
                        <a:rPr lang="ja-JP" altLang="en-US" sz="1400" u="none" strike="noStrike" baseline="30000" dirty="0">
                          <a:solidFill>
                            <a:schemeClr val="tx1"/>
                          </a:solidFill>
                          <a:effectLst/>
                          <a:latin typeface="+mn-ea"/>
                          <a:ea typeface="+mn-ea"/>
                        </a:rPr>
                        <a:t>１ </a:t>
                      </a:r>
                      <a:r>
                        <a:rPr lang="ja-JP" altLang="en-US" sz="1400" u="none" strike="noStrike" dirty="0">
                          <a:solidFill>
                            <a:schemeClr val="tx1"/>
                          </a:solidFill>
                          <a:effectLst/>
                          <a:latin typeface="+mn-ea"/>
                          <a:ea typeface="+mn-ea"/>
                        </a:rPr>
                        <a:t>男女共通。あくまでも参考として使用すべきである。</a:t>
                      </a:r>
                      <a:endParaRPr lang="en-US" altLang="ja-JP" sz="1400" u="none" strike="noStrike" dirty="0">
                        <a:solidFill>
                          <a:schemeClr val="tx1"/>
                        </a:solidFill>
                        <a:effectLst/>
                        <a:latin typeface="+mn-ea"/>
                        <a:ea typeface="+mn-ea"/>
                      </a:endParaRPr>
                    </a:p>
                    <a:p>
                      <a:pPr marL="85725" marR="0" lvl="0" indent="-85725" algn="just" defTabSz="914400" rtl="0" eaLnBrk="1" fontAlgn="ctr" latinLnBrk="0" hangingPunct="1">
                        <a:lnSpc>
                          <a:spcPct val="100000"/>
                        </a:lnSpc>
                        <a:spcBef>
                          <a:spcPts val="0"/>
                        </a:spcBef>
                        <a:spcAft>
                          <a:spcPts val="0"/>
                        </a:spcAft>
                        <a:buClrTx/>
                        <a:buSzTx/>
                        <a:buFontTx/>
                        <a:buNone/>
                        <a:tabLst/>
                        <a:defRPr/>
                      </a:pPr>
                      <a:r>
                        <a:rPr lang="en-US" altLang="ja-JP" sz="1400" u="none" strike="noStrike" baseline="30000" dirty="0">
                          <a:solidFill>
                            <a:schemeClr val="tx1"/>
                          </a:solidFill>
                          <a:effectLst/>
                          <a:latin typeface="+mn-ea"/>
                          <a:ea typeface="+mn-ea"/>
                        </a:rPr>
                        <a:t>2</a:t>
                      </a:r>
                      <a:r>
                        <a:rPr lang="ja-JP" altLang="en-US" sz="1400" u="none" strike="noStrike" baseline="30000" dirty="0">
                          <a:solidFill>
                            <a:schemeClr val="tx1"/>
                          </a:solidFill>
                          <a:effectLst/>
                          <a:latin typeface="+mn-ea"/>
                          <a:ea typeface="+mn-ea"/>
                        </a:rPr>
                        <a:t>　</a:t>
                      </a:r>
                      <a:r>
                        <a:rPr lang="ja-JP" altLang="en-US" sz="1400" u="none" strike="noStrike" baseline="0" dirty="0">
                          <a:solidFill>
                            <a:schemeClr val="tx1"/>
                          </a:solidFill>
                          <a:effectLst/>
                          <a:latin typeface="+mn-ea"/>
                          <a:ea typeface="+mn-ea"/>
                        </a:rPr>
                        <a:t>観察疫学研究において報告された総死亡率が最も低かった</a:t>
                      </a:r>
                      <a:r>
                        <a:rPr lang="en-US" altLang="ja-JP" sz="1400" u="none" strike="noStrike" baseline="0" dirty="0">
                          <a:solidFill>
                            <a:schemeClr val="tx1"/>
                          </a:solidFill>
                          <a:effectLst/>
                          <a:latin typeface="+mn-ea"/>
                          <a:ea typeface="+mn-ea"/>
                        </a:rPr>
                        <a:t>BMI</a:t>
                      </a:r>
                      <a:r>
                        <a:rPr lang="ja-JP" altLang="en-US" sz="1400" u="none" strike="noStrike" baseline="0" dirty="0">
                          <a:solidFill>
                            <a:schemeClr val="tx1"/>
                          </a:solidFill>
                          <a:effectLst/>
                          <a:latin typeface="+mn-ea"/>
                          <a:ea typeface="+mn-ea"/>
                        </a:rPr>
                        <a:t>を基に、疾患別の発症率と</a:t>
                      </a:r>
                      <a:r>
                        <a:rPr lang="en-US" altLang="ja-JP" sz="1400" u="none" strike="noStrike" baseline="0" dirty="0">
                          <a:solidFill>
                            <a:schemeClr val="tx1"/>
                          </a:solidFill>
                          <a:effectLst/>
                          <a:latin typeface="+mn-ea"/>
                          <a:ea typeface="+mn-ea"/>
                        </a:rPr>
                        <a:t>BMI</a:t>
                      </a:r>
                      <a:r>
                        <a:rPr lang="ja-JP" altLang="en-US" sz="1400" u="none" strike="noStrike" baseline="0" dirty="0">
                          <a:solidFill>
                            <a:schemeClr val="tx1"/>
                          </a:solidFill>
                          <a:effectLst/>
                          <a:latin typeface="+mn-ea"/>
                          <a:ea typeface="+mn-ea"/>
                        </a:rPr>
                        <a:t>との関連、死因と</a:t>
                      </a:r>
                      <a:r>
                        <a:rPr lang="en-US" altLang="ja-JP" sz="1400" u="none" strike="noStrike" baseline="0" dirty="0">
                          <a:solidFill>
                            <a:schemeClr val="tx1"/>
                          </a:solidFill>
                          <a:effectLst/>
                          <a:latin typeface="+mn-ea"/>
                          <a:ea typeface="+mn-ea"/>
                        </a:rPr>
                        <a:t>BMI</a:t>
                      </a:r>
                      <a:r>
                        <a:rPr lang="ja-JP" altLang="en-US" sz="1400" u="none" strike="noStrike" baseline="0" dirty="0">
                          <a:solidFill>
                            <a:schemeClr val="tx1"/>
                          </a:solidFill>
                          <a:effectLst/>
                          <a:latin typeface="+mn-ea"/>
                          <a:ea typeface="+mn-ea"/>
                        </a:rPr>
                        <a:t>との関連、喫煙や疾患の合併による</a:t>
                      </a:r>
                      <a:r>
                        <a:rPr lang="en-US" altLang="ja-JP" sz="1400" u="none" strike="noStrike" baseline="0" dirty="0">
                          <a:solidFill>
                            <a:schemeClr val="tx1"/>
                          </a:solidFill>
                          <a:effectLst/>
                          <a:latin typeface="+mn-ea"/>
                          <a:ea typeface="+mn-ea"/>
                        </a:rPr>
                        <a:t>BMI</a:t>
                      </a:r>
                      <a:r>
                        <a:rPr lang="ja-JP" altLang="en-US" sz="1400" u="none" strike="noStrike" baseline="0" dirty="0">
                          <a:solidFill>
                            <a:schemeClr val="tx1"/>
                          </a:solidFill>
                          <a:effectLst/>
                          <a:latin typeface="+mn-ea"/>
                          <a:ea typeface="+mn-ea"/>
                        </a:rPr>
                        <a:t>や死亡リスクへの影響、日本人の</a:t>
                      </a:r>
                      <a:r>
                        <a:rPr lang="en-US" altLang="ja-JP" sz="1400" u="none" strike="noStrike" baseline="0" dirty="0">
                          <a:solidFill>
                            <a:schemeClr val="tx1"/>
                          </a:solidFill>
                          <a:effectLst/>
                          <a:latin typeface="+mn-ea"/>
                          <a:ea typeface="+mn-ea"/>
                        </a:rPr>
                        <a:t>BMI</a:t>
                      </a:r>
                      <a:r>
                        <a:rPr lang="ja-JP" altLang="en-US" sz="1400" u="none" strike="noStrike" baseline="0" dirty="0">
                          <a:solidFill>
                            <a:schemeClr val="tx1"/>
                          </a:solidFill>
                          <a:effectLst/>
                          <a:latin typeface="+mn-ea"/>
                          <a:ea typeface="+mn-ea"/>
                        </a:rPr>
                        <a:t>の実態に配慮し、総合的に判断し目標とする範囲を設定。</a:t>
                      </a:r>
                      <a:endParaRPr lang="en-US" altLang="ja-JP" sz="1400" u="none" strike="noStrike" baseline="0" dirty="0">
                        <a:solidFill>
                          <a:schemeClr val="tx1"/>
                        </a:solidFill>
                        <a:effectLst/>
                        <a:latin typeface="+mn-ea"/>
                        <a:ea typeface="+mn-ea"/>
                      </a:endParaRPr>
                    </a:p>
                    <a:p>
                      <a:pPr marL="85725" marR="0" lvl="0" indent="-85725" algn="just" defTabSz="914400" rtl="0" eaLnBrk="1" fontAlgn="ctr" latinLnBrk="0" hangingPunct="1">
                        <a:lnSpc>
                          <a:spcPct val="100000"/>
                        </a:lnSpc>
                        <a:spcBef>
                          <a:spcPts val="0"/>
                        </a:spcBef>
                        <a:spcAft>
                          <a:spcPts val="0"/>
                        </a:spcAft>
                        <a:buClrTx/>
                        <a:buSzTx/>
                        <a:buFontTx/>
                        <a:buNone/>
                        <a:tabLst/>
                        <a:defRPr/>
                      </a:pPr>
                      <a:r>
                        <a:rPr lang="en-US" altLang="ja-JP" sz="1400" b="0" i="0" u="none" strike="noStrike" baseline="30000" dirty="0">
                          <a:solidFill>
                            <a:srgbClr val="FF0000"/>
                          </a:solidFill>
                          <a:effectLst/>
                          <a:latin typeface="+mn-ea"/>
                          <a:ea typeface="+mn-ea"/>
                        </a:rPr>
                        <a:t>3 </a:t>
                      </a:r>
                      <a:r>
                        <a:rPr lang="ja-JP" altLang="en-US" sz="1400" b="0" i="0" u="none" strike="noStrike" baseline="0" dirty="0">
                          <a:solidFill>
                            <a:srgbClr val="FF0000"/>
                          </a:solidFill>
                          <a:effectLst/>
                          <a:latin typeface="+mn-ea"/>
                          <a:ea typeface="+mn-ea"/>
                        </a:rPr>
                        <a:t>高齢者では、</a:t>
                      </a:r>
                      <a:r>
                        <a:rPr lang="ja-JP" altLang="en-US" sz="1400" b="0" i="0" u="none" strike="noStrike" baseline="0" dirty="0" smtClean="0">
                          <a:solidFill>
                            <a:srgbClr val="FF0000"/>
                          </a:solidFill>
                          <a:effectLst/>
                          <a:latin typeface="+mn-ea"/>
                          <a:ea typeface="+mn-ea"/>
                        </a:rPr>
                        <a:t>フレイルの予防</a:t>
                      </a:r>
                      <a:r>
                        <a:rPr lang="ja-JP" altLang="en-US" sz="1400" b="0" i="0" u="none" strike="noStrike" baseline="0" dirty="0">
                          <a:solidFill>
                            <a:srgbClr val="FF0000"/>
                          </a:solidFill>
                          <a:effectLst/>
                          <a:latin typeface="+mn-ea"/>
                          <a:ea typeface="+mn-ea"/>
                        </a:rPr>
                        <a:t>及び生活習慣病の発症予防の</a:t>
                      </a:r>
                      <a:r>
                        <a:rPr lang="ja-JP" altLang="en-US" sz="1400" b="0" i="0" u="none" strike="noStrike" baseline="0" dirty="0" smtClean="0">
                          <a:solidFill>
                            <a:srgbClr val="FF0000"/>
                          </a:solidFill>
                          <a:effectLst/>
                          <a:latin typeface="+mn-ea"/>
                          <a:ea typeface="+mn-ea"/>
                        </a:rPr>
                        <a:t>両者に</a:t>
                      </a:r>
                      <a:r>
                        <a:rPr lang="ja-JP" altLang="en-US" sz="1400" b="0" i="0" u="none" strike="noStrike" baseline="0" dirty="0">
                          <a:solidFill>
                            <a:srgbClr val="FF0000"/>
                          </a:solidFill>
                          <a:effectLst/>
                          <a:latin typeface="+mn-ea"/>
                          <a:ea typeface="+mn-ea"/>
                        </a:rPr>
                        <a:t>配慮する必要があることも踏まえ、当面目標とする</a:t>
                      </a:r>
                      <a:r>
                        <a:rPr lang="en-US" altLang="ja-JP" sz="1400" b="0" i="0" u="none" strike="noStrike" baseline="0" dirty="0">
                          <a:solidFill>
                            <a:srgbClr val="FF0000"/>
                          </a:solidFill>
                          <a:effectLst/>
                          <a:latin typeface="+mn-ea"/>
                          <a:ea typeface="+mn-ea"/>
                        </a:rPr>
                        <a:t>BMI</a:t>
                      </a:r>
                      <a:r>
                        <a:rPr lang="ja-JP" altLang="en-US" sz="1400" b="0" i="0" u="none" strike="noStrike" baseline="0" dirty="0">
                          <a:solidFill>
                            <a:srgbClr val="FF0000"/>
                          </a:solidFill>
                          <a:effectLst/>
                          <a:latin typeface="+mn-ea"/>
                          <a:ea typeface="+mn-ea"/>
                        </a:rPr>
                        <a:t>の範囲を</a:t>
                      </a:r>
                      <a:r>
                        <a:rPr lang="en-US" altLang="ja-JP" sz="1400" b="0" i="0" u="none" strike="noStrike" baseline="0" dirty="0">
                          <a:solidFill>
                            <a:srgbClr val="FF0000"/>
                          </a:solidFill>
                          <a:effectLst/>
                          <a:latin typeface="+mn-ea"/>
                          <a:ea typeface="+mn-ea"/>
                        </a:rPr>
                        <a:t>21.5</a:t>
                      </a:r>
                      <a:r>
                        <a:rPr lang="ja-JP" altLang="en-US" sz="1400" b="0" i="0" u="none" strike="noStrike" baseline="0" dirty="0">
                          <a:solidFill>
                            <a:srgbClr val="FF0000"/>
                          </a:solidFill>
                          <a:effectLst/>
                          <a:latin typeface="+mn-ea"/>
                          <a:ea typeface="+mn-ea"/>
                        </a:rPr>
                        <a:t>～</a:t>
                      </a:r>
                      <a:r>
                        <a:rPr lang="en-US" altLang="ja-JP" sz="1400" b="0" i="0" u="none" strike="noStrike" baseline="0" dirty="0">
                          <a:solidFill>
                            <a:srgbClr val="FF0000"/>
                          </a:solidFill>
                          <a:effectLst/>
                          <a:latin typeface="+mn-ea"/>
                          <a:ea typeface="+mn-ea"/>
                        </a:rPr>
                        <a:t>24.9 kg/m</a:t>
                      </a:r>
                      <a:r>
                        <a:rPr lang="en-US" altLang="ja-JP" sz="1400" b="0" i="0" u="none" strike="noStrike" baseline="30000" dirty="0">
                          <a:solidFill>
                            <a:srgbClr val="FF0000"/>
                          </a:solidFill>
                          <a:effectLst/>
                          <a:latin typeface="+mn-ea"/>
                          <a:ea typeface="+mn-ea"/>
                        </a:rPr>
                        <a:t>2</a:t>
                      </a:r>
                      <a:r>
                        <a:rPr lang="ja-JP" altLang="en-US" sz="1400" b="0" i="0" u="none" strike="noStrike" baseline="0" dirty="0">
                          <a:solidFill>
                            <a:srgbClr val="FF0000"/>
                          </a:solidFill>
                          <a:effectLst/>
                          <a:latin typeface="+mn-ea"/>
                          <a:ea typeface="+mn-ea"/>
                        </a:rPr>
                        <a:t>とした。</a:t>
                      </a:r>
                    </a:p>
                  </a:txBody>
                  <a:tcPr marL="9525" marR="9525" marT="9525" marB="0" anchor="ctr">
                    <a:noFill/>
                  </a:tcPr>
                </a:tc>
                <a:extLst>
                  <a:ext uri="{0D108BD9-81ED-4DB2-BD59-A6C34878D82A}">
                    <a16:rowId xmlns:a16="http://schemas.microsoft.com/office/drawing/2014/main" val="3126018438"/>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860388015"/>
              </p:ext>
            </p:extLst>
          </p:nvPr>
        </p:nvGraphicFramePr>
        <p:xfrm>
          <a:off x="668920" y="1082848"/>
          <a:ext cx="4788136" cy="1800000"/>
        </p:xfrm>
        <a:graphic>
          <a:graphicData uri="http://schemas.openxmlformats.org/drawingml/2006/table">
            <a:tbl>
              <a:tblPr firstRow="1" firstCol="1" lastRow="1" lastCol="1" bandRow="1" bandCol="1">
                <a:tableStyleId>{5C22544A-7EE6-4342-B048-85BDC9FD1C3A}</a:tableStyleId>
              </a:tblPr>
              <a:tblGrid>
                <a:gridCol w="1619784">
                  <a:extLst>
                    <a:ext uri="{9D8B030D-6E8A-4147-A177-3AD203B41FA5}">
                      <a16:colId xmlns:a16="http://schemas.microsoft.com/office/drawing/2014/main" val="20000"/>
                    </a:ext>
                  </a:extLst>
                </a:gridCol>
                <a:gridCol w="3168352">
                  <a:extLst>
                    <a:ext uri="{9D8B030D-6E8A-4147-A177-3AD203B41FA5}">
                      <a16:colId xmlns:a16="http://schemas.microsoft.com/office/drawing/2014/main" val="20006"/>
                    </a:ext>
                  </a:extLst>
                </a:gridCol>
              </a:tblGrid>
              <a:tr h="360000">
                <a:tc>
                  <a:txBody>
                    <a:bodyPr/>
                    <a:lstStyle/>
                    <a:p>
                      <a:pPr algn="ctr">
                        <a:lnSpc>
                          <a:spcPts val="1600"/>
                        </a:lnSpc>
                        <a:spcAft>
                          <a:spcPts val="0"/>
                        </a:spcAft>
                      </a:pPr>
                      <a:r>
                        <a:rPr lang="ja-JP" sz="1600" b="0" kern="0" dirty="0" smtClean="0">
                          <a:solidFill>
                            <a:schemeClr val="tx1"/>
                          </a:solidFill>
                          <a:effectLst/>
                          <a:latin typeface="ＭＳ Ｐゴシック" panose="020B0600070205080204" pitchFamily="50" charset="-128"/>
                          <a:ea typeface="ＭＳ Ｐゴシック" panose="020B0600070205080204" pitchFamily="50" charset="-128"/>
                        </a:rPr>
                        <a:t>年齢</a:t>
                      </a:r>
                      <a:r>
                        <a:rPr lang="ja-JP" altLang="en-US" sz="1600" b="0" kern="0" dirty="0" smtClean="0">
                          <a:solidFill>
                            <a:schemeClr val="tx1"/>
                          </a:solidFill>
                          <a:effectLst/>
                          <a:latin typeface="ＭＳ Ｐゴシック" panose="020B0600070205080204" pitchFamily="50" charset="-128"/>
                          <a:ea typeface="ＭＳ Ｐゴシック" panose="020B0600070205080204" pitchFamily="50" charset="-128"/>
                        </a:rPr>
                        <a:t>（歳）</a:t>
                      </a: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kern="100" dirty="0">
                          <a:solidFill>
                            <a:schemeClr val="tx1"/>
                          </a:solidFill>
                          <a:effectLst/>
                          <a:latin typeface="ＭＳ Ｐゴシック" panose="020B0600070205080204" pitchFamily="50" charset="-128"/>
                          <a:ea typeface="+mn-ea"/>
                        </a:rPr>
                        <a:t>死亡率が最も低かった</a:t>
                      </a:r>
                      <a:r>
                        <a:rPr lang="en-US" altLang="ja-JP" sz="1600" b="0" kern="100" dirty="0">
                          <a:solidFill>
                            <a:schemeClr val="tx1"/>
                          </a:solidFill>
                          <a:effectLst/>
                          <a:latin typeface="ＭＳ Ｐゴシック" panose="020B0600070205080204" pitchFamily="50" charset="-128"/>
                          <a:ea typeface="+mn-ea"/>
                        </a:rPr>
                        <a:t>BMI</a:t>
                      </a:r>
                      <a:r>
                        <a:rPr lang="ja-JP" altLang="en-US" sz="1600" b="0" kern="100" dirty="0">
                          <a:solidFill>
                            <a:schemeClr val="tx1"/>
                          </a:solidFill>
                          <a:effectLst/>
                          <a:latin typeface="ＭＳ Ｐゴシック" panose="020B0600070205080204" pitchFamily="50" charset="-128"/>
                          <a:ea typeface="+mn-ea"/>
                        </a:rPr>
                        <a:t>（</a:t>
                      </a:r>
                      <a:r>
                        <a:rPr lang="en-US" altLang="ja-JP" sz="1600" b="0" kern="100" dirty="0">
                          <a:solidFill>
                            <a:schemeClr val="tx1"/>
                          </a:solidFill>
                          <a:effectLst/>
                          <a:latin typeface="ＭＳ Ｐゴシック" panose="020B0600070205080204" pitchFamily="50" charset="-128"/>
                          <a:ea typeface="+mn-ea"/>
                        </a:rPr>
                        <a:t>kg/m</a:t>
                      </a:r>
                      <a:r>
                        <a:rPr lang="en-US" altLang="ja-JP" sz="1600" b="0" kern="100" baseline="30000" dirty="0">
                          <a:solidFill>
                            <a:schemeClr val="tx1"/>
                          </a:solidFill>
                          <a:effectLst/>
                          <a:latin typeface="ＭＳ Ｐゴシック" panose="020B0600070205080204" pitchFamily="50" charset="-128"/>
                          <a:ea typeface="+mn-ea"/>
                        </a:rPr>
                        <a:t>2</a:t>
                      </a:r>
                      <a:r>
                        <a:rPr lang="ja-JP" altLang="en-US" sz="1600" b="0" kern="100" dirty="0">
                          <a:solidFill>
                            <a:schemeClr val="tx1"/>
                          </a:solidFill>
                          <a:effectLst/>
                          <a:latin typeface="ＭＳ Ｐゴシック" panose="020B0600070205080204" pitchFamily="50" charset="-128"/>
                          <a:ea typeface="+mn-ea"/>
                        </a:rPr>
                        <a:t>）</a:t>
                      </a:r>
                      <a:endParaRPr lang="ja-JP" altLang="ja-JP" sz="1600" b="0"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60000">
                <a:tc>
                  <a:txBody>
                    <a:bodyPr/>
                    <a:lstStyle/>
                    <a:p>
                      <a:pPr algn="ctr">
                        <a:lnSpc>
                          <a:spcPts val="1600"/>
                        </a:lnSpc>
                        <a:spcAft>
                          <a:spcPts val="0"/>
                        </a:spcAft>
                      </a:pPr>
                      <a:r>
                        <a:rPr lang="en-US" sz="1600" b="0"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kern="0" dirty="0" smtClean="0">
                          <a:solidFill>
                            <a:schemeClr val="tx1"/>
                          </a:solidFill>
                          <a:effectLst/>
                          <a:latin typeface="ＭＳ Ｐゴシック" panose="020B0600070205080204" pitchFamily="50" charset="-128"/>
                          <a:ea typeface="ＭＳ Ｐゴシック" panose="020B0600070205080204" pitchFamily="50" charset="-128"/>
                        </a:rPr>
                        <a:t>4</a:t>
                      </a:r>
                      <a:r>
                        <a:rPr lang="en-US" sz="1600" b="0" kern="0" dirty="0" smtClean="0">
                          <a:solidFill>
                            <a:schemeClr val="tx1"/>
                          </a:solidFill>
                          <a:effectLst/>
                          <a:latin typeface="ＭＳ Ｐゴシック" panose="020B0600070205080204" pitchFamily="50" charset="-128"/>
                          <a:ea typeface="ＭＳ Ｐゴシック" panose="020B0600070205080204" pitchFamily="50" charset="-128"/>
                        </a:rPr>
                        <a:t>9</a:t>
                      </a: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60000">
                <a:tc>
                  <a:txBody>
                    <a:bodyPr/>
                    <a:lstStyle/>
                    <a:p>
                      <a:pPr algn="ctr">
                        <a:lnSpc>
                          <a:spcPts val="1600"/>
                        </a:lnSpc>
                        <a:spcAft>
                          <a:spcPts val="0"/>
                        </a:spcAft>
                      </a:pPr>
                      <a:r>
                        <a:rPr lang="en-US" altLang="ja-JP" sz="1600" b="0" kern="0"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kern="0" dirty="0" smtClean="0">
                          <a:solidFill>
                            <a:schemeClr val="tx1"/>
                          </a:solidFill>
                          <a:effectLst/>
                          <a:latin typeface="ＭＳ Ｐゴシック" panose="020B0600070205080204" pitchFamily="50" charset="-128"/>
                          <a:ea typeface="ＭＳ Ｐゴシック" panose="020B0600070205080204" pitchFamily="50" charset="-128"/>
                        </a:rPr>
                        <a:t>64</a:t>
                      </a: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360000">
                <a:tc>
                  <a:txBody>
                    <a:bodyPr/>
                    <a:lstStyle/>
                    <a:p>
                      <a:pPr algn="ctr">
                        <a:lnSpc>
                          <a:spcPts val="1600"/>
                        </a:lnSpc>
                        <a:spcAft>
                          <a:spcPts val="0"/>
                        </a:spcAft>
                      </a:pPr>
                      <a:r>
                        <a:rPr lang="en-US" alt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65</a:t>
                      </a:r>
                      <a:r>
                        <a:rPr lang="ja-JP" altLang="en-US"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a:t>
                      </a:r>
                      <a:r>
                        <a:rPr lang="en-US" altLang="ja-JP" sz="1600" b="0" kern="100" dirty="0" smtClean="0">
                          <a:solidFill>
                            <a:schemeClr val="tx1"/>
                          </a:solidFill>
                          <a:effectLst/>
                          <a:latin typeface="ＭＳ Ｐゴシック" panose="020B0600070205080204" pitchFamily="50" charset="-128"/>
                          <a:ea typeface="ＭＳ Ｐゴシック" panose="020B0600070205080204" pitchFamily="50" charset="-128"/>
                          <a:cs typeface="Times New Roman"/>
                        </a:rPr>
                        <a:t>74</a:t>
                      </a: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600" b="0" i="0" u="none" strike="noStrike" dirty="0">
                          <a:solidFill>
                            <a:schemeClr val="tx1"/>
                          </a:solidFill>
                          <a:effectLst/>
                          <a:latin typeface="ＭＳ Ｐゴシック" panose="020B0600070205080204" pitchFamily="50" charset="-128"/>
                          <a:ea typeface="+mn-ea"/>
                        </a:rPr>
                        <a:t>22.5</a:t>
                      </a:r>
                      <a:r>
                        <a:rPr lang="ja-JP" altLang="en-US" sz="1600" b="0" i="0" u="none" strike="noStrike" dirty="0">
                          <a:solidFill>
                            <a:schemeClr val="tx1"/>
                          </a:solidFill>
                          <a:effectLst/>
                          <a:latin typeface="ＭＳ Ｐゴシック" panose="020B0600070205080204" pitchFamily="50" charset="-128"/>
                          <a:ea typeface="+mn-ea"/>
                        </a:rPr>
                        <a:t>～</a:t>
                      </a:r>
                      <a:r>
                        <a:rPr lang="en-US" altLang="ja-JP" sz="1600" b="0" i="0" u="none" strike="noStrike" dirty="0">
                          <a:solidFill>
                            <a:schemeClr val="tx1"/>
                          </a:solidFill>
                          <a:effectLst/>
                          <a:latin typeface="ＭＳ Ｐゴシック" panose="020B0600070205080204" pitchFamily="50" charset="-128"/>
                          <a:ea typeface="+mn-ea"/>
                        </a:rPr>
                        <a:t>27.4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4841224"/>
                  </a:ext>
                </a:extLst>
              </a:tr>
              <a:tr h="360000">
                <a:tc>
                  <a:txBody>
                    <a:bodyPr/>
                    <a:lstStyle/>
                    <a:p>
                      <a:pPr marR="190500" algn="ctr">
                        <a:lnSpc>
                          <a:spcPts val="1600"/>
                        </a:lnSpc>
                        <a:spcAft>
                          <a:spcPts val="0"/>
                        </a:spcAft>
                      </a:pPr>
                      <a:r>
                        <a:rPr lang="en-US" altLang="ja-JP" sz="1600" b="0" kern="0" dirty="0">
                          <a:solidFill>
                            <a:schemeClr val="tx1"/>
                          </a:solidFill>
                          <a:effectLst/>
                          <a:latin typeface="ＭＳ Ｐゴシック" panose="020B0600070205080204" pitchFamily="50" charset="-128"/>
                          <a:ea typeface="ＭＳ Ｐゴシック" panose="020B0600070205080204" pitchFamily="50" charset="-128"/>
                        </a:rPr>
                        <a:t>   75</a:t>
                      </a:r>
                      <a:r>
                        <a:rPr lang="ja-JP" altLang="en-US" sz="1600" b="0" kern="0" dirty="0" smtClean="0">
                          <a:solidFill>
                            <a:schemeClr val="tx1"/>
                          </a:solidFill>
                          <a:effectLst/>
                          <a:latin typeface="ＭＳ Ｐゴシック" panose="020B0600070205080204" pitchFamily="50" charset="-128"/>
                          <a:ea typeface="ＭＳ Ｐゴシック" panose="020B0600070205080204" pitchFamily="50" charset="-128"/>
                        </a:rPr>
                        <a:t>以上</a:t>
                      </a:r>
                      <a:endParaRPr lang="ja-JP" sz="1600" b="0"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22.5</a:t>
                      </a:r>
                      <a:r>
                        <a:rPr lang="ja-JP" altLang="en-US" sz="1600" b="0" i="0" u="none" strike="noStrike" dirty="0">
                          <a:solidFill>
                            <a:schemeClr val="tx1"/>
                          </a:solidFill>
                          <a:effectLst/>
                          <a:latin typeface="ＭＳ Ｐゴシック" panose="020B0600070205080204" pitchFamily="50" charset="-128"/>
                          <a:ea typeface="+mn-ea"/>
                        </a:rPr>
                        <a:t>～</a:t>
                      </a:r>
                      <a:r>
                        <a:rPr lang="en-US" altLang="ja-JP" sz="1600" b="0" i="0" u="none" strike="noStrike" dirty="0">
                          <a:solidFill>
                            <a:schemeClr val="tx1"/>
                          </a:solidFill>
                          <a:effectLst/>
                          <a:latin typeface="ＭＳ Ｐゴシック" panose="020B0600070205080204" pitchFamily="50" charset="-128"/>
                          <a:ea typeface="+mn-ea"/>
                        </a:rPr>
                        <a:t>27.4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aphicFrame>
        <p:nvGraphicFramePr>
          <p:cNvPr id="12" name="表 11"/>
          <p:cNvGraphicFramePr>
            <a:graphicFrameLocks noGrp="1"/>
          </p:cNvGraphicFramePr>
          <p:nvPr>
            <p:extLst/>
          </p:nvPr>
        </p:nvGraphicFramePr>
        <p:xfrm>
          <a:off x="669504" y="2918083"/>
          <a:ext cx="8820000" cy="22288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algn="just" fontAlgn="ctr"/>
                      <a:r>
                        <a:rPr lang="ja-JP" altLang="en-US" sz="1400" u="none" strike="noStrike" baseline="30000" dirty="0">
                          <a:solidFill>
                            <a:schemeClr val="tx1"/>
                          </a:solidFill>
                          <a:effectLst/>
                          <a:latin typeface="ＭＳ Ｐゴシック" panose="020B0600070205080204" pitchFamily="50" charset="-128"/>
                          <a:ea typeface="ＭＳ Ｐゴシック" panose="020B0600070205080204" pitchFamily="50" charset="-128"/>
                        </a:rPr>
                        <a:t>１ </a:t>
                      </a: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男女共通。</a:t>
                      </a:r>
                      <a:endParaRPr lang="ja-JP" altLang="en-US" sz="1400" b="0" i="0" u="none" strike="noStrike" baseline="0" dirty="0">
                        <a:solidFill>
                          <a:schemeClr val="tx1"/>
                        </a:solidFill>
                        <a:effectLst/>
                        <a:latin typeface="ＭＳ Ｐゴシック" panose="020B0600070205080204" pitchFamily="50" charset="-128"/>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14" name="テキスト ボックス 13"/>
          <p:cNvSpPr txBox="1"/>
          <p:nvPr/>
        </p:nvSpPr>
        <p:spPr>
          <a:xfrm>
            <a:off x="543000" y="332656"/>
            <a:ext cx="8820000" cy="707886"/>
          </a:xfrm>
          <a:prstGeom prst="rect">
            <a:avLst/>
          </a:prstGeom>
          <a:noFill/>
        </p:spPr>
        <p:txBody>
          <a:bodyPr wrap="square" rtlCol="0">
            <a:spAutoFit/>
          </a:bodyPr>
          <a:lstStyle/>
          <a:p>
            <a:pPr algn="just"/>
            <a:r>
              <a:rPr lang="ja-JP" altLang="en-US" sz="2000" dirty="0">
                <a:latin typeface="+mn-ea"/>
              </a:rPr>
              <a:t>（参考）観察疫学研究において報告された総死亡率</a:t>
            </a:r>
            <a:endParaRPr lang="en-US" altLang="ja-JP" sz="2000" dirty="0">
              <a:latin typeface="+mn-ea"/>
            </a:endParaRPr>
          </a:p>
          <a:p>
            <a:pPr algn="just"/>
            <a:r>
              <a:rPr lang="en-US" altLang="ja-JP" sz="2000" dirty="0">
                <a:latin typeface="+mn-ea"/>
              </a:rPr>
              <a:t>          </a:t>
            </a:r>
            <a:r>
              <a:rPr lang="ja-JP" altLang="en-US" sz="2000" dirty="0">
                <a:latin typeface="+mn-ea"/>
              </a:rPr>
              <a:t>が最も低かった</a:t>
            </a:r>
            <a:r>
              <a:rPr lang="en-US" altLang="ja-JP" sz="2000" dirty="0">
                <a:latin typeface="+mn-ea"/>
              </a:rPr>
              <a:t>BMI</a:t>
            </a:r>
            <a:r>
              <a:rPr lang="ja-JP" altLang="en-US" sz="2000" dirty="0">
                <a:latin typeface="+mn-ea"/>
              </a:rPr>
              <a:t>の範囲（</a:t>
            </a:r>
            <a:r>
              <a:rPr lang="en-US" altLang="ja-JP" sz="2000" dirty="0">
                <a:latin typeface="+mn-ea"/>
              </a:rPr>
              <a:t>18</a:t>
            </a:r>
            <a:r>
              <a:rPr lang="ja-JP" altLang="en-US" sz="2000" dirty="0">
                <a:latin typeface="+mn-ea"/>
              </a:rPr>
              <a:t>歳以上）</a:t>
            </a:r>
            <a:r>
              <a:rPr lang="en-US" altLang="ja-JP" sz="2000" baseline="30000" dirty="0">
                <a:latin typeface="+mn-ea"/>
              </a:rPr>
              <a:t>1</a:t>
            </a:r>
            <a:endParaRPr lang="ja-JP" altLang="en-US" sz="2000" baseline="30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40</a:t>
            </a:fld>
            <a:endParaRPr kumimoji="1" lang="ja-JP" altLang="en-US" dirty="0"/>
          </a:p>
        </p:txBody>
      </p:sp>
      <p:sp>
        <p:nvSpPr>
          <p:cNvPr id="11" name="正方形/長方形 10"/>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p.51</a:t>
            </a:r>
            <a:r>
              <a:rPr lang="ja-JP" altLang="en-US" sz="1100" dirty="0">
                <a:solidFill>
                  <a:schemeClr val="tx1"/>
                </a:solidFill>
                <a:latin typeface="+mn-ea"/>
              </a:rPr>
              <a:t>～</a:t>
            </a:r>
            <a:r>
              <a:rPr lang="en-US" altLang="ja-JP" sz="1100" dirty="0">
                <a:solidFill>
                  <a:schemeClr val="tx1"/>
                </a:solidFill>
                <a:latin typeface="+mn-ea"/>
              </a:rPr>
              <a:t>p.105</a:t>
            </a:r>
          </a:p>
        </p:txBody>
      </p:sp>
    </p:spTree>
    <p:extLst>
      <p:ext uri="{BB962C8B-B14F-4D97-AF65-F5344CB8AC3E}">
        <p14:creationId xmlns:p14="http://schemas.microsoft.com/office/powerpoint/2010/main" val="22000007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16496" y="332656"/>
            <a:ext cx="8820000" cy="5940088"/>
          </a:xfrm>
          <a:prstGeom prst="rect">
            <a:avLst/>
          </a:prstGeom>
          <a:noFill/>
        </p:spPr>
        <p:txBody>
          <a:bodyPr wrap="square" rtlCol="0">
            <a:spAutoFit/>
          </a:bodyPr>
          <a:lstStyle/>
          <a:p>
            <a:pPr marL="266700" indent="-266700" algn="just"/>
            <a:r>
              <a:rPr lang="en-US" altLang="ja-JP" sz="2000" dirty="0">
                <a:latin typeface="+mn-ea"/>
              </a:rPr>
              <a:t>〈</a:t>
            </a:r>
            <a:r>
              <a:rPr lang="ja-JP" altLang="en-US" sz="2000" dirty="0">
                <a:latin typeface="+mn-ea"/>
              </a:rPr>
              <a:t>今後の課題</a:t>
            </a:r>
            <a:r>
              <a:rPr lang="en-US" altLang="ja-JP" sz="2000" dirty="0">
                <a:latin typeface="+mn-ea"/>
              </a:rPr>
              <a:t>〉</a:t>
            </a:r>
          </a:p>
          <a:p>
            <a:pPr marL="342900" indent="-342900" algn="just">
              <a:buFont typeface="Wingdings" panose="05000000000000000000" pitchFamily="2" charset="2"/>
              <a:buChar char="l"/>
            </a:pPr>
            <a:r>
              <a:rPr lang="en-US" altLang="ja-JP" sz="2000" dirty="0">
                <a:latin typeface="+mn-ea"/>
              </a:rPr>
              <a:t>75</a:t>
            </a:r>
            <a:r>
              <a:rPr lang="ja-JP" altLang="en-US" sz="2000" dirty="0">
                <a:latin typeface="+mn-ea"/>
              </a:rPr>
              <a:t>歳以上（特に男性）の基礎代謝測定値のデータ収集が必要。</a:t>
            </a:r>
            <a:endParaRPr lang="en-US" altLang="ja-JP" sz="2000" dirty="0">
              <a:latin typeface="+mn-ea"/>
            </a:endParaRPr>
          </a:p>
          <a:p>
            <a:pPr marL="342900" indent="-342900" algn="just">
              <a:buFont typeface="Wingdings" panose="05000000000000000000" pitchFamily="2" charset="2"/>
              <a:buChar char="l"/>
            </a:pPr>
            <a:r>
              <a:rPr lang="ja-JP" altLang="en-US" sz="2000" dirty="0">
                <a:latin typeface="+mn-ea"/>
              </a:rPr>
              <a:t>個人の身体活動レベルを判断する質問表等の開発が必要。</a:t>
            </a:r>
            <a:endParaRPr lang="en-US" altLang="ja-JP" sz="2000" dirty="0">
              <a:latin typeface="+mn-ea"/>
            </a:endParaRPr>
          </a:p>
          <a:p>
            <a:pPr marL="342900" indent="-342900" algn="just">
              <a:buFont typeface="Wingdings" panose="05000000000000000000" pitchFamily="2" charset="2"/>
              <a:buChar char="l"/>
            </a:pPr>
            <a:r>
              <a:rPr lang="ja-JP" altLang="en-US" sz="2000" dirty="0">
                <a:latin typeface="+mn-ea"/>
              </a:rPr>
              <a:t>高齢者の筋力・体組成や身体活動レベルが、エネルギー必要量を介して各栄養素の充足（</a:t>
            </a:r>
            <a:r>
              <a:rPr lang="en-US" altLang="ja-JP" sz="2000" dirty="0">
                <a:latin typeface="+mn-ea"/>
              </a:rPr>
              <a:t>discretionary calories</a:t>
            </a:r>
            <a:r>
              <a:rPr lang="ja-JP" altLang="en-US" sz="2000" dirty="0">
                <a:latin typeface="+mn-ea"/>
              </a:rPr>
              <a:t>）、フレイル進展に及ぼす影響の検討が必要。</a:t>
            </a:r>
            <a:endParaRPr lang="en-US" altLang="ja-JP" sz="2000" dirty="0">
              <a:latin typeface="+mn-ea"/>
            </a:endParaRPr>
          </a:p>
          <a:p>
            <a:pPr marL="342900" indent="-342900" algn="just">
              <a:buFont typeface="Wingdings" panose="05000000000000000000" pitchFamily="2" charset="2"/>
              <a:buChar char="l"/>
            </a:pPr>
            <a:r>
              <a:rPr lang="ja-JP" altLang="en-US" sz="2000" spc="-100" dirty="0">
                <a:latin typeface="+mn-ea"/>
              </a:rPr>
              <a:t>高齢者の消化吸収不良がエネルギー出納に及ぼす影響についての検討が必要。</a:t>
            </a:r>
            <a:endParaRPr lang="en-US" altLang="ja-JP" sz="2000" spc="-100" dirty="0">
              <a:latin typeface="+mn-ea"/>
            </a:endParaRPr>
          </a:p>
          <a:p>
            <a:pPr marL="266700" indent="-266700" algn="just"/>
            <a:endParaRPr lang="en-US" altLang="ja-JP" sz="2000" dirty="0">
              <a:latin typeface="+mn-ea"/>
            </a:endParaRPr>
          </a:p>
          <a:p>
            <a:pPr marL="266700" indent="-266700" algn="just"/>
            <a:r>
              <a:rPr lang="en-US" altLang="ja-JP" sz="2000" dirty="0">
                <a:latin typeface="+mn-ea"/>
              </a:rPr>
              <a:t>〈</a:t>
            </a:r>
            <a:r>
              <a:rPr lang="ja-JP" altLang="en-US" sz="2000" dirty="0">
                <a:latin typeface="+mn-ea"/>
              </a:rPr>
              <a:t>参考情報</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以下について、内容を拡充。</a:t>
            </a:r>
            <a:endParaRPr lang="en-US" altLang="ja-JP" sz="2000" dirty="0">
              <a:latin typeface="+mn-ea"/>
            </a:endParaRPr>
          </a:p>
          <a:p>
            <a:pPr marL="540000" lvl="1" indent="-342900" algn="just">
              <a:buFont typeface="Arial" panose="020B0604020202020204" pitchFamily="34" charset="0"/>
              <a:buChar char="•"/>
            </a:pPr>
            <a:r>
              <a:rPr lang="ja-JP" altLang="en-US" sz="2000" dirty="0">
                <a:latin typeface="+mn-ea"/>
              </a:rPr>
              <a:t>「理想（</a:t>
            </a:r>
            <a:r>
              <a:rPr lang="en-US" altLang="ja-JP" sz="2000" dirty="0">
                <a:latin typeface="+mn-ea"/>
              </a:rPr>
              <a:t>ideal</a:t>
            </a:r>
            <a:r>
              <a:rPr lang="ja-JP" altLang="en-US" sz="2000" dirty="0">
                <a:latin typeface="+mn-ea"/>
              </a:rPr>
              <a:t>）体重」、「望ましい（</a:t>
            </a:r>
            <a:r>
              <a:rPr lang="en-US" altLang="ja-JP" sz="2000" dirty="0">
                <a:latin typeface="+mn-ea"/>
              </a:rPr>
              <a:t>desirable</a:t>
            </a:r>
            <a:r>
              <a:rPr lang="ja-JP" altLang="en-US" sz="2000" dirty="0">
                <a:latin typeface="+mn-ea"/>
              </a:rPr>
              <a:t>）体重」など、健康的な体重を表す用語の定義を整理。</a:t>
            </a:r>
            <a:endParaRPr lang="en-US" altLang="ja-JP" sz="2000" dirty="0">
              <a:latin typeface="+mn-ea"/>
            </a:endParaRPr>
          </a:p>
          <a:p>
            <a:pPr marL="540000" lvl="1" indent="-342900" algn="just">
              <a:buFont typeface="Arial" panose="020B0604020202020204" pitchFamily="34" charset="0"/>
              <a:buChar char="•"/>
            </a:pPr>
            <a:r>
              <a:rPr lang="en-US" altLang="ja-JP" sz="2000" dirty="0">
                <a:latin typeface="+mn-ea"/>
              </a:rPr>
              <a:t>BMI</a:t>
            </a:r>
            <a:r>
              <a:rPr lang="ja-JP" altLang="en-US" sz="2000" dirty="0">
                <a:latin typeface="+mn-ea"/>
              </a:rPr>
              <a:t>＝</a:t>
            </a:r>
            <a:r>
              <a:rPr lang="en-US" altLang="ja-JP" sz="2000" dirty="0">
                <a:latin typeface="+mn-ea"/>
              </a:rPr>
              <a:t>22</a:t>
            </a:r>
            <a:r>
              <a:rPr lang="ja-JP" altLang="en-US" sz="2000" dirty="0">
                <a:latin typeface="+mn-ea"/>
              </a:rPr>
              <a:t>で示されるいわゆる「標準体重」について、根拠論文も踏まえた歴史的経緯を整理。</a:t>
            </a:r>
            <a:endParaRPr lang="en-US" altLang="ja-JP" sz="2000" dirty="0">
              <a:latin typeface="+mn-ea"/>
            </a:endParaRPr>
          </a:p>
          <a:p>
            <a:pPr marL="540000" lvl="1" indent="-342900" algn="just">
              <a:buFont typeface="Arial" panose="020B0604020202020204" pitchFamily="34" charset="0"/>
              <a:buChar char="•"/>
            </a:pPr>
            <a:r>
              <a:rPr lang="en-US" altLang="ja-JP" sz="2000" dirty="0">
                <a:latin typeface="+mn-ea"/>
              </a:rPr>
              <a:t>BMI</a:t>
            </a:r>
            <a:r>
              <a:rPr lang="ja-JP" altLang="en-US" sz="2000" dirty="0">
                <a:latin typeface="+mn-ea"/>
              </a:rPr>
              <a:t>と総死亡率に関する近年のデータを追加。</a:t>
            </a:r>
            <a:r>
              <a:rPr lang="en-US" altLang="ja-JP" sz="2000" dirty="0">
                <a:latin typeface="+mn-ea"/>
              </a:rPr>
              <a:t>75</a:t>
            </a:r>
            <a:r>
              <a:rPr lang="ja-JP" altLang="en-US" sz="2000" dirty="0">
                <a:latin typeface="+mn-ea"/>
              </a:rPr>
              <a:t>歳以上では、フレイルによる死亡等のデータも踏まえ、目標とする</a:t>
            </a:r>
            <a:r>
              <a:rPr lang="en-US" altLang="ja-JP" sz="2000" dirty="0">
                <a:latin typeface="+mn-ea"/>
              </a:rPr>
              <a:t>BMI</a:t>
            </a:r>
            <a:r>
              <a:rPr lang="ja-JP" altLang="en-US" sz="2000" dirty="0">
                <a:latin typeface="+mn-ea"/>
              </a:rPr>
              <a:t>を設定。</a:t>
            </a:r>
            <a:endParaRPr lang="en-US" altLang="ja-JP" sz="2000" dirty="0">
              <a:latin typeface="+mn-ea"/>
            </a:endParaRPr>
          </a:p>
          <a:p>
            <a:pPr marL="540000" lvl="1" indent="-342900" algn="just">
              <a:buFont typeface="Arial" panose="020B0604020202020204" pitchFamily="34" charset="0"/>
              <a:buChar char="•"/>
            </a:pPr>
            <a:r>
              <a:rPr lang="ja-JP" altLang="en-US" sz="2000" dirty="0">
                <a:latin typeface="+mn-ea"/>
              </a:rPr>
              <a:t>基礎代謝基準値について、</a:t>
            </a:r>
            <a:r>
              <a:rPr lang="en-US" altLang="ja-JP" sz="2000" dirty="0">
                <a:latin typeface="+mn-ea"/>
              </a:rPr>
              <a:t>1980</a:t>
            </a:r>
            <a:r>
              <a:rPr lang="ja-JP" altLang="en-US" sz="2000" dirty="0">
                <a:latin typeface="+mn-ea"/>
              </a:rPr>
              <a:t>年代以降の日本人のデータを網羅的に収集し整理。</a:t>
            </a:r>
            <a:endParaRPr lang="en-US" altLang="ja-JP" sz="2000" dirty="0">
              <a:latin typeface="+mn-ea"/>
            </a:endParaRPr>
          </a:p>
          <a:p>
            <a:pPr marL="540000" lvl="1" indent="-342900" algn="just">
              <a:buFont typeface="Arial" panose="020B0604020202020204" pitchFamily="34" charset="0"/>
              <a:buChar char="•"/>
            </a:pPr>
            <a:r>
              <a:rPr lang="ja-JP" altLang="en-US" sz="2000" dirty="0">
                <a:latin typeface="+mn-ea"/>
              </a:rPr>
              <a:t>高齢者及び小児の身体活動レベルに近年のデータを追加。</a:t>
            </a:r>
            <a:endParaRPr lang="en-US" altLang="ja-JP" sz="2000" dirty="0">
              <a:latin typeface="+mn-ea"/>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41</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p.51</a:t>
            </a:r>
            <a:r>
              <a:rPr lang="ja-JP" altLang="en-US" sz="1100" dirty="0">
                <a:solidFill>
                  <a:schemeClr val="tx1"/>
                </a:solidFill>
                <a:latin typeface="+mn-ea"/>
              </a:rPr>
              <a:t>～</a:t>
            </a:r>
            <a:r>
              <a:rPr lang="en-US" altLang="ja-JP" sz="1100" dirty="0">
                <a:solidFill>
                  <a:schemeClr val="tx1"/>
                </a:solidFill>
                <a:latin typeface="+mn-ea"/>
              </a:rPr>
              <a:t>p.105</a:t>
            </a:r>
          </a:p>
        </p:txBody>
      </p:sp>
    </p:spTree>
    <p:extLst>
      <p:ext uri="{BB962C8B-B14F-4D97-AF65-F5344CB8AC3E}">
        <p14:creationId xmlns:p14="http://schemas.microsoft.com/office/powerpoint/2010/main" val="9455899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4488" y="332656"/>
            <a:ext cx="9217024" cy="954107"/>
          </a:xfrm>
          <a:prstGeom prst="rect">
            <a:avLst/>
          </a:prstGeom>
          <a:noFill/>
        </p:spPr>
        <p:txBody>
          <a:bodyPr wrap="square" rtlCol="0">
            <a:spAutoFit/>
          </a:bodyPr>
          <a:lstStyle/>
          <a:p>
            <a:pPr marL="266700" indent="-266700" algn="just"/>
            <a:r>
              <a:rPr lang="en-US" altLang="ja-JP" sz="2000" dirty="0">
                <a:latin typeface="+mn-ea"/>
              </a:rPr>
              <a:t>〈</a:t>
            </a:r>
            <a:r>
              <a:rPr lang="ja-JP" altLang="en-US" sz="2000" dirty="0">
                <a:latin typeface="+mn-ea"/>
              </a:rPr>
              <a:t>若年女性のやせについて</a:t>
            </a:r>
            <a:r>
              <a:rPr lang="en-US" altLang="ja-JP" sz="2000" dirty="0">
                <a:latin typeface="+mn-ea"/>
              </a:rPr>
              <a:t>〉</a:t>
            </a:r>
          </a:p>
          <a:p>
            <a:pPr marL="342900" indent="-342900" algn="just">
              <a:buFont typeface="Wingdings" panose="05000000000000000000" pitchFamily="2" charset="2"/>
              <a:buChar char="l"/>
            </a:pPr>
            <a:r>
              <a:rPr lang="ja-JP" altLang="ja-JP" dirty="0">
                <a:latin typeface="+mn-ea"/>
              </a:rPr>
              <a:t>国民健康・栄養調査によれば、</a:t>
            </a:r>
            <a:r>
              <a:rPr lang="en-US" altLang="ja-JP" dirty="0">
                <a:latin typeface="+mn-ea"/>
              </a:rPr>
              <a:t>20</a:t>
            </a:r>
            <a:r>
              <a:rPr lang="ja-JP" altLang="ja-JP" dirty="0">
                <a:latin typeface="+mn-ea"/>
              </a:rPr>
              <a:t>歳代女性のやせの者（</a:t>
            </a:r>
            <a:r>
              <a:rPr lang="en-US" altLang="ja-JP" dirty="0">
                <a:latin typeface="+mn-ea"/>
              </a:rPr>
              <a:t>BMI</a:t>
            </a:r>
            <a:r>
              <a:rPr lang="ja-JP" altLang="ja-JP" dirty="0">
                <a:latin typeface="+mn-ea"/>
              </a:rPr>
              <a:t>＜</a:t>
            </a:r>
            <a:r>
              <a:rPr lang="en-US" altLang="ja-JP" dirty="0">
                <a:latin typeface="+mn-ea"/>
              </a:rPr>
              <a:t>18.5</a:t>
            </a:r>
            <a:r>
              <a:rPr lang="ja-JP" altLang="ja-JP" dirty="0">
                <a:latin typeface="+mn-ea"/>
              </a:rPr>
              <a:t>）の割合は、</a:t>
            </a:r>
            <a:r>
              <a:rPr lang="en-US" altLang="ja-JP" dirty="0">
                <a:latin typeface="+mn-ea"/>
              </a:rPr>
              <a:t>1990</a:t>
            </a:r>
            <a:r>
              <a:rPr lang="ja-JP" altLang="ja-JP" dirty="0">
                <a:latin typeface="+mn-ea"/>
              </a:rPr>
              <a:t>年代初頭に</a:t>
            </a:r>
            <a:r>
              <a:rPr lang="en-US" altLang="ja-JP" dirty="0">
                <a:latin typeface="+mn-ea"/>
              </a:rPr>
              <a:t>20</a:t>
            </a:r>
            <a:r>
              <a:rPr lang="ja-JP" altLang="ja-JP" dirty="0">
                <a:latin typeface="+mn-ea"/>
              </a:rPr>
              <a:t>％台前半に達し、以降はばらつきがあるものの横ばい傾向で</a:t>
            </a:r>
            <a:r>
              <a:rPr lang="ja-JP" altLang="ja-JP" dirty="0" smtClean="0">
                <a:latin typeface="+mn-ea"/>
              </a:rPr>
              <a:t>ある</a:t>
            </a:r>
            <a:r>
              <a:rPr lang="ja-JP" altLang="en-US" dirty="0" smtClean="0">
                <a:latin typeface="+mn-ea"/>
              </a:rPr>
              <a:t>。</a:t>
            </a:r>
            <a:endParaRPr lang="en-US" altLang="ja-JP" sz="2000" dirty="0">
              <a:latin typeface="+mn-ea"/>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42</a:t>
            </a:fld>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592" y="1303599"/>
            <a:ext cx="6912768" cy="391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1236295" y="4879451"/>
            <a:ext cx="7491153" cy="338554"/>
          </a:xfrm>
          <a:prstGeom prst="rect">
            <a:avLst/>
          </a:prstGeom>
          <a:noFill/>
        </p:spPr>
        <p:txBody>
          <a:bodyPr wrap="none" rtlCol="0">
            <a:spAutoFit/>
          </a:bodyPr>
          <a:lstStyle/>
          <a:p>
            <a:r>
              <a:rPr lang="ja-JP" altLang="ja-JP" sz="1600" dirty="0">
                <a:latin typeface="+mn-ea"/>
              </a:rPr>
              <a:t>図</a:t>
            </a:r>
            <a:r>
              <a:rPr lang="ja-JP" altLang="en-US" sz="1600" dirty="0">
                <a:latin typeface="+mn-ea"/>
              </a:rPr>
              <a:t>３</a:t>
            </a:r>
            <a:r>
              <a:rPr lang="ja-JP" altLang="ja-JP" sz="1600" dirty="0">
                <a:latin typeface="+mn-ea"/>
              </a:rPr>
              <a:t>　女性のやせの者の割合の推移（</a:t>
            </a:r>
            <a:r>
              <a:rPr lang="en-US" altLang="ja-JP" sz="1600" dirty="0">
                <a:latin typeface="+mn-ea"/>
              </a:rPr>
              <a:t>1980</a:t>
            </a:r>
            <a:r>
              <a:rPr lang="ja-JP" altLang="ja-JP" sz="1600" dirty="0">
                <a:latin typeface="+mn-ea"/>
              </a:rPr>
              <a:t>～</a:t>
            </a:r>
            <a:r>
              <a:rPr lang="en-US" altLang="ja-JP" sz="1600" dirty="0">
                <a:latin typeface="+mn-ea"/>
              </a:rPr>
              <a:t>2017</a:t>
            </a:r>
            <a:r>
              <a:rPr lang="ja-JP" altLang="ja-JP" sz="1600" dirty="0">
                <a:latin typeface="+mn-ea"/>
              </a:rPr>
              <a:t>年国民健康・栄養調査、</a:t>
            </a:r>
            <a:r>
              <a:rPr lang="en-US" altLang="ja-JP" sz="1600" dirty="0">
                <a:latin typeface="+mn-ea"/>
              </a:rPr>
              <a:t>20</a:t>
            </a:r>
            <a:r>
              <a:rPr lang="ja-JP" altLang="ja-JP" sz="1600" dirty="0">
                <a:latin typeface="+mn-ea"/>
              </a:rPr>
              <a:t>～</a:t>
            </a:r>
            <a:r>
              <a:rPr lang="en-US" altLang="ja-JP" sz="1600" dirty="0">
                <a:latin typeface="+mn-ea"/>
              </a:rPr>
              <a:t>69</a:t>
            </a:r>
            <a:r>
              <a:rPr lang="ja-JP" altLang="ja-JP" sz="1600" dirty="0">
                <a:latin typeface="+mn-ea"/>
              </a:rPr>
              <a:t>歳）</a:t>
            </a:r>
          </a:p>
        </p:txBody>
      </p:sp>
      <p:sp>
        <p:nvSpPr>
          <p:cNvPr id="6" name="テキスト ボックス 5"/>
          <p:cNvSpPr txBox="1"/>
          <p:nvPr/>
        </p:nvSpPr>
        <p:spPr>
          <a:xfrm>
            <a:off x="344488" y="5261616"/>
            <a:ext cx="9416189" cy="1538883"/>
          </a:xfrm>
          <a:prstGeom prst="rect">
            <a:avLst/>
          </a:prstGeom>
          <a:noFill/>
        </p:spPr>
        <p:txBody>
          <a:bodyPr wrap="square" rtlCol="0">
            <a:spAutoFit/>
          </a:bodyPr>
          <a:lstStyle/>
          <a:p>
            <a:pPr marL="266700" indent="-266700" algn="just"/>
            <a:r>
              <a:rPr lang="ja-JP" altLang="en-US" sz="2000" dirty="0">
                <a:latin typeface="+mn-ea"/>
              </a:rPr>
              <a:t>　・</a:t>
            </a:r>
            <a:r>
              <a:rPr lang="ja-JP" altLang="en-US" dirty="0">
                <a:latin typeface="+mn-ea"/>
              </a:rPr>
              <a:t>やせ</a:t>
            </a:r>
            <a:r>
              <a:rPr lang="ja-JP" altLang="ja-JP" dirty="0">
                <a:latin typeface="+mn-ea"/>
              </a:rPr>
              <a:t>の体重増加は、サルコペニア肥満を</a:t>
            </a:r>
            <a:r>
              <a:rPr lang="ja-JP" altLang="ja-JP" dirty="0" smtClean="0">
                <a:latin typeface="+mn-ea"/>
              </a:rPr>
              <a:t>招き</a:t>
            </a:r>
            <a:r>
              <a:rPr lang="ja-JP" altLang="en-US" dirty="0" smtClean="0">
                <a:latin typeface="+mn-ea"/>
              </a:rPr>
              <a:t>、</a:t>
            </a:r>
            <a:r>
              <a:rPr lang="ja-JP" altLang="ja-JP" dirty="0" smtClean="0">
                <a:latin typeface="+mn-ea"/>
              </a:rPr>
              <a:t>インスリン</a:t>
            </a:r>
            <a:r>
              <a:rPr lang="ja-JP" altLang="ja-JP" dirty="0">
                <a:latin typeface="+mn-ea"/>
              </a:rPr>
              <a:t>抵抗性と関連する代謝</a:t>
            </a:r>
            <a:r>
              <a:rPr lang="ja-JP" altLang="ja-JP" dirty="0" smtClean="0">
                <a:latin typeface="+mn-ea"/>
              </a:rPr>
              <a:t>異常や</a:t>
            </a:r>
            <a:r>
              <a:rPr lang="ja-JP" altLang="ja-JP" dirty="0">
                <a:latin typeface="+mn-ea"/>
              </a:rPr>
              <a:t>高齢期の</a:t>
            </a:r>
            <a:r>
              <a:rPr lang="en-US" altLang="ja-JP" dirty="0">
                <a:latin typeface="+mn-ea"/>
              </a:rPr>
              <a:t>ADL</a:t>
            </a:r>
            <a:r>
              <a:rPr lang="ja-JP" altLang="ja-JP" dirty="0">
                <a:latin typeface="+mn-ea"/>
              </a:rPr>
              <a:t>低下の原因となる可能性</a:t>
            </a:r>
            <a:r>
              <a:rPr lang="ja-JP" altLang="en-US" dirty="0">
                <a:latin typeface="+mn-ea"/>
              </a:rPr>
              <a:t>がある。</a:t>
            </a:r>
            <a:endParaRPr lang="en-US" altLang="ja-JP" dirty="0">
              <a:latin typeface="+mn-ea"/>
            </a:endParaRPr>
          </a:p>
          <a:p>
            <a:pPr marL="266700" indent="-266700" algn="just"/>
            <a:r>
              <a:rPr lang="ja-JP" altLang="en-US" sz="2000" dirty="0">
                <a:latin typeface="+mn-ea"/>
              </a:rPr>
              <a:t>　</a:t>
            </a:r>
            <a:r>
              <a:rPr lang="ja-JP" altLang="en-US" sz="2000" dirty="0" smtClean="0">
                <a:latin typeface="+mn-ea"/>
              </a:rPr>
              <a:t>・</a:t>
            </a:r>
            <a:r>
              <a:rPr lang="ja-JP" altLang="en-US" dirty="0" smtClean="0">
                <a:latin typeface="+mn-ea"/>
              </a:rPr>
              <a:t>若</a:t>
            </a:r>
            <a:r>
              <a:rPr lang="ja-JP" altLang="ja-JP" dirty="0" smtClean="0">
                <a:latin typeface="+mn-ea"/>
              </a:rPr>
              <a:t>年女性のやせは、出生コホートの影響や小児から思春期の</a:t>
            </a:r>
            <a:r>
              <a:rPr lang="en-US" altLang="ja-JP" dirty="0" smtClean="0">
                <a:latin typeface="+mn-ea"/>
              </a:rPr>
              <a:t>BMI</a:t>
            </a:r>
            <a:r>
              <a:rPr lang="ja-JP" altLang="ja-JP" dirty="0" smtClean="0">
                <a:latin typeface="+mn-ea"/>
              </a:rPr>
              <a:t>の増加不良など、より早い年齢からの栄養状況の精査と対応が必要</a:t>
            </a:r>
            <a:r>
              <a:rPr lang="ja-JP" altLang="en-US" dirty="0" smtClean="0">
                <a:latin typeface="+mn-ea"/>
              </a:rPr>
              <a:t>である。</a:t>
            </a:r>
            <a:endParaRPr lang="en-US" altLang="ja-JP" dirty="0" smtClean="0">
              <a:latin typeface="+mn-ea"/>
            </a:endParaRPr>
          </a:p>
          <a:p>
            <a:pPr marL="266700" indent="-266700" algn="just"/>
            <a:r>
              <a:rPr lang="ja-JP" altLang="en-US" dirty="0" smtClean="0">
                <a:latin typeface="+mn-ea"/>
              </a:rPr>
              <a:t>　・やせの</a:t>
            </a:r>
            <a:r>
              <a:rPr lang="ja-JP" altLang="ja-JP" dirty="0" smtClean="0">
                <a:latin typeface="+mn-ea"/>
              </a:rPr>
              <a:t>原因についても更に研究が必要である。</a:t>
            </a:r>
          </a:p>
        </p:txBody>
      </p:sp>
      <p:sp>
        <p:nvSpPr>
          <p:cNvPr id="8" name="正方形/長方形 7"/>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p.51</a:t>
            </a:r>
            <a:r>
              <a:rPr lang="ja-JP" altLang="en-US" sz="1100" dirty="0">
                <a:solidFill>
                  <a:schemeClr val="tx1"/>
                </a:solidFill>
                <a:latin typeface="+mn-ea"/>
              </a:rPr>
              <a:t>～</a:t>
            </a:r>
            <a:r>
              <a:rPr lang="en-US" altLang="ja-JP" sz="1100" dirty="0">
                <a:solidFill>
                  <a:schemeClr val="tx1"/>
                </a:solidFill>
                <a:latin typeface="+mn-ea"/>
              </a:rPr>
              <a:t>p.105</a:t>
            </a:r>
          </a:p>
        </p:txBody>
      </p:sp>
    </p:spTree>
    <p:extLst>
      <p:ext uri="{BB962C8B-B14F-4D97-AF65-F5344CB8AC3E}">
        <p14:creationId xmlns:p14="http://schemas.microsoft.com/office/powerpoint/2010/main" val="28389170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986571891"/>
              </p:ext>
            </p:extLst>
          </p:nvPr>
        </p:nvGraphicFramePr>
        <p:xfrm>
          <a:off x="669144" y="5478606"/>
          <a:ext cx="8820000" cy="133032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algn="just" fontAlgn="ctr">
                        <a:lnSpc>
                          <a:spcPts val="1300"/>
                        </a:lnSpc>
                      </a:pPr>
                      <a:r>
                        <a:rPr lang="en-US" altLang="ja-JP" sz="1200" u="none" strike="noStrike" baseline="30000" dirty="0">
                          <a:solidFill>
                            <a:schemeClr val="tx1"/>
                          </a:solidFill>
                          <a:effectLst/>
                          <a:latin typeface="+mn-ea"/>
                          <a:ea typeface="+mn-ea"/>
                        </a:rPr>
                        <a:t>1</a:t>
                      </a:r>
                      <a:r>
                        <a:rPr lang="ja-JP" altLang="en-US" sz="1200" u="none" strike="noStrike" baseline="30000" dirty="0">
                          <a:solidFill>
                            <a:schemeClr val="tx1"/>
                          </a:solidFill>
                          <a:effectLst/>
                          <a:latin typeface="+mn-ea"/>
                          <a:ea typeface="+mn-ea"/>
                        </a:rPr>
                        <a:t> </a:t>
                      </a:r>
                      <a:r>
                        <a:rPr lang="ja-JP" altLang="en-US" sz="1200" u="none" strike="noStrike" dirty="0">
                          <a:solidFill>
                            <a:schemeClr val="tx1"/>
                          </a:solidFill>
                          <a:effectLst/>
                          <a:latin typeface="+mn-ea"/>
                          <a:ea typeface="+mn-ea"/>
                        </a:rPr>
                        <a:t>身体活動レベルは、低い、ふつう、高いの三つのレベルとして、それぞれ、</a:t>
                      </a:r>
                      <a:r>
                        <a:rPr lang="en-US" altLang="ja-JP" sz="1200" u="none" strike="noStrike" dirty="0">
                          <a:solidFill>
                            <a:schemeClr val="tx1"/>
                          </a:solidFill>
                          <a:effectLst/>
                          <a:latin typeface="+mn-ea"/>
                          <a:ea typeface="+mn-ea"/>
                        </a:rPr>
                        <a:t>Ⅰ</a:t>
                      </a:r>
                      <a:r>
                        <a:rPr lang="ja-JP" altLang="en-US" sz="1200" u="none" strike="noStrike" dirty="0">
                          <a:solidFill>
                            <a:schemeClr val="tx1"/>
                          </a:solidFill>
                          <a:effectLst/>
                          <a:latin typeface="+mn-ea"/>
                          <a:ea typeface="+mn-ea"/>
                        </a:rPr>
                        <a:t>、</a:t>
                      </a:r>
                      <a:r>
                        <a:rPr lang="en-US" altLang="ja-JP" sz="1200" u="none" strike="noStrike" dirty="0">
                          <a:solidFill>
                            <a:schemeClr val="tx1"/>
                          </a:solidFill>
                          <a:effectLst/>
                          <a:latin typeface="+mn-ea"/>
                          <a:ea typeface="+mn-ea"/>
                        </a:rPr>
                        <a:t>Ⅱ</a:t>
                      </a:r>
                      <a:r>
                        <a:rPr lang="ja-JP" altLang="en-US" sz="1200" u="none" strike="noStrike" dirty="0">
                          <a:solidFill>
                            <a:schemeClr val="tx1"/>
                          </a:solidFill>
                          <a:effectLst/>
                          <a:latin typeface="+mn-ea"/>
                          <a:ea typeface="+mn-ea"/>
                        </a:rPr>
                        <a:t>、</a:t>
                      </a:r>
                      <a:r>
                        <a:rPr lang="en-US" altLang="ja-JP" sz="1200" u="none" strike="noStrike" dirty="0">
                          <a:solidFill>
                            <a:schemeClr val="tx1"/>
                          </a:solidFill>
                          <a:effectLst/>
                          <a:latin typeface="+mn-ea"/>
                          <a:ea typeface="+mn-ea"/>
                        </a:rPr>
                        <a:t>Ⅲ</a:t>
                      </a:r>
                      <a:r>
                        <a:rPr lang="ja-JP" altLang="en-US" sz="1200" u="none" strike="noStrike" dirty="0">
                          <a:solidFill>
                            <a:schemeClr val="tx1"/>
                          </a:solidFill>
                          <a:effectLst/>
                          <a:latin typeface="+mn-ea"/>
                          <a:ea typeface="+mn-ea"/>
                        </a:rPr>
                        <a:t>で示した。</a:t>
                      </a:r>
                      <a:endParaRPr lang="en-US" altLang="ja-JP" sz="1200" u="none" strike="noStrike" dirty="0">
                        <a:solidFill>
                          <a:schemeClr val="tx1"/>
                        </a:solidFill>
                        <a:effectLst/>
                        <a:latin typeface="+mn-ea"/>
                        <a:ea typeface="+mn-ea"/>
                      </a:endParaRPr>
                    </a:p>
                    <a:p>
                      <a:pPr marL="85725" indent="-85725" algn="just" fontAlgn="ctr">
                        <a:lnSpc>
                          <a:spcPts val="1300"/>
                        </a:lnSpc>
                      </a:pPr>
                      <a:r>
                        <a:rPr lang="en-US" altLang="ja-JP" sz="1200" u="none" strike="noStrike" baseline="30000" dirty="0">
                          <a:solidFill>
                            <a:schemeClr val="tx1"/>
                          </a:solidFill>
                          <a:effectLst/>
                          <a:latin typeface="+mn-ea"/>
                          <a:ea typeface="+mn-ea"/>
                        </a:rPr>
                        <a:t>2 </a:t>
                      </a:r>
                      <a:r>
                        <a:rPr lang="ja-JP" altLang="en-US" sz="1200" u="none" strike="noStrike" baseline="0" dirty="0">
                          <a:solidFill>
                            <a:schemeClr val="tx1"/>
                          </a:solidFill>
                          <a:effectLst/>
                          <a:latin typeface="+mn-ea"/>
                          <a:ea typeface="+mn-ea"/>
                        </a:rPr>
                        <a:t>レベル</a:t>
                      </a:r>
                      <a:r>
                        <a:rPr lang="en-US" altLang="ja-JP" sz="1200" u="none" strike="noStrike" baseline="0" dirty="0">
                          <a:solidFill>
                            <a:schemeClr val="tx1"/>
                          </a:solidFill>
                          <a:effectLst/>
                          <a:latin typeface="+mn-ea"/>
                          <a:ea typeface="+mn-ea"/>
                        </a:rPr>
                        <a:t>Ⅱ</a:t>
                      </a:r>
                      <a:r>
                        <a:rPr lang="ja-JP" altLang="en-US" sz="1200" u="none" strike="noStrike" baseline="0" dirty="0">
                          <a:solidFill>
                            <a:schemeClr val="tx1"/>
                          </a:solidFill>
                          <a:effectLst/>
                          <a:latin typeface="+mn-ea"/>
                          <a:ea typeface="+mn-ea"/>
                        </a:rPr>
                        <a:t>は自立している者、レベル</a:t>
                      </a:r>
                      <a:r>
                        <a:rPr lang="en-US" altLang="ja-JP" sz="1200" u="none" strike="noStrike" baseline="0" dirty="0">
                          <a:solidFill>
                            <a:schemeClr val="tx1"/>
                          </a:solidFill>
                          <a:effectLst/>
                          <a:latin typeface="+mn-ea"/>
                          <a:ea typeface="+mn-ea"/>
                        </a:rPr>
                        <a:t>Ⅰ</a:t>
                      </a:r>
                      <a:r>
                        <a:rPr lang="ja-JP" altLang="en-US" sz="1200" u="none" strike="noStrike" baseline="0" dirty="0">
                          <a:solidFill>
                            <a:schemeClr val="tx1"/>
                          </a:solidFill>
                          <a:effectLst/>
                          <a:latin typeface="+mn-ea"/>
                          <a:ea typeface="+mn-ea"/>
                        </a:rPr>
                        <a:t>は自宅にいてほとんど外出しない者に相当する。レベル</a:t>
                      </a:r>
                      <a:r>
                        <a:rPr lang="en-US" altLang="ja-JP" sz="1200" u="none" strike="noStrike" baseline="0" dirty="0">
                          <a:solidFill>
                            <a:schemeClr val="tx1"/>
                          </a:solidFill>
                          <a:effectLst/>
                          <a:latin typeface="+mn-ea"/>
                          <a:ea typeface="+mn-ea"/>
                        </a:rPr>
                        <a:t>Ⅰ</a:t>
                      </a:r>
                      <a:r>
                        <a:rPr lang="ja-JP" altLang="en-US" sz="1200" u="none" strike="noStrike" baseline="0" dirty="0">
                          <a:solidFill>
                            <a:schemeClr val="tx1"/>
                          </a:solidFill>
                          <a:effectLst/>
                          <a:latin typeface="+mn-ea"/>
                          <a:ea typeface="+mn-ea"/>
                        </a:rPr>
                        <a:t>は高齢者施設で自立に近い状態で過ごしている者にも適用できる値である。</a:t>
                      </a:r>
                      <a:endParaRPr lang="en-US" altLang="ja-JP" sz="1200" u="none" strike="noStrike" baseline="0" dirty="0">
                        <a:solidFill>
                          <a:schemeClr val="tx1"/>
                        </a:solidFill>
                        <a:effectLst/>
                        <a:latin typeface="+mn-ea"/>
                        <a:ea typeface="+mn-ea"/>
                      </a:endParaRPr>
                    </a:p>
                    <a:p>
                      <a:pPr marL="85725" marR="0" lvl="0" indent="-85725" algn="just" defTabSz="914400" rtl="0" eaLnBrk="1" fontAlgn="ctr" latinLnBrk="0" hangingPunct="1">
                        <a:lnSpc>
                          <a:spcPts val="1300"/>
                        </a:lnSpc>
                        <a:spcBef>
                          <a:spcPts val="0"/>
                        </a:spcBef>
                        <a:spcAft>
                          <a:spcPts val="0"/>
                        </a:spcAft>
                        <a:buClrTx/>
                        <a:buSzTx/>
                        <a:buFontTx/>
                        <a:buNone/>
                        <a:tabLst/>
                        <a:defRPr/>
                      </a:pPr>
                      <a:r>
                        <a:rPr lang="en-US" altLang="ja-JP" sz="1200" b="0" i="0" u="none" strike="noStrike" baseline="30000" dirty="0">
                          <a:solidFill>
                            <a:schemeClr val="tx1"/>
                          </a:solidFill>
                          <a:effectLst/>
                          <a:latin typeface="+mn-ea"/>
                          <a:ea typeface="+mn-ea"/>
                        </a:rPr>
                        <a:t>3 </a:t>
                      </a:r>
                      <a:r>
                        <a:rPr lang="ja-JP" altLang="en-US" sz="1200" b="0" i="0" u="none" strike="noStrike" baseline="0" dirty="0">
                          <a:solidFill>
                            <a:schemeClr val="tx1"/>
                          </a:solidFill>
                          <a:effectLst/>
                          <a:latin typeface="+mn-ea"/>
                          <a:ea typeface="+mn-ea"/>
                        </a:rPr>
                        <a:t>妊婦個々の体格や妊娠中の体重増加量及び胎児の発育状況の評価を行うことが必要である。</a:t>
                      </a:r>
                      <a:endParaRPr lang="en-US" altLang="ja-JP" sz="1200" b="0" i="0" u="none" strike="noStrike" baseline="0" dirty="0">
                        <a:solidFill>
                          <a:schemeClr val="tx1"/>
                        </a:solidFill>
                        <a:effectLst/>
                        <a:latin typeface="+mn-ea"/>
                        <a:ea typeface="+mn-ea"/>
                      </a:endParaRPr>
                    </a:p>
                    <a:p>
                      <a:pPr marL="0" marR="0" lvl="0" indent="0" algn="just" defTabSz="914400" rtl="0" eaLnBrk="1" fontAlgn="ctr" latinLnBrk="0" hangingPunct="1">
                        <a:lnSpc>
                          <a:spcPts val="1300"/>
                        </a:lnSpc>
                        <a:spcBef>
                          <a:spcPts val="0"/>
                        </a:spcBef>
                        <a:spcAft>
                          <a:spcPts val="0"/>
                        </a:spcAft>
                        <a:buClrTx/>
                        <a:buSzTx/>
                        <a:buFontTx/>
                        <a:buNone/>
                        <a:tabLst/>
                        <a:defRPr/>
                      </a:pPr>
                      <a:r>
                        <a:rPr lang="ja-JP" altLang="en-US" sz="1200" b="0" i="0" u="none" strike="noStrike" baseline="0" dirty="0">
                          <a:solidFill>
                            <a:schemeClr val="tx1"/>
                          </a:solidFill>
                          <a:effectLst/>
                          <a:latin typeface="+mn-ea"/>
                          <a:ea typeface="+mn-ea"/>
                        </a:rPr>
                        <a:t>注１：活用に当たっては、食事摂取状況のアセスメント、体重及び</a:t>
                      </a:r>
                      <a:r>
                        <a:rPr lang="en-US" altLang="ja-JP" sz="1200" b="0" i="0" u="none" strike="noStrike" baseline="0" dirty="0">
                          <a:solidFill>
                            <a:schemeClr val="tx1"/>
                          </a:solidFill>
                          <a:effectLst/>
                          <a:latin typeface="+mn-ea"/>
                          <a:ea typeface="+mn-ea"/>
                        </a:rPr>
                        <a:t>BMI</a:t>
                      </a:r>
                      <a:r>
                        <a:rPr lang="ja-JP" altLang="en-US" sz="1200" b="0" i="0" u="none" strike="noStrike" baseline="0" dirty="0">
                          <a:solidFill>
                            <a:schemeClr val="tx1"/>
                          </a:solidFill>
                          <a:effectLst/>
                          <a:latin typeface="+mn-ea"/>
                          <a:ea typeface="+mn-ea"/>
                        </a:rPr>
                        <a:t>の把握を行い、エネルギーの過不足</a:t>
                      </a:r>
                      <a:r>
                        <a:rPr lang="ja-JP" altLang="en-US" sz="1200" b="0" i="0" u="none" strike="noStrike" baseline="0" dirty="0" smtClean="0">
                          <a:solidFill>
                            <a:schemeClr val="tx1"/>
                          </a:solidFill>
                          <a:effectLst/>
                          <a:latin typeface="+mn-ea"/>
                          <a:ea typeface="+mn-ea"/>
                        </a:rPr>
                        <a:t>は、体重</a:t>
                      </a:r>
                      <a:r>
                        <a:rPr lang="ja-JP" altLang="en-US" sz="1200" b="0" i="0" u="none" strike="noStrike" baseline="0" dirty="0">
                          <a:solidFill>
                            <a:schemeClr val="tx1"/>
                          </a:solidFill>
                          <a:effectLst/>
                          <a:latin typeface="+mn-ea"/>
                          <a:ea typeface="+mn-ea"/>
                        </a:rPr>
                        <a:t>の変化又は</a:t>
                      </a:r>
                      <a:r>
                        <a:rPr lang="en-US" altLang="ja-JP" sz="1200" b="0" i="0" u="none" strike="noStrike" baseline="0" dirty="0">
                          <a:solidFill>
                            <a:schemeClr val="tx1"/>
                          </a:solidFill>
                          <a:effectLst/>
                          <a:latin typeface="+mn-ea"/>
                          <a:ea typeface="+mn-ea"/>
                        </a:rPr>
                        <a:t>BMI</a:t>
                      </a:r>
                      <a:r>
                        <a:rPr lang="ja-JP" altLang="en-US" sz="1200" b="0" i="0" u="none" strike="noStrike" baseline="0" dirty="0">
                          <a:solidFill>
                            <a:schemeClr val="tx1"/>
                          </a:solidFill>
                          <a:effectLst/>
                          <a:latin typeface="+mn-ea"/>
                          <a:ea typeface="+mn-ea"/>
                        </a:rPr>
                        <a:t>を用いて評価すること。</a:t>
                      </a:r>
                    </a:p>
                    <a:p>
                      <a:pPr marL="0" marR="0" lvl="0" indent="0" algn="just" defTabSz="914400" rtl="0" eaLnBrk="1" fontAlgn="ctr" latinLnBrk="0" hangingPunct="1">
                        <a:lnSpc>
                          <a:spcPts val="1300"/>
                        </a:lnSpc>
                        <a:spcBef>
                          <a:spcPts val="0"/>
                        </a:spcBef>
                        <a:spcAft>
                          <a:spcPts val="0"/>
                        </a:spcAft>
                        <a:buClrTx/>
                        <a:buSzTx/>
                        <a:buFontTx/>
                        <a:buNone/>
                        <a:tabLst/>
                        <a:defRPr/>
                      </a:pPr>
                      <a:r>
                        <a:rPr lang="ja-JP" altLang="en-US" sz="1200" b="0" i="0" u="none" strike="noStrike" baseline="0" dirty="0">
                          <a:solidFill>
                            <a:schemeClr val="tx1"/>
                          </a:solidFill>
                          <a:effectLst/>
                          <a:latin typeface="+mn-ea"/>
                          <a:ea typeface="+mn-ea"/>
                        </a:rPr>
                        <a:t>注２：身体活動レベル</a:t>
                      </a:r>
                      <a:r>
                        <a:rPr lang="en-US" altLang="ja-JP" sz="1200" b="0" i="0" u="none" strike="noStrike" baseline="0" dirty="0">
                          <a:solidFill>
                            <a:schemeClr val="tx1"/>
                          </a:solidFill>
                          <a:effectLst/>
                          <a:latin typeface="+mn-ea"/>
                          <a:ea typeface="+mn-ea"/>
                        </a:rPr>
                        <a:t>Ⅰ</a:t>
                      </a:r>
                      <a:r>
                        <a:rPr lang="ja-JP" altLang="en-US" sz="1200" b="0" i="0" u="none" strike="noStrike" baseline="0" dirty="0">
                          <a:solidFill>
                            <a:schemeClr val="tx1"/>
                          </a:solidFill>
                          <a:effectLst/>
                          <a:latin typeface="+mn-ea"/>
                          <a:ea typeface="+mn-ea"/>
                        </a:rPr>
                        <a:t>の場合、少ないエネルギー消費量に見合った少ないエネルギー摂取量を維持することになるため、健康の保持・増進の観点からは、身体活動量を増加させる必要がある。</a:t>
                      </a: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11" name="テキスト ボックス 10"/>
          <p:cNvSpPr txBox="1"/>
          <p:nvPr/>
        </p:nvSpPr>
        <p:spPr>
          <a:xfrm>
            <a:off x="543000" y="188640"/>
            <a:ext cx="8820000" cy="400110"/>
          </a:xfrm>
          <a:prstGeom prst="rect">
            <a:avLst/>
          </a:prstGeom>
          <a:noFill/>
        </p:spPr>
        <p:txBody>
          <a:bodyPr wrap="square" rtlCol="0">
            <a:spAutoFit/>
          </a:bodyPr>
          <a:lstStyle/>
          <a:p>
            <a:pPr algn="just"/>
            <a:r>
              <a:rPr lang="ja-JP" altLang="en-US" sz="2000" dirty="0">
                <a:latin typeface="+mn-ea"/>
              </a:rPr>
              <a:t>（参考）推定エネルギー必要量（</a:t>
            </a:r>
            <a:r>
              <a:rPr lang="en-US" altLang="ja-JP" sz="2000" dirty="0">
                <a:latin typeface="+mn-ea"/>
              </a:rPr>
              <a:t>kcal/</a:t>
            </a:r>
            <a:r>
              <a:rPr lang="ja-JP" altLang="en-US" sz="2000" dirty="0">
                <a:latin typeface="+mn-ea"/>
              </a:rPr>
              <a:t>日）</a:t>
            </a:r>
          </a:p>
        </p:txBody>
      </p:sp>
      <p:graphicFrame>
        <p:nvGraphicFramePr>
          <p:cNvPr id="12" name="表 11"/>
          <p:cNvGraphicFramePr>
            <a:graphicFrameLocks noGrp="1"/>
          </p:cNvGraphicFramePr>
          <p:nvPr>
            <p:extLst>
              <p:ext uri="{D42A27DB-BD31-4B8C-83A1-F6EECF244321}">
                <p14:modId xmlns:p14="http://schemas.microsoft.com/office/powerpoint/2010/main" val="2400316609"/>
              </p:ext>
            </p:extLst>
          </p:nvPr>
        </p:nvGraphicFramePr>
        <p:xfrm>
          <a:off x="669144" y="618024"/>
          <a:ext cx="7777364" cy="4817801"/>
        </p:xfrm>
        <a:graphic>
          <a:graphicData uri="http://schemas.openxmlformats.org/drawingml/2006/table">
            <a:tbl>
              <a:tblPr firstRow="1" firstCol="1" lastRow="1" lastCol="1" bandRow="1" bandCol="1">
                <a:tableStyleId>{5C22544A-7EE6-4342-B048-85BDC9FD1C3A}</a:tableStyleId>
              </a:tblPr>
              <a:tblGrid>
                <a:gridCol w="2160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936341">
                  <a:extLst>
                    <a:ext uri="{9D8B030D-6E8A-4147-A177-3AD203B41FA5}">
                      <a16:colId xmlns:a16="http://schemas.microsoft.com/office/drawing/2014/main" val="192033357"/>
                    </a:ext>
                  </a:extLst>
                </a:gridCol>
                <a:gridCol w="936341">
                  <a:extLst>
                    <a:ext uri="{9D8B030D-6E8A-4147-A177-3AD203B41FA5}">
                      <a16:colId xmlns:a16="http://schemas.microsoft.com/office/drawing/2014/main" val="20007"/>
                    </a:ext>
                  </a:extLst>
                </a:gridCol>
                <a:gridCol w="936341">
                  <a:extLst>
                    <a:ext uri="{9D8B030D-6E8A-4147-A177-3AD203B41FA5}">
                      <a16:colId xmlns:a16="http://schemas.microsoft.com/office/drawing/2014/main" val="20008"/>
                    </a:ext>
                  </a:extLst>
                </a:gridCol>
                <a:gridCol w="936341">
                  <a:extLst>
                    <a:ext uri="{9D8B030D-6E8A-4147-A177-3AD203B41FA5}">
                      <a16:colId xmlns:a16="http://schemas.microsoft.com/office/drawing/2014/main" val="1665929544"/>
                    </a:ext>
                  </a:extLst>
                </a:gridCol>
              </a:tblGrid>
              <a:tr h="230400">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30400">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身体活動レベル</a:t>
                      </a:r>
                      <a:r>
                        <a:rPr lang="en-US"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rPr>
                        <a:t>1</a:t>
                      </a:r>
                      <a:endParaRPr 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Ⅰ</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mn-ea"/>
                        </a:rPr>
                        <a:t>Ⅱ</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mn-ea"/>
                        </a:rPr>
                        <a:t>Ⅲ</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Ⅰ</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mn-ea"/>
                        </a:rPr>
                        <a:t>Ⅱ</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mn-ea"/>
                        </a:rPr>
                        <a:t>Ⅲ</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30400">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400">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８</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400">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９～</a:t>
                      </a: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11</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6819596"/>
                  </a:ext>
                </a:extLst>
              </a:tr>
              <a:tr h="2304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4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4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4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4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1,950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4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4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4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4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4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2,950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1,950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040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400">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r>
                        <a:rPr lang="en-US"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rPr>
                        <a:t>2</a:t>
                      </a:r>
                      <a:endParaRPr 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670601">
                <a:tc>
                  <a:txBody>
                    <a:bodyPr/>
                    <a:lstStyle/>
                    <a:p>
                      <a:pPr marR="190500" algn="l">
                        <a:lnSpc>
                          <a:spcPts val="1600"/>
                        </a:lnSpc>
                        <a:spcAft>
                          <a:spcPts val="0"/>
                        </a:spcAft>
                      </a:pPr>
                      <a:r>
                        <a:rPr lang="ja-JP" altLang="ja-JP" sz="1600" b="0" u="none" kern="0" dirty="0">
                          <a:solidFill>
                            <a:schemeClr val="tx1"/>
                          </a:solidFill>
                          <a:effectLst/>
                          <a:latin typeface="ＭＳ Ｐゴシック" panose="020B0600070205080204" pitchFamily="50" charset="-128"/>
                          <a:ea typeface="+mn-ea"/>
                        </a:rPr>
                        <a:t>妊婦（付加量）</a:t>
                      </a:r>
                      <a:r>
                        <a:rPr lang="en-US" altLang="ja-JP" sz="1600" b="0" i="0" u="none" kern="0" baseline="30000" dirty="0">
                          <a:solidFill>
                            <a:schemeClr val="tx1"/>
                          </a:solidFill>
                          <a:effectLst/>
                          <a:latin typeface="ＭＳ Ｐゴシック" panose="020B0600070205080204" pitchFamily="50" charset="-128"/>
                          <a:ea typeface="+mn-ea"/>
                        </a:rPr>
                        <a:t>3</a:t>
                      </a:r>
                      <a:r>
                        <a:rPr lang="ja-JP" altLang="en-US" sz="1600" b="0" u="none" kern="0" baseline="30000" dirty="0">
                          <a:solidFill>
                            <a:schemeClr val="tx1"/>
                          </a:solidFill>
                          <a:effectLst/>
                          <a:latin typeface="ＭＳ Ｐゴシック" panose="020B0600070205080204" pitchFamily="50" charset="-128"/>
                          <a:ea typeface="+mn-ea"/>
                        </a:rPr>
                        <a:t>　　</a:t>
                      </a:r>
                      <a:r>
                        <a:rPr lang="ja-JP" altLang="ja-JP" sz="1600" b="0" u="none" kern="100" dirty="0">
                          <a:solidFill>
                            <a:schemeClr val="tx1"/>
                          </a:solidFill>
                          <a:effectLst/>
                          <a:latin typeface="ＭＳ Ｐゴシック" panose="020B0600070205080204" pitchFamily="50" charset="-128"/>
                          <a:ea typeface="+mn-ea"/>
                        </a:rPr>
                        <a:t>初期</a:t>
                      </a:r>
                      <a:r>
                        <a:rPr lang="ja-JP" altLang="en-US" sz="1600" b="0" u="none" kern="100" dirty="0">
                          <a:solidFill>
                            <a:schemeClr val="tx1"/>
                          </a:solidFill>
                          <a:effectLst/>
                          <a:latin typeface="ＭＳ Ｐゴシック" panose="020B0600070205080204" pitchFamily="50" charset="-128"/>
                          <a:ea typeface="+mn-ea"/>
                        </a:rPr>
                        <a:t>　　　　　　　　</a:t>
                      </a:r>
                      <a:endParaRPr lang="en-US" altLang="ja-JP" sz="1600" b="0" u="none" kern="100" dirty="0">
                        <a:solidFill>
                          <a:schemeClr val="tx1"/>
                        </a:solidFill>
                        <a:effectLst/>
                        <a:latin typeface="ＭＳ Ｐゴシック" panose="020B0600070205080204" pitchFamily="50" charset="-128"/>
                        <a:ea typeface="+mn-ea"/>
                      </a:endParaRPr>
                    </a:p>
                    <a:p>
                      <a:pPr marR="190500" algn="l">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　　　　　　　　　　</a:t>
                      </a:r>
                      <a:r>
                        <a:rPr lang="ja-JP" altLang="en-US" sz="1600" b="0" u="none" kern="100" baseline="0" dirty="0" smtClean="0">
                          <a:solidFill>
                            <a:schemeClr val="tx1"/>
                          </a:solidFill>
                          <a:effectLst/>
                          <a:latin typeface="ＭＳ Ｐゴシック" panose="020B0600070205080204" pitchFamily="50" charset="-128"/>
                          <a:ea typeface="+mn-ea"/>
                        </a:rPr>
                        <a:t>  </a:t>
                      </a:r>
                      <a:r>
                        <a:rPr lang="ja-JP" altLang="ja-JP" sz="1600" b="0" u="none" kern="100" dirty="0" smtClean="0">
                          <a:solidFill>
                            <a:schemeClr val="tx1"/>
                          </a:solidFill>
                          <a:effectLst/>
                          <a:latin typeface="ＭＳ Ｐゴシック" panose="020B0600070205080204" pitchFamily="50" charset="-128"/>
                          <a:ea typeface="+mn-ea"/>
                        </a:rPr>
                        <a:t>中期</a:t>
                      </a:r>
                      <a:r>
                        <a:rPr lang="ja-JP" altLang="en-US" sz="1600" b="0" u="none" kern="100" dirty="0">
                          <a:solidFill>
                            <a:schemeClr val="tx1"/>
                          </a:solidFill>
                          <a:effectLst/>
                          <a:latin typeface="ＭＳ Ｐゴシック" panose="020B0600070205080204" pitchFamily="50" charset="-128"/>
                          <a:ea typeface="+mn-ea"/>
                        </a:rPr>
                        <a:t>　　　　　　　</a:t>
                      </a:r>
                      <a:endParaRPr lang="en-US" altLang="ja-JP" sz="1600" b="0" u="none" kern="100" dirty="0">
                        <a:solidFill>
                          <a:schemeClr val="tx1"/>
                        </a:solidFill>
                        <a:effectLst/>
                        <a:latin typeface="ＭＳ Ｐゴシック" panose="020B0600070205080204" pitchFamily="50" charset="-128"/>
                        <a:ea typeface="+mn-ea"/>
                      </a:endParaRPr>
                    </a:p>
                    <a:p>
                      <a:pPr marR="190500" algn="l">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　　　　　　　　　　</a:t>
                      </a:r>
                      <a:r>
                        <a:rPr lang="ja-JP" altLang="en-US" sz="1600" b="0" u="none" kern="100" baseline="0" dirty="0" smtClean="0">
                          <a:solidFill>
                            <a:schemeClr val="tx1"/>
                          </a:solidFill>
                          <a:effectLst/>
                          <a:latin typeface="ＭＳ Ｐゴシック" panose="020B0600070205080204" pitchFamily="50" charset="-128"/>
                          <a:ea typeface="+mn-ea"/>
                        </a:rPr>
                        <a:t>  </a:t>
                      </a:r>
                      <a:r>
                        <a:rPr lang="ja-JP" altLang="ja-JP" sz="1600" b="0" u="none" kern="100" dirty="0" smtClean="0">
                          <a:solidFill>
                            <a:schemeClr val="tx1"/>
                          </a:solidFill>
                          <a:effectLst/>
                          <a:latin typeface="ＭＳ Ｐゴシック" panose="020B0600070205080204" pitchFamily="50" charset="-128"/>
                          <a:ea typeface="+mn-ea"/>
                        </a:rPr>
                        <a:t>後期</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3">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 +50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+250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+450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+250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+450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+250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+450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400">
                <a:tc>
                  <a:txBody>
                    <a:bodyPr/>
                    <a:lstStyle/>
                    <a:p>
                      <a:pPr marR="57150" algn="l">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+350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+350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+350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0348876"/>
                  </a:ext>
                </a:extLst>
              </a:tr>
            </a:tbl>
          </a:graphicData>
        </a:graphic>
      </p:graphicFrame>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43</a:t>
            </a:fld>
            <a:endParaRPr kumimoji="1" lang="ja-JP" altLang="en-US" dirty="0"/>
          </a:p>
        </p:txBody>
      </p:sp>
      <p:sp>
        <p:nvSpPr>
          <p:cNvPr id="7" name="正方形/長方形 6"/>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p.51</a:t>
            </a:r>
            <a:r>
              <a:rPr lang="ja-JP" altLang="en-US" sz="1100" dirty="0">
                <a:solidFill>
                  <a:schemeClr val="tx1"/>
                </a:solidFill>
                <a:latin typeface="+mn-ea"/>
              </a:rPr>
              <a:t>～</a:t>
            </a:r>
            <a:r>
              <a:rPr lang="en-US" altLang="ja-JP" sz="1100" dirty="0">
                <a:solidFill>
                  <a:schemeClr val="tx1"/>
                </a:solidFill>
                <a:latin typeface="+mn-ea"/>
              </a:rPr>
              <a:t>p.105</a:t>
            </a:r>
          </a:p>
        </p:txBody>
      </p:sp>
    </p:spTree>
    <p:extLst>
      <p:ext uri="{BB962C8B-B14F-4D97-AF65-F5344CB8AC3E}">
        <p14:creationId xmlns:p14="http://schemas.microsoft.com/office/powerpoint/2010/main" val="31636280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1" name="Line 4"/>
          <p:cNvSpPr>
            <a:spLocks noChangeShapeType="1"/>
          </p:cNvSpPr>
          <p:nvPr/>
        </p:nvSpPr>
        <p:spPr bwMode="auto">
          <a:xfrm>
            <a:off x="560389" y="6669088"/>
            <a:ext cx="8713787" cy="0"/>
          </a:xfrm>
          <a:prstGeom prst="line">
            <a:avLst/>
          </a:prstGeom>
          <a:noFill/>
          <a:ln w="38100" cap="flat"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spAutoFit/>
          </a:bodyPr>
          <a:lstStyle/>
          <a:p>
            <a:endParaRPr lang="ja-JP" altLang="en-US" dirty="0"/>
          </a:p>
        </p:txBody>
      </p:sp>
      <p:sp>
        <p:nvSpPr>
          <p:cNvPr id="15462" name="Line 4"/>
          <p:cNvSpPr>
            <a:spLocks noChangeShapeType="1"/>
          </p:cNvSpPr>
          <p:nvPr/>
        </p:nvSpPr>
        <p:spPr bwMode="auto">
          <a:xfrm>
            <a:off x="560389" y="1052736"/>
            <a:ext cx="8713787" cy="0"/>
          </a:xfrm>
          <a:prstGeom prst="line">
            <a:avLst/>
          </a:prstGeom>
          <a:noFill/>
          <a:ln w="38100" cap="flat"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spAutoFit/>
          </a:bodyPr>
          <a:lstStyle/>
          <a:p>
            <a:endParaRPr lang="ja-JP" altLang="en-US" dirty="0"/>
          </a:p>
        </p:txBody>
      </p:sp>
      <p:pic>
        <p:nvPicPr>
          <p:cNvPr id="15463" name="図 1"/>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567" y="1172837"/>
            <a:ext cx="6552654" cy="43056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64" name="Line 4"/>
          <p:cNvSpPr>
            <a:spLocks noChangeShapeType="1"/>
          </p:cNvSpPr>
          <p:nvPr/>
        </p:nvSpPr>
        <p:spPr bwMode="auto">
          <a:xfrm>
            <a:off x="1964208" y="3861048"/>
            <a:ext cx="5797104" cy="0"/>
          </a:xfrm>
          <a:prstGeom prst="line">
            <a:avLst/>
          </a:prstGeom>
          <a:noFill/>
          <a:ln w="44450" cap="flat" algn="ctr">
            <a:solidFill>
              <a:srgbClr val="FF0000"/>
            </a:solidFill>
            <a:prstDash val="sysDash"/>
            <a:round/>
            <a:headEnd type="none" w="med" len="med"/>
            <a:tailEnd type="none" w="med" len="med"/>
          </a:ln>
          <a:extLst>
            <a:ext uri="{909E8E84-426E-40DD-AFC4-6F175D3DCCD1}">
              <a14:hiddenFill xmlns:a14="http://schemas.microsoft.com/office/drawing/2010/main">
                <a:noFill/>
              </a14:hiddenFill>
            </a:ext>
          </a:extLst>
        </p:spPr>
        <p:txBody>
          <a:bodyPr wrap="square">
            <a:spAutoFit/>
          </a:bodyPr>
          <a:lstStyle/>
          <a:p>
            <a:endParaRPr lang="ja-JP" altLang="en-US" dirty="0"/>
          </a:p>
        </p:txBody>
      </p:sp>
      <p:sp>
        <p:nvSpPr>
          <p:cNvPr id="15465" name="Line 4"/>
          <p:cNvSpPr>
            <a:spLocks noChangeShapeType="1"/>
          </p:cNvSpPr>
          <p:nvPr/>
        </p:nvSpPr>
        <p:spPr bwMode="auto">
          <a:xfrm>
            <a:off x="1964208" y="4437112"/>
            <a:ext cx="5797104" cy="0"/>
          </a:xfrm>
          <a:prstGeom prst="line">
            <a:avLst/>
          </a:prstGeom>
          <a:noFill/>
          <a:ln w="44450" cap="flat" algn="ctr">
            <a:solidFill>
              <a:srgbClr val="FF0000"/>
            </a:solidFill>
            <a:prstDash val="sysDash"/>
            <a:round/>
            <a:headEnd type="none" w="med" len="med"/>
            <a:tailEnd type="none" w="med" len="med"/>
          </a:ln>
          <a:extLst>
            <a:ext uri="{909E8E84-426E-40DD-AFC4-6F175D3DCCD1}">
              <a14:hiddenFill xmlns:a14="http://schemas.microsoft.com/office/drawing/2010/main">
                <a:noFill/>
              </a14:hiddenFill>
            </a:ext>
          </a:extLst>
        </p:spPr>
        <p:txBody>
          <a:bodyPr wrap="square">
            <a:spAutoFit/>
          </a:bodyPr>
          <a:lstStyle/>
          <a:p>
            <a:endParaRPr lang="ja-JP" altLang="en-US" dirty="0"/>
          </a:p>
        </p:txBody>
      </p:sp>
      <p:sp>
        <p:nvSpPr>
          <p:cNvPr id="15466" name="Text Box 7"/>
          <p:cNvSpPr>
            <a:spLocks noChangeArrowheads="1"/>
          </p:cNvSpPr>
          <p:nvPr/>
        </p:nvSpPr>
        <p:spPr bwMode="auto">
          <a:xfrm>
            <a:off x="560512" y="560611"/>
            <a:ext cx="986509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dirty="0">
                <a:solidFill>
                  <a:srgbClr val="000000"/>
                </a:solidFill>
                <a:latin typeface="+mn-ea"/>
                <a:ea typeface="+mn-ea"/>
              </a:rPr>
              <a:t>図４　</a:t>
            </a:r>
            <a:r>
              <a:rPr lang="ja-JP" altLang="en-US" sz="2000" dirty="0" smtClean="0">
                <a:solidFill>
                  <a:srgbClr val="000000"/>
                </a:solidFill>
                <a:latin typeface="+mn-ea"/>
                <a:ea typeface="+mn-ea"/>
              </a:rPr>
              <a:t>年齢別に見たエネルギー消費量（</a:t>
            </a:r>
            <a:r>
              <a:rPr lang="en-US" altLang="ja-JP" sz="2000" dirty="0" smtClean="0">
                <a:solidFill>
                  <a:srgbClr val="000000"/>
                </a:solidFill>
                <a:latin typeface="+mn-ea"/>
                <a:ea typeface="+mn-ea"/>
              </a:rPr>
              <a:t>kcal/kg</a:t>
            </a:r>
            <a:r>
              <a:rPr lang="ja-JP" altLang="en-US" sz="2000" dirty="0" smtClean="0">
                <a:solidFill>
                  <a:srgbClr val="000000"/>
                </a:solidFill>
                <a:latin typeface="+mn-ea"/>
                <a:ea typeface="+mn-ea"/>
              </a:rPr>
              <a:t>体重</a:t>
            </a:r>
            <a:r>
              <a:rPr lang="en-US" altLang="ja-JP" sz="2000" dirty="0" smtClean="0">
                <a:solidFill>
                  <a:srgbClr val="000000"/>
                </a:solidFill>
                <a:latin typeface="+mn-ea"/>
                <a:ea typeface="+mn-ea"/>
              </a:rPr>
              <a:t>/</a:t>
            </a:r>
            <a:r>
              <a:rPr lang="ja-JP" altLang="en-US" sz="2000" dirty="0" smtClean="0">
                <a:solidFill>
                  <a:srgbClr val="000000"/>
                </a:solidFill>
                <a:latin typeface="+mn-ea"/>
                <a:ea typeface="+mn-ea"/>
              </a:rPr>
              <a:t>日）（</a:t>
            </a:r>
            <a:r>
              <a:rPr lang="ja-JP" altLang="en-US" sz="2000" dirty="0">
                <a:solidFill>
                  <a:srgbClr val="000000"/>
                </a:solidFill>
                <a:latin typeface="+mn-ea"/>
                <a:ea typeface="+mn-ea"/>
              </a:rPr>
              <a:t>集団代表値）</a:t>
            </a:r>
          </a:p>
        </p:txBody>
      </p:sp>
      <p:sp>
        <p:nvSpPr>
          <p:cNvPr id="15467" name="Text Box 7"/>
          <p:cNvSpPr>
            <a:spLocks noChangeArrowheads="1"/>
          </p:cNvSpPr>
          <p:nvPr/>
        </p:nvSpPr>
        <p:spPr bwMode="auto">
          <a:xfrm>
            <a:off x="631826" y="5661025"/>
            <a:ext cx="6049963"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dirty="0">
                <a:solidFill>
                  <a:srgbClr val="000000"/>
                </a:solidFill>
                <a:latin typeface="+mn-ea"/>
                <a:ea typeface="+mn-ea"/>
              </a:rPr>
              <a:t>成人は、</a:t>
            </a:r>
            <a:r>
              <a:rPr lang="en-US" altLang="ja-JP" sz="1800" dirty="0">
                <a:solidFill>
                  <a:srgbClr val="000000"/>
                </a:solidFill>
                <a:latin typeface="+mn-ea"/>
                <a:ea typeface="+mn-ea"/>
              </a:rPr>
              <a:t>30</a:t>
            </a:r>
            <a:r>
              <a:rPr lang="ja-JP" altLang="en-US" sz="1800" dirty="0">
                <a:solidFill>
                  <a:srgbClr val="000000"/>
                </a:solidFill>
                <a:latin typeface="+mn-ea"/>
                <a:ea typeface="+mn-ea"/>
              </a:rPr>
              <a:t>～</a:t>
            </a:r>
            <a:r>
              <a:rPr lang="en-US" altLang="ja-JP" sz="1800" dirty="0">
                <a:solidFill>
                  <a:srgbClr val="000000"/>
                </a:solidFill>
                <a:latin typeface="+mn-ea"/>
                <a:ea typeface="+mn-ea"/>
              </a:rPr>
              <a:t>40kcal/kg</a:t>
            </a:r>
            <a:r>
              <a:rPr lang="ja-JP" altLang="en-US" sz="1800" dirty="0">
                <a:solidFill>
                  <a:srgbClr val="000000"/>
                </a:solidFill>
                <a:latin typeface="+mn-ea"/>
                <a:ea typeface="+mn-ea"/>
              </a:rPr>
              <a:t>体重</a:t>
            </a:r>
            <a:r>
              <a:rPr lang="en-US" altLang="ja-JP" sz="1800" dirty="0">
                <a:solidFill>
                  <a:srgbClr val="000000"/>
                </a:solidFill>
                <a:latin typeface="+mn-ea"/>
                <a:ea typeface="+mn-ea"/>
              </a:rPr>
              <a:t>/</a:t>
            </a:r>
            <a:r>
              <a:rPr lang="ja-JP" altLang="en-US" sz="1800" dirty="0">
                <a:solidFill>
                  <a:srgbClr val="000000"/>
                </a:solidFill>
                <a:latin typeface="+mn-ea"/>
                <a:ea typeface="+mn-ea"/>
              </a:rPr>
              <a:t>日の範囲、男性＞女性。</a:t>
            </a:r>
          </a:p>
          <a:p>
            <a:pPr eaLnBrk="1" hangingPunct="1">
              <a:spcBef>
                <a:spcPct val="0"/>
              </a:spcBef>
              <a:buFontTx/>
              <a:buNone/>
            </a:pPr>
            <a:r>
              <a:rPr lang="ja-JP" altLang="en-US" sz="1800" dirty="0">
                <a:solidFill>
                  <a:srgbClr val="000000"/>
                </a:solidFill>
                <a:latin typeface="+mn-ea"/>
                <a:ea typeface="+mn-ea"/>
              </a:rPr>
              <a:t>高齢者は、研究が少ない。</a:t>
            </a:r>
          </a:p>
          <a:p>
            <a:pPr eaLnBrk="1" hangingPunct="1">
              <a:spcBef>
                <a:spcPct val="0"/>
              </a:spcBef>
              <a:buFontTx/>
              <a:buNone/>
            </a:pPr>
            <a:r>
              <a:rPr lang="ja-JP" altLang="en-US" sz="1800" dirty="0">
                <a:solidFill>
                  <a:srgbClr val="000000"/>
                </a:solidFill>
                <a:latin typeface="+mn-ea"/>
                <a:ea typeface="+mn-ea"/>
              </a:rPr>
              <a:t>小児は、幅が広い。</a:t>
            </a:r>
            <a:r>
              <a:rPr lang="en-US" altLang="ja-JP" sz="1800" dirty="0">
                <a:solidFill>
                  <a:srgbClr val="000000"/>
                </a:solidFill>
                <a:latin typeface="+mn-ea"/>
                <a:ea typeface="+mn-ea"/>
              </a:rPr>
              <a:t/>
            </a:r>
            <a:br>
              <a:rPr lang="en-US" altLang="ja-JP" sz="1800" dirty="0">
                <a:solidFill>
                  <a:srgbClr val="000000"/>
                </a:solidFill>
                <a:latin typeface="+mn-ea"/>
                <a:ea typeface="+mn-ea"/>
              </a:rPr>
            </a:br>
            <a:endParaRPr lang="en-US" altLang="ja-JP" sz="1800" dirty="0">
              <a:solidFill>
                <a:srgbClr val="000000"/>
              </a:solidFill>
              <a:latin typeface="+mn-ea"/>
              <a:ea typeface="+mn-ea"/>
            </a:endParaRPr>
          </a:p>
        </p:txBody>
      </p:sp>
      <p:sp>
        <p:nvSpPr>
          <p:cNvPr id="11" name="正方形/長方形 10"/>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p.51</a:t>
            </a:r>
            <a:r>
              <a:rPr lang="ja-JP" altLang="en-US" sz="1100" dirty="0">
                <a:solidFill>
                  <a:schemeClr val="tx1"/>
                </a:solidFill>
                <a:latin typeface="+mn-ea"/>
              </a:rPr>
              <a:t>～</a:t>
            </a:r>
            <a:r>
              <a:rPr lang="en-US" altLang="ja-JP" sz="1100" dirty="0">
                <a:solidFill>
                  <a:schemeClr val="tx1"/>
                </a:solidFill>
                <a:latin typeface="+mn-ea"/>
              </a:rPr>
              <a:t>p.105</a:t>
            </a:r>
          </a:p>
        </p:txBody>
      </p:sp>
      <p:sp>
        <p:nvSpPr>
          <p:cNvPr id="12" name="スライド番号プレースホルダー 2"/>
          <p:cNvSpPr>
            <a:spLocks noGrp="1"/>
          </p:cNvSpPr>
          <p:nvPr>
            <p:ph type="sldNum" sz="quarter" idx="12"/>
          </p:nvPr>
        </p:nvSpPr>
        <p:spPr>
          <a:xfrm>
            <a:off x="7449277" y="6456972"/>
            <a:ext cx="2311400" cy="365125"/>
          </a:xfrm>
        </p:spPr>
        <p:txBody>
          <a:bodyPr/>
          <a:lstStyle/>
          <a:p>
            <a:fld id="{D2D8002D-B5B0-4BAC-B1F6-782DDCCE6D9C}" type="slidenum">
              <a:rPr kumimoji="1" lang="ja-JP" altLang="en-US" smtClean="0"/>
              <a:t>44</a:t>
            </a:fld>
            <a:endParaRPr kumimoji="1" lang="ja-JP" altLang="en-US" dirty="0"/>
          </a:p>
        </p:txBody>
      </p:sp>
    </p:spTree>
    <p:extLst>
      <p:ext uri="{BB962C8B-B14F-4D97-AF65-F5344CB8AC3E}">
        <p14:creationId xmlns:p14="http://schemas.microsoft.com/office/powerpoint/2010/main" val="35979804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4" name="Line 4"/>
          <p:cNvSpPr>
            <a:spLocks noChangeShapeType="1"/>
          </p:cNvSpPr>
          <p:nvPr/>
        </p:nvSpPr>
        <p:spPr bwMode="auto">
          <a:xfrm>
            <a:off x="560389" y="5949950"/>
            <a:ext cx="8713787" cy="0"/>
          </a:xfrm>
          <a:prstGeom prst="line">
            <a:avLst/>
          </a:prstGeom>
          <a:noFill/>
          <a:ln w="38100" cap="flat"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spAutoFit/>
          </a:bodyPr>
          <a:lstStyle/>
          <a:p>
            <a:endParaRPr lang="ja-JP" altLang="en-US" dirty="0"/>
          </a:p>
        </p:txBody>
      </p:sp>
      <p:sp>
        <p:nvSpPr>
          <p:cNvPr id="16495" name="Line 4"/>
          <p:cNvSpPr>
            <a:spLocks noChangeShapeType="1"/>
          </p:cNvSpPr>
          <p:nvPr/>
        </p:nvSpPr>
        <p:spPr bwMode="auto">
          <a:xfrm>
            <a:off x="560389" y="1064790"/>
            <a:ext cx="8713787" cy="0"/>
          </a:xfrm>
          <a:prstGeom prst="line">
            <a:avLst/>
          </a:prstGeom>
          <a:noFill/>
          <a:ln w="38100" cap="flat"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spAutoFit/>
          </a:bodyPr>
          <a:lstStyle/>
          <a:p>
            <a:endParaRPr lang="ja-JP" altLang="en-US" dirty="0"/>
          </a:p>
        </p:txBody>
      </p:sp>
      <p:sp>
        <p:nvSpPr>
          <p:cNvPr id="16496" name="Text Box 7"/>
          <p:cNvSpPr>
            <a:spLocks noChangeArrowheads="1"/>
          </p:cNvSpPr>
          <p:nvPr/>
        </p:nvSpPr>
        <p:spPr bwMode="auto">
          <a:xfrm>
            <a:off x="596899" y="572665"/>
            <a:ext cx="8964613"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dirty="0">
                <a:solidFill>
                  <a:srgbClr val="000000"/>
                </a:solidFill>
                <a:latin typeface="+mn-ea"/>
                <a:ea typeface="+mn-ea"/>
              </a:rPr>
              <a:t>図５　二重標識水法による糖尿病患者の体重当たりの総エネルギー消費量</a:t>
            </a:r>
          </a:p>
        </p:txBody>
      </p:sp>
      <p:pic>
        <p:nvPicPr>
          <p:cNvPr id="16497" name="図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450" y="1845841"/>
            <a:ext cx="5976838" cy="3959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98" name="Line 4"/>
          <p:cNvSpPr>
            <a:spLocks noChangeShapeType="1"/>
          </p:cNvSpPr>
          <p:nvPr/>
        </p:nvSpPr>
        <p:spPr bwMode="auto">
          <a:xfrm>
            <a:off x="2289177" y="3645024"/>
            <a:ext cx="5040088" cy="0"/>
          </a:xfrm>
          <a:prstGeom prst="line">
            <a:avLst/>
          </a:prstGeom>
          <a:noFill/>
          <a:ln w="44450" cap="flat" algn="ctr">
            <a:solidFill>
              <a:srgbClr val="FF0000"/>
            </a:solidFill>
            <a:prstDash val="sysDash"/>
            <a:round/>
            <a:headEnd type="none" w="med" len="med"/>
            <a:tailEnd type="none" w="med" len="med"/>
          </a:ln>
          <a:extLst>
            <a:ext uri="{909E8E84-426E-40DD-AFC4-6F175D3DCCD1}">
              <a14:hiddenFill xmlns:a14="http://schemas.microsoft.com/office/drawing/2010/main">
                <a:noFill/>
              </a14:hiddenFill>
            </a:ext>
          </a:extLst>
        </p:spPr>
        <p:txBody>
          <a:bodyPr wrap="square">
            <a:spAutoFit/>
          </a:bodyPr>
          <a:lstStyle/>
          <a:p>
            <a:endParaRPr lang="ja-JP" altLang="en-US" dirty="0"/>
          </a:p>
        </p:txBody>
      </p:sp>
      <p:sp>
        <p:nvSpPr>
          <p:cNvPr id="16499" name="Line 4"/>
          <p:cNvSpPr>
            <a:spLocks noChangeShapeType="1"/>
          </p:cNvSpPr>
          <p:nvPr/>
        </p:nvSpPr>
        <p:spPr bwMode="auto">
          <a:xfrm>
            <a:off x="2289178" y="4437112"/>
            <a:ext cx="5040088" cy="0"/>
          </a:xfrm>
          <a:prstGeom prst="line">
            <a:avLst/>
          </a:prstGeom>
          <a:noFill/>
          <a:ln w="44450" cap="flat" algn="ctr">
            <a:solidFill>
              <a:srgbClr val="FF0000"/>
            </a:solidFill>
            <a:prstDash val="sysDash"/>
            <a:round/>
            <a:headEnd type="none" w="med" len="med"/>
            <a:tailEnd type="none" w="med" len="med"/>
          </a:ln>
          <a:extLst>
            <a:ext uri="{909E8E84-426E-40DD-AFC4-6F175D3DCCD1}">
              <a14:hiddenFill xmlns:a14="http://schemas.microsoft.com/office/drawing/2010/main">
                <a:noFill/>
              </a14:hiddenFill>
            </a:ext>
          </a:extLst>
        </p:spPr>
        <p:txBody>
          <a:bodyPr wrap="square">
            <a:spAutoFit/>
          </a:bodyPr>
          <a:lstStyle/>
          <a:p>
            <a:endParaRPr lang="ja-JP" altLang="en-US" dirty="0"/>
          </a:p>
        </p:txBody>
      </p:sp>
      <p:sp>
        <p:nvSpPr>
          <p:cNvPr id="16500" name="Text Box 7"/>
          <p:cNvSpPr>
            <a:spLocks noChangeArrowheads="1"/>
          </p:cNvSpPr>
          <p:nvPr/>
        </p:nvSpPr>
        <p:spPr bwMode="auto">
          <a:xfrm>
            <a:off x="574676" y="1126703"/>
            <a:ext cx="4752975"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dirty="0">
                <a:solidFill>
                  <a:srgbClr val="000000"/>
                </a:solidFill>
                <a:latin typeface="+mn-ea"/>
                <a:ea typeface="+mn-ea"/>
              </a:rPr>
              <a:t>×</a:t>
            </a:r>
            <a:r>
              <a:rPr lang="ja-JP" altLang="en-US" sz="1800" dirty="0">
                <a:solidFill>
                  <a:srgbClr val="000000"/>
                </a:solidFill>
                <a:latin typeface="+mn-ea"/>
                <a:ea typeface="+mn-ea"/>
              </a:rPr>
              <a:t>と■（集団代表値）。</a:t>
            </a:r>
          </a:p>
          <a:p>
            <a:pPr eaLnBrk="1" hangingPunct="1">
              <a:spcBef>
                <a:spcPct val="0"/>
              </a:spcBef>
              <a:buFontTx/>
              <a:buNone/>
            </a:pPr>
            <a:r>
              <a:rPr lang="ja-JP" altLang="en-US" sz="1800" dirty="0">
                <a:solidFill>
                  <a:srgbClr val="000000"/>
                </a:solidFill>
                <a:latin typeface="+mn-ea"/>
                <a:ea typeface="+mn-ea"/>
              </a:rPr>
              <a:t>〇と●は日本人のデータ（個人の値）。</a:t>
            </a:r>
          </a:p>
        </p:txBody>
      </p:sp>
      <p:sp>
        <p:nvSpPr>
          <p:cNvPr id="16501" name="Text Box 7"/>
          <p:cNvSpPr>
            <a:spLocks noChangeArrowheads="1"/>
          </p:cNvSpPr>
          <p:nvPr/>
        </p:nvSpPr>
        <p:spPr bwMode="auto">
          <a:xfrm>
            <a:off x="560389" y="6022976"/>
            <a:ext cx="8713787"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dirty="0">
                <a:solidFill>
                  <a:srgbClr val="000000"/>
                </a:solidFill>
                <a:latin typeface="+mn-ea"/>
                <a:ea typeface="+mn-ea"/>
              </a:rPr>
              <a:t>保健指導レベルの高血糖者の</a:t>
            </a:r>
            <a:r>
              <a:rPr lang="ja-JP" altLang="en-US" sz="1800" dirty="0" smtClean="0">
                <a:solidFill>
                  <a:srgbClr val="000000"/>
                </a:solidFill>
                <a:latin typeface="+mn-ea"/>
                <a:ea typeface="+mn-ea"/>
              </a:rPr>
              <a:t>エネルギー必要量</a:t>
            </a:r>
            <a:r>
              <a:rPr lang="ja-JP" altLang="en-US" sz="1800" dirty="0">
                <a:solidFill>
                  <a:srgbClr val="000000"/>
                </a:solidFill>
                <a:latin typeface="+mn-ea"/>
                <a:ea typeface="+mn-ea"/>
              </a:rPr>
              <a:t>は、</a:t>
            </a:r>
            <a:r>
              <a:rPr lang="ja-JP" altLang="en-US" sz="1800" dirty="0" smtClean="0">
                <a:solidFill>
                  <a:srgbClr val="000000"/>
                </a:solidFill>
                <a:latin typeface="+mn-ea"/>
                <a:ea typeface="+mn-ea"/>
              </a:rPr>
              <a:t>健康な者と</a:t>
            </a:r>
            <a:r>
              <a:rPr lang="ja-JP" altLang="en-US" sz="1800" dirty="0">
                <a:solidFill>
                  <a:srgbClr val="000000"/>
                </a:solidFill>
                <a:latin typeface="+mn-ea"/>
                <a:ea typeface="+mn-ea"/>
              </a:rPr>
              <a:t>ほぼ同じと考えて体重管理に当たってよいものと考えられる。</a:t>
            </a:r>
          </a:p>
        </p:txBody>
      </p:sp>
      <p:sp>
        <p:nvSpPr>
          <p:cNvPr id="12" name="正方形/長方形 11"/>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p.51</a:t>
            </a:r>
            <a:r>
              <a:rPr lang="ja-JP" altLang="en-US" sz="1100" dirty="0">
                <a:solidFill>
                  <a:schemeClr val="tx1"/>
                </a:solidFill>
                <a:latin typeface="+mn-ea"/>
              </a:rPr>
              <a:t>～</a:t>
            </a:r>
            <a:r>
              <a:rPr lang="en-US" altLang="ja-JP" sz="1100" dirty="0">
                <a:solidFill>
                  <a:schemeClr val="tx1"/>
                </a:solidFill>
                <a:latin typeface="+mn-ea"/>
              </a:rPr>
              <a:t>p.105</a:t>
            </a:r>
          </a:p>
        </p:txBody>
      </p:sp>
      <p:sp>
        <p:nvSpPr>
          <p:cNvPr id="13" name="スライド番号プレースホルダー 2"/>
          <p:cNvSpPr>
            <a:spLocks noGrp="1"/>
          </p:cNvSpPr>
          <p:nvPr>
            <p:ph type="sldNum" sz="quarter" idx="12"/>
          </p:nvPr>
        </p:nvSpPr>
        <p:spPr>
          <a:xfrm>
            <a:off x="7449277" y="6456972"/>
            <a:ext cx="2311400" cy="365125"/>
          </a:xfrm>
        </p:spPr>
        <p:txBody>
          <a:bodyPr/>
          <a:lstStyle/>
          <a:p>
            <a:fld id="{D2D8002D-B5B0-4BAC-B1F6-782DDCCE6D9C}" type="slidenum">
              <a:rPr kumimoji="1" lang="ja-JP" altLang="en-US" smtClean="0"/>
              <a:t>45</a:t>
            </a:fld>
            <a:endParaRPr kumimoji="1" lang="ja-JP" altLang="en-US" dirty="0"/>
          </a:p>
        </p:txBody>
      </p:sp>
    </p:spTree>
    <p:extLst>
      <p:ext uri="{BB962C8B-B14F-4D97-AF65-F5344CB8AC3E}">
        <p14:creationId xmlns:p14="http://schemas.microsoft.com/office/powerpoint/2010/main" val="13523764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2642020"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２　たんぱく質</a:t>
            </a:r>
          </a:p>
        </p:txBody>
      </p:sp>
      <p:sp>
        <p:nvSpPr>
          <p:cNvPr id="6" name="正方形/長方形 5"/>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9" name="テキスト ボックス 8"/>
          <p:cNvSpPr txBox="1"/>
          <p:nvPr/>
        </p:nvSpPr>
        <p:spPr>
          <a:xfrm>
            <a:off x="543000" y="767601"/>
            <a:ext cx="8820000" cy="2862322"/>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指標アミノ酸酸化法を用いた研究結果が最近増えているものの、まだその質・量ともに十分でないことから、今回も窒素出納法で得られたたんぱく質維持必要量を用いて、推定平均必要量を設定。</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spc="-30" dirty="0">
                <a:latin typeface="+mn-ea"/>
              </a:rPr>
              <a:t>たんぱく質摂取量は低すぎても高すぎても、他のエネルギー産生栄養素とともに主な生活習慣病の発症予防及び重症化予防に関連することから、</a:t>
            </a:r>
            <a:r>
              <a:rPr lang="ja-JP" altLang="en-US" sz="2000" dirty="0">
                <a:latin typeface="+mn-ea"/>
              </a:rPr>
              <a:t> １歳以上については総エネルギー摂取量に占める割合（％エネルギー）として</a:t>
            </a:r>
            <a:r>
              <a:rPr lang="ja-JP" altLang="en-US" sz="2000" spc="-30" dirty="0">
                <a:latin typeface="+mn-ea"/>
              </a:rPr>
              <a:t>目標量（範囲）を設定。</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46</a:t>
            </a:fld>
            <a:endParaRPr kumimoji="1" lang="ja-JP" altLang="en-US" dirty="0"/>
          </a:p>
        </p:txBody>
      </p:sp>
      <p:sp>
        <p:nvSpPr>
          <p:cNvPr id="10" name="正方形/長方形 9"/>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p.106</a:t>
            </a:r>
            <a:r>
              <a:rPr lang="ja-JP" altLang="en-US" sz="1100" dirty="0" smtClean="0">
                <a:solidFill>
                  <a:schemeClr val="tx1"/>
                </a:solidFill>
                <a:latin typeface="+mn-ea"/>
              </a:rPr>
              <a:t>～</a:t>
            </a:r>
            <a:r>
              <a:rPr lang="en-US" altLang="ja-JP" sz="1100" dirty="0" smtClean="0">
                <a:solidFill>
                  <a:schemeClr val="tx1"/>
                </a:solidFill>
                <a:latin typeface="+mn-ea"/>
              </a:rPr>
              <a:t>p.126</a:t>
            </a:r>
            <a:endParaRPr lang="en-US" altLang="ja-JP" sz="1100" dirty="0">
              <a:solidFill>
                <a:schemeClr val="tx1"/>
              </a:solidFill>
              <a:latin typeface="+mn-ea"/>
            </a:endParaRPr>
          </a:p>
        </p:txBody>
      </p:sp>
    </p:spTree>
    <p:extLst>
      <p:ext uri="{BB962C8B-B14F-4D97-AF65-F5344CB8AC3E}">
        <p14:creationId xmlns:p14="http://schemas.microsoft.com/office/powerpoint/2010/main" val="33257084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43000" y="767601"/>
            <a:ext cx="8820000" cy="4247317"/>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a:t>
            </a:r>
            <a:r>
              <a:rPr lang="ja-JP" altLang="en-US" sz="2000" dirty="0" smtClean="0">
                <a:latin typeface="+mn-ea"/>
              </a:rPr>
              <a:t>ポイント（続き）</a:t>
            </a:r>
            <a:r>
              <a:rPr lang="en-US" altLang="ja-JP" sz="2000" dirty="0" smtClean="0">
                <a:latin typeface="+mn-ea"/>
              </a:rPr>
              <a:t>〉</a:t>
            </a:r>
            <a:endParaRPr lang="en-US" altLang="ja-JP" sz="2000" dirty="0">
              <a:latin typeface="+mn-ea"/>
            </a:endParaRPr>
          </a:p>
          <a:p>
            <a:pPr marL="342900" indent="-342900" algn="just">
              <a:spcBef>
                <a:spcPts val="600"/>
              </a:spcBef>
              <a:buClr>
                <a:schemeClr val="tx1"/>
              </a:buClr>
              <a:buFont typeface="Wingdings" panose="05000000000000000000" pitchFamily="2" charset="2"/>
              <a:buChar char="l"/>
            </a:pPr>
            <a:r>
              <a:rPr lang="ja-JP" altLang="en-US" sz="2000" dirty="0">
                <a:latin typeface="+mn-ea"/>
              </a:rPr>
              <a:t>推定平均必要量の策定方法</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成人・高齢者・小児：最新のメタ・アナリシスと諸外国の基準設定方法を踏まえ、</a:t>
            </a:r>
            <a:r>
              <a:rPr lang="ja-JP" altLang="en-US" sz="2000" dirty="0">
                <a:solidFill>
                  <a:srgbClr val="FF0000"/>
                </a:solidFill>
                <a:latin typeface="+mn-ea"/>
              </a:rPr>
              <a:t>全年齢区分で男女ともに同一のたんぱく質維持必要量（</a:t>
            </a:r>
            <a:r>
              <a:rPr lang="en-US" altLang="ja-JP" sz="2000" dirty="0">
                <a:solidFill>
                  <a:srgbClr val="FF0000"/>
                </a:solidFill>
                <a:latin typeface="+mn-ea"/>
              </a:rPr>
              <a:t>0.66g/kg</a:t>
            </a:r>
            <a:r>
              <a:rPr lang="ja-JP" altLang="en-US" sz="2000" dirty="0">
                <a:solidFill>
                  <a:srgbClr val="FF0000"/>
                </a:solidFill>
                <a:latin typeface="+mn-ea"/>
              </a:rPr>
              <a:t>体重</a:t>
            </a:r>
            <a:r>
              <a:rPr lang="en-US" altLang="ja-JP" sz="2000" dirty="0">
                <a:solidFill>
                  <a:srgbClr val="FF0000"/>
                </a:solidFill>
                <a:latin typeface="+mn-ea"/>
              </a:rPr>
              <a:t>/</a:t>
            </a:r>
            <a:r>
              <a:rPr lang="ja-JP" altLang="en-US" sz="2000" dirty="0">
                <a:solidFill>
                  <a:srgbClr val="FF0000"/>
                </a:solidFill>
                <a:latin typeface="+mn-ea"/>
              </a:rPr>
              <a:t>日）を用いて算定。</a:t>
            </a:r>
            <a:r>
              <a:rPr lang="ja-JP" altLang="en-US" sz="2000" dirty="0">
                <a:latin typeface="+mn-ea"/>
              </a:rPr>
              <a:t>利用効率については、高齢者で下がることを示す科学的根拠はないことから、同一の値を用いて算定。</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妊婦の付加量：体カリウム増加量より体たんぱく質蓄積量を間接的に算定。</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授乳婦の付加量：母乳中のたんぱく質量と、食事性たんぱく質から母乳たんぱく質への変換効率を用いて算定。</a:t>
            </a:r>
            <a:endParaRPr lang="en-US" altLang="ja-JP" sz="2000" dirty="0">
              <a:latin typeface="+mn-ea"/>
            </a:endParaRPr>
          </a:p>
          <a:p>
            <a:pPr marL="342000" indent="-342900" algn="just">
              <a:spcBef>
                <a:spcPts val="600"/>
              </a:spcBef>
              <a:buFont typeface="Wingdings" panose="05000000000000000000" pitchFamily="2" charset="2"/>
              <a:buChar char="l"/>
            </a:pPr>
            <a:r>
              <a:rPr lang="ja-JP" altLang="en-US" sz="2000" dirty="0">
                <a:latin typeface="+mn-ea"/>
              </a:rPr>
              <a:t>目安量の策定方法</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乳児：０～５か月児は、母乳中のたんぱく質濃度と基準哺乳量から算定し、６～</a:t>
            </a:r>
            <a:r>
              <a:rPr lang="en-US" altLang="ja-JP" sz="2000" dirty="0">
                <a:latin typeface="+mn-ea"/>
              </a:rPr>
              <a:t>11</a:t>
            </a:r>
            <a:r>
              <a:rPr lang="ja-JP" altLang="en-US" sz="2000" dirty="0">
                <a:latin typeface="+mn-ea"/>
              </a:rPr>
              <a:t>か月児は、母乳由来のたんぱく質</a:t>
            </a:r>
            <a:r>
              <a:rPr lang="ja-JP" altLang="en-US" sz="2000" dirty="0" smtClean="0">
                <a:latin typeface="+mn-ea"/>
              </a:rPr>
              <a:t>摂取量に</a:t>
            </a:r>
            <a:r>
              <a:rPr lang="ja-JP" altLang="en-US" sz="2000" dirty="0">
                <a:latin typeface="+mn-ea"/>
              </a:rPr>
              <a:t>離乳食のたんぱく質量を加えて算定。</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47</a:t>
            </a:fld>
            <a:endParaRPr kumimoji="1" lang="ja-JP" altLang="en-US" dirty="0"/>
          </a:p>
        </p:txBody>
      </p:sp>
      <p:sp>
        <p:nvSpPr>
          <p:cNvPr id="10" name="正方形/長方形 9"/>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p.106</a:t>
            </a:r>
            <a:r>
              <a:rPr lang="ja-JP" altLang="en-US" sz="1100" dirty="0" smtClean="0">
                <a:solidFill>
                  <a:schemeClr val="tx1"/>
                </a:solidFill>
                <a:latin typeface="+mn-ea"/>
              </a:rPr>
              <a:t>～</a:t>
            </a:r>
            <a:r>
              <a:rPr lang="en-US" altLang="ja-JP" sz="1100" dirty="0" smtClean="0">
                <a:solidFill>
                  <a:schemeClr val="tx1"/>
                </a:solidFill>
                <a:latin typeface="+mn-ea"/>
              </a:rPr>
              <a:t>p.126</a:t>
            </a:r>
            <a:endParaRPr lang="en-US" altLang="ja-JP" sz="1100" dirty="0">
              <a:solidFill>
                <a:schemeClr val="tx1"/>
              </a:solidFill>
              <a:latin typeface="+mn-ea"/>
            </a:endParaRPr>
          </a:p>
        </p:txBody>
      </p:sp>
    </p:spTree>
    <p:extLst>
      <p:ext uri="{BB962C8B-B14F-4D97-AF65-F5344CB8AC3E}">
        <p14:creationId xmlns:p14="http://schemas.microsoft.com/office/powerpoint/2010/main" val="6539013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43000" y="548680"/>
            <a:ext cx="8820000" cy="6170920"/>
          </a:xfrm>
          <a:prstGeom prst="rect">
            <a:avLst/>
          </a:prstGeom>
          <a:noFill/>
        </p:spPr>
        <p:txBody>
          <a:bodyPr wrap="square" rtlCol="0">
            <a:spAutoFit/>
          </a:bodyPr>
          <a:lstStyle/>
          <a:p>
            <a:pPr algn="just">
              <a:spcBef>
                <a:spcPts val="600"/>
              </a:spcBef>
            </a:pPr>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000" indent="-342900" algn="just">
              <a:spcBef>
                <a:spcPts val="600"/>
              </a:spcBef>
              <a:buFont typeface="Wingdings" panose="05000000000000000000" pitchFamily="2" charset="2"/>
              <a:buChar char="l"/>
            </a:pPr>
            <a:r>
              <a:rPr lang="ja-JP" altLang="en-US" sz="2000" dirty="0" smtClean="0">
                <a:latin typeface="+mn-ea"/>
              </a:rPr>
              <a:t>耐</a:t>
            </a:r>
            <a:r>
              <a:rPr lang="ja-JP" altLang="en-US" sz="2000" dirty="0">
                <a:latin typeface="+mn-ea"/>
              </a:rPr>
              <a:t>容上限量の策定</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最も関連が深いと考えられる腎機能への影響を考慮すべきではあるが、基準を設定し得る明確な根拠となる報告が十分ではないことから、設定は見送り。</a:t>
            </a:r>
            <a:endParaRPr lang="en-US" altLang="ja-JP" sz="2000" dirty="0">
              <a:latin typeface="+mn-ea"/>
            </a:endParaRPr>
          </a:p>
          <a:p>
            <a:pPr marL="342000" indent="-342900" algn="just">
              <a:spcBef>
                <a:spcPts val="600"/>
              </a:spcBef>
              <a:buFont typeface="Wingdings" panose="05000000000000000000" pitchFamily="2" charset="2"/>
              <a:buChar char="l"/>
            </a:pPr>
            <a:r>
              <a:rPr lang="ja-JP" altLang="en-US" sz="2000" dirty="0">
                <a:latin typeface="+mn-ea"/>
              </a:rPr>
              <a:t>目標量の策定方法</a:t>
            </a:r>
            <a:endParaRPr lang="en-US" altLang="ja-JP" sz="2000" dirty="0">
              <a:latin typeface="+mn-ea"/>
            </a:endParaRPr>
          </a:p>
          <a:p>
            <a:pPr marL="468000" indent="-342000" algn="just">
              <a:buClr>
                <a:schemeClr val="tx1"/>
              </a:buClr>
              <a:buFont typeface="Arial" panose="020B0604020202020204" pitchFamily="34" charset="0"/>
              <a:buChar char="•"/>
            </a:pPr>
            <a:r>
              <a:rPr lang="ja-JP" altLang="en-US" sz="2000" dirty="0">
                <a:solidFill>
                  <a:srgbClr val="FF0000"/>
                </a:solidFill>
                <a:latin typeface="+mn-ea"/>
              </a:rPr>
              <a:t>下限は、推奨量以上で設定。</a:t>
            </a:r>
            <a:r>
              <a:rPr lang="ja-JP" altLang="en-US" sz="2000" dirty="0">
                <a:latin typeface="+mn-ea"/>
              </a:rPr>
              <a:t>高齢者のフレイル予防を目的とした量を定めることは難しいが、</a:t>
            </a:r>
            <a:r>
              <a:rPr lang="ja-JP" altLang="en-US" sz="2000" dirty="0">
                <a:solidFill>
                  <a:srgbClr val="FF0000"/>
                </a:solidFill>
                <a:latin typeface="+mn-ea"/>
              </a:rPr>
              <a:t>高齢者については、摂取実態とたんぱく質の栄養素としての重要性を鑑みて引き上げ。</a:t>
            </a:r>
            <a:endParaRPr lang="en-US" altLang="ja-JP" sz="2000" dirty="0">
              <a:solidFill>
                <a:srgbClr val="FF0000"/>
              </a:solidFill>
              <a:latin typeface="+mn-ea"/>
            </a:endParaRPr>
          </a:p>
          <a:p>
            <a:pPr marL="468000" indent="-342000" algn="just">
              <a:buFont typeface="Arial" panose="020B0604020202020204" pitchFamily="34" charset="0"/>
              <a:buChar char="•"/>
            </a:pPr>
            <a:r>
              <a:rPr lang="ja-JP" altLang="en-US" sz="2000" dirty="0">
                <a:latin typeface="+mn-ea"/>
              </a:rPr>
              <a:t>上限は、十分な科学的根拠はまだ得られていないが、成人における各種の代謝変化への影響や、高齢者における健康障害への可能性の観点などから、１歳以上の全年齢区分において</a:t>
            </a:r>
            <a:r>
              <a:rPr lang="en-US" altLang="ja-JP" sz="2000" dirty="0">
                <a:latin typeface="+mn-ea"/>
              </a:rPr>
              <a:t>20</a:t>
            </a:r>
            <a:r>
              <a:rPr lang="ja-JP" altLang="en-US" sz="2000" dirty="0">
                <a:latin typeface="+mn-ea"/>
              </a:rPr>
              <a:t>％エネルギーと設定。</a:t>
            </a:r>
            <a:endParaRPr lang="en-US" altLang="ja-JP" sz="2000" dirty="0">
              <a:latin typeface="+mn-ea"/>
            </a:endParaRPr>
          </a:p>
          <a:p>
            <a:pPr marL="342000" indent="-342900" algn="just">
              <a:spcBef>
                <a:spcPts val="600"/>
              </a:spcBef>
              <a:buFont typeface="Wingdings" panose="05000000000000000000" pitchFamily="2" charset="2"/>
              <a:buChar char="l"/>
            </a:pPr>
            <a:r>
              <a:rPr lang="ja-JP" altLang="en-US" sz="2000" dirty="0">
                <a:latin typeface="+mn-ea"/>
              </a:rPr>
              <a:t>生活習慣病等の重症化予防</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たんぱく質が関与し重症化予防の対象となる重要な疾患としてフレイル（サルコペニア含む）と慢性腎臓病があるが、研究報告の数が十分でなく、一定の結論を得られていないことから、量の設定は見送り。</a:t>
            </a:r>
            <a:endParaRPr lang="en-US" altLang="ja-JP" sz="2000" dirty="0">
              <a:latin typeface="+mn-ea"/>
            </a:endParaRPr>
          </a:p>
          <a:p>
            <a:pPr algn="just"/>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指標アミノ酸酸化法の研究結果を用いた推定平均必要量の設定について、更なる検証が必要。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48</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p.106</a:t>
            </a:r>
            <a:r>
              <a:rPr lang="ja-JP" altLang="en-US" sz="1100" dirty="0" smtClean="0">
                <a:solidFill>
                  <a:schemeClr val="tx1"/>
                </a:solidFill>
                <a:latin typeface="+mn-ea"/>
              </a:rPr>
              <a:t>～</a:t>
            </a:r>
            <a:r>
              <a:rPr lang="en-US" altLang="ja-JP" sz="1100" dirty="0" smtClean="0">
                <a:solidFill>
                  <a:schemeClr val="tx1"/>
                </a:solidFill>
                <a:latin typeface="+mn-ea"/>
              </a:rPr>
              <a:t>p.126</a:t>
            </a:r>
            <a:endParaRPr lang="en-US" altLang="ja-JP" sz="1100" dirty="0">
              <a:solidFill>
                <a:schemeClr val="tx1"/>
              </a:solidFill>
              <a:latin typeface="+mn-ea"/>
            </a:endParaRPr>
          </a:p>
        </p:txBody>
      </p:sp>
    </p:spTree>
    <p:extLst>
      <p:ext uri="{BB962C8B-B14F-4D97-AF65-F5344CB8AC3E}">
        <p14:creationId xmlns:p14="http://schemas.microsoft.com/office/powerpoint/2010/main" val="144612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4</a:t>
            </a:fld>
            <a:endParaRPr kumimoji="1" lang="ja-JP" altLang="en-US" dirty="0"/>
          </a:p>
        </p:txBody>
      </p:sp>
      <p:sp>
        <p:nvSpPr>
          <p:cNvPr id="3" name="角丸四角形 2"/>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各栄養素の基本構造</a:t>
            </a:r>
          </a:p>
        </p:txBody>
      </p:sp>
      <p:sp>
        <p:nvSpPr>
          <p:cNvPr id="4" name="正方形/長方形 3"/>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p:cNvSpPr txBox="1"/>
          <p:nvPr/>
        </p:nvSpPr>
        <p:spPr>
          <a:xfrm>
            <a:off x="633000" y="767601"/>
            <a:ext cx="8640000" cy="5632311"/>
          </a:xfrm>
          <a:prstGeom prst="rect">
            <a:avLst/>
          </a:prstGeom>
          <a:noFill/>
        </p:spPr>
        <p:txBody>
          <a:bodyPr wrap="square" rtlCol="0">
            <a:spAutoFit/>
          </a:bodyPr>
          <a:lstStyle/>
          <a:p>
            <a:pPr algn="just"/>
            <a:r>
              <a:rPr lang="ja-JP" altLang="en-US" sz="2000" dirty="0">
                <a:latin typeface="+mn-ea"/>
              </a:rPr>
              <a:t>１　基本的事項</a:t>
            </a:r>
            <a:endParaRPr lang="en-US" altLang="ja-JP" sz="2000" dirty="0">
              <a:latin typeface="+mn-ea"/>
            </a:endParaRPr>
          </a:p>
          <a:p>
            <a:pPr algn="just"/>
            <a:r>
              <a:rPr lang="ja-JP" altLang="en-US" sz="2000" dirty="0">
                <a:latin typeface="+mn-ea"/>
              </a:rPr>
              <a:t>　１</a:t>
            </a:r>
            <a:r>
              <a:rPr lang="en-US" altLang="ja-JP" sz="2000" dirty="0">
                <a:latin typeface="+mn-ea"/>
              </a:rPr>
              <a:t>-</a:t>
            </a:r>
            <a:r>
              <a:rPr lang="ja-JP" altLang="en-US" sz="2000" dirty="0">
                <a:latin typeface="+mn-ea"/>
              </a:rPr>
              <a:t>１　定義と分類</a:t>
            </a:r>
            <a:endParaRPr lang="en-US" altLang="ja-JP" sz="2000" dirty="0">
              <a:latin typeface="+mn-ea"/>
            </a:endParaRPr>
          </a:p>
          <a:p>
            <a:pPr algn="just"/>
            <a:r>
              <a:rPr lang="ja-JP" altLang="en-US" sz="2000" dirty="0">
                <a:latin typeface="+mn-ea"/>
              </a:rPr>
              <a:t>　１</a:t>
            </a:r>
            <a:r>
              <a:rPr lang="en-US" altLang="ja-JP" sz="2000" dirty="0">
                <a:latin typeface="+mn-ea"/>
              </a:rPr>
              <a:t>-</a:t>
            </a:r>
            <a:r>
              <a:rPr lang="ja-JP" altLang="en-US" sz="2000" dirty="0">
                <a:latin typeface="+mn-ea"/>
              </a:rPr>
              <a:t>２　機能</a:t>
            </a:r>
            <a:endParaRPr lang="en-US" altLang="ja-JP" sz="2000" dirty="0">
              <a:latin typeface="+mn-ea"/>
            </a:endParaRPr>
          </a:p>
          <a:p>
            <a:pPr algn="just"/>
            <a:r>
              <a:rPr lang="ja-JP" altLang="en-US" sz="2000" dirty="0">
                <a:latin typeface="+mn-ea"/>
              </a:rPr>
              <a:t>　１</a:t>
            </a:r>
            <a:r>
              <a:rPr lang="en-US" altLang="ja-JP" sz="2000" dirty="0">
                <a:latin typeface="+mn-ea"/>
              </a:rPr>
              <a:t>-</a:t>
            </a:r>
            <a:r>
              <a:rPr lang="ja-JP" altLang="en-US" sz="2000" dirty="0">
                <a:latin typeface="+mn-ea"/>
              </a:rPr>
              <a:t>３　消化、吸収、代謝</a:t>
            </a:r>
            <a:endParaRPr lang="en-US" altLang="ja-JP" sz="2000" dirty="0">
              <a:latin typeface="+mn-ea"/>
            </a:endParaRPr>
          </a:p>
          <a:p>
            <a:pPr algn="just">
              <a:spcBef>
                <a:spcPts val="1200"/>
              </a:spcBef>
            </a:pPr>
            <a:r>
              <a:rPr lang="ja-JP" altLang="en-US" sz="2000" dirty="0">
                <a:latin typeface="+mn-ea"/>
              </a:rPr>
              <a:t>２　指標設定の基本的な考え方</a:t>
            </a:r>
            <a:endParaRPr lang="en-US" altLang="ja-JP" sz="2000" dirty="0">
              <a:latin typeface="+mn-ea"/>
            </a:endParaRPr>
          </a:p>
          <a:p>
            <a:pPr algn="just">
              <a:spcBef>
                <a:spcPts val="1200"/>
              </a:spcBef>
            </a:pPr>
            <a:r>
              <a:rPr lang="ja-JP" altLang="en-US" sz="2000" dirty="0">
                <a:latin typeface="+mn-ea"/>
              </a:rPr>
              <a:t>３　健康の保持・増進</a:t>
            </a:r>
            <a:endParaRPr lang="en-US" altLang="ja-JP" sz="2000" dirty="0">
              <a:latin typeface="+mn-ea"/>
            </a:endParaRPr>
          </a:p>
          <a:p>
            <a:pPr algn="just"/>
            <a:r>
              <a:rPr lang="ja-JP" altLang="en-US" sz="2000" dirty="0">
                <a:latin typeface="+mn-ea"/>
              </a:rPr>
              <a:t>　３</a:t>
            </a:r>
            <a:r>
              <a:rPr lang="en-US" altLang="ja-JP" sz="2000" dirty="0">
                <a:latin typeface="+mn-ea"/>
              </a:rPr>
              <a:t>-</a:t>
            </a:r>
            <a:r>
              <a:rPr lang="ja-JP" altLang="en-US" sz="2000" dirty="0">
                <a:latin typeface="+mn-ea"/>
              </a:rPr>
              <a:t>１　欠乏の回避</a:t>
            </a:r>
            <a:endParaRPr lang="en-US" altLang="ja-JP" sz="2000" dirty="0">
              <a:latin typeface="+mn-ea"/>
            </a:endParaRPr>
          </a:p>
          <a:p>
            <a:pPr algn="just"/>
            <a:r>
              <a:rPr lang="ja-JP" altLang="en-US" sz="2000" dirty="0">
                <a:latin typeface="+mn-ea"/>
              </a:rPr>
              <a:t>　３</a:t>
            </a:r>
            <a:r>
              <a:rPr lang="en-US" altLang="ja-JP" sz="2000" dirty="0">
                <a:latin typeface="+mn-ea"/>
              </a:rPr>
              <a:t>-</a:t>
            </a:r>
            <a:r>
              <a:rPr lang="ja-JP" altLang="en-US" sz="2000" dirty="0">
                <a:latin typeface="+mn-ea"/>
              </a:rPr>
              <a:t>２　過剰摂取の回避</a:t>
            </a:r>
            <a:endParaRPr lang="en-US" altLang="ja-JP" sz="2000" dirty="0">
              <a:latin typeface="+mn-ea"/>
            </a:endParaRPr>
          </a:p>
          <a:p>
            <a:pPr algn="just"/>
            <a:r>
              <a:rPr lang="ja-JP" altLang="en-US" sz="2000" dirty="0">
                <a:latin typeface="+mn-ea"/>
              </a:rPr>
              <a:t>　３</a:t>
            </a:r>
            <a:r>
              <a:rPr lang="en-US" altLang="ja-JP" sz="2000" dirty="0">
                <a:latin typeface="+mn-ea"/>
              </a:rPr>
              <a:t>-</a:t>
            </a:r>
            <a:r>
              <a:rPr lang="ja-JP" altLang="en-US" sz="2000" dirty="0">
                <a:latin typeface="+mn-ea"/>
              </a:rPr>
              <a:t>３　生活</a:t>
            </a:r>
            <a:r>
              <a:rPr lang="ja-JP" altLang="en-US" sz="2000" dirty="0" smtClean="0">
                <a:latin typeface="+mn-ea"/>
              </a:rPr>
              <a:t>習慣病等の</a:t>
            </a:r>
            <a:r>
              <a:rPr lang="ja-JP" altLang="en-US" sz="2000" dirty="0">
                <a:latin typeface="+mn-ea"/>
              </a:rPr>
              <a:t>発症予防</a:t>
            </a:r>
            <a:endParaRPr lang="en-US" altLang="ja-JP" sz="2000" dirty="0">
              <a:latin typeface="+mn-ea"/>
            </a:endParaRPr>
          </a:p>
          <a:p>
            <a:pPr algn="just">
              <a:spcBef>
                <a:spcPts val="1200"/>
              </a:spcBef>
            </a:pPr>
            <a:r>
              <a:rPr lang="ja-JP" altLang="en-US" sz="2000" dirty="0">
                <a:latin typeface="+mn-ea"/>
              </a:rPr>
              <a:t>４　生活</a:t>
            </a:r>
            <a:r>
              <a:rPr lang="ja-JP" altLang="en-US" sz="2000" dirty="0" smtClean="0">
                <a:latin typeface="+mn-ea"/>
              </a:rPr>
              <a:t>習慣病等の</a:t>
            </a:r>
            <a:r>
              <a:rPr lang="ja-JP" altLang="en-US" sz="2000" dirty="0">
                <a:latin typeface="+mn-ea"/>
              </a:rPr>
              <a:t>重症化予防</a:t>
            </a:r>
            <a:endParaRPr lang="en-US" altLang="ja-JP" sz="2000" dirty="0">
              <a:latin typeface="+mn-ea"/>
            </a:endParaRPr>
          </a:p>
          <a:p>
            <a:pPr algn="just">
              <a:spcBef>
                <a:spcPts val="1200"/>
              </a:spcBef>
            </a:pPr>
            <a:r>
              <a:rPr lang="ja-JP" altLang="en-US" sz="2000" dirty="0">
                <a:solidFill>
                  <a:srgbClr val="FF0000"/>
                </a:solidFill>
                <a:latin typeface="+mn-ea"/>
              </a:rPr>
              <a:t>５　フレイル予防</a:t>
            </a:r>
            <a:r>
              <a:rPr lang="en-US" altLang="ja-JP" sz="2000" baseline="30000" dirty="0">
                <a:solidFill>
                  <a:srgbClr val="FF0000"/>
                </a:solidFill>
                <a:latin typeface="+mn-ea"/>
              </a:rPr>
              <a:t>※</a:t>
            </a:r>
          </a:p>
          <a:p>
            <a:pPr algn="just">
              <a:spcBef>
                <a:spcPts val="1200"/>
              </a:spcBef>
            </a:pPr>
            <a:r>
              <a:rPr lang="ja-JP" altLang="en-US" sz="2000" dirty="0">
                <a:solidFill>
                  <a:srgbClr val="FF0000"/>
                </a:solidFill>
                <a:latin typeface="+mn-ea"/>
              </a:rPr>
              <a:t>６　活用に当たっての留意事項</a:t>
            </a:r>
            <a:r>
              <a:rPr lang="en-US" altLang="ja-JP" sz="2000" baseline="30000" dirty="0">
                <a:solidFill>
                  <a:srgbClr val="FF0000"/>
                </a:solidFill>
                <a:latin typeface="+mn-ea"/>
              </a:rPr>
              <a:t>※</a:t>
            </a:r>
          </a:p>
          <a:p>
            <a:pPr algn="just">
              <a:spcBef>
                <a:spcPts val="1200"/>
              </a:spcBef>
            </a:pPr>
            <a:r>
              <a:rPr lang="ja-JP" altLang="en-US" sz="2000" dirty="0">
                <a:latin typeface="+mn-ea"/>
              </a:rPr>
              <a:t>７　今後の課題</a:t>
            </a:r>
            <a:r>
              <a:rPr lang="en-US" altLang="ja-JP" sz="2000" baseline="30000" dirty="0">
                <a:latin typeface="+mn-ea"/>
              </a:rPr>
              <a:t>※</a:t>
            </a:r>
          </a:p>
          <a:p>
            <a:pPr algn="just"/>
            <a:endParaRPr lang="en-US" altLang="ja-JP" sz="2000" dirty="0">
              <a:latin typeface="+mn-ea"/>
            </a:endParaRPr>
          </a:p>
          <a:p>
            <a:pPr algn="just"/>
            <a:r>
              <a:rPr lang="en-US" altLang="ja-JP" sz="1400" baseline="30000" dirty="0">
                <a:latin typeface="+mn-ea"/>
              </a:rPr>
              <a:t>※</a:t>
            </a:r>
            <a:r>
              <a:rPr lang="ja-JP" altLang="en-US" sz="1400" dirty="0">
                <a:latin typeface="+mn-ea"/>
              </a:rPr>
              <a:t>関連のある栄養素のみ記述</a:t>
            </a:r>
            <a:endParaRPr lang="en-US" altLang="ja-JP" sz="1400" dirty="0">
              <a:latin typeface="+mn-ea"/>
            </a:endParaRPr>
          </a:p>
        </p:txBody>
      </p:sp>
    </p:spTree>
    <p:extLst>
      <p:ext uri="{BB962C8B-B14F-4D97-AF65-F5344CB8AC3E}">
        <p14:creationId xmlns:p14="http://schemas.microsoft.com/office/powerpoint/2010/main" val="35459250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36378376"/>
              </p:ext>
            </p:extLst>
          </p:nvPr>
        </p:nvGraphicFramePr>
        <p:xfrm>
          <a:off x="669512" y="472540"/>
          <a:ext cx="8748000" cy="511670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792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tblGrid>
              <a:tr h="252000">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男性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32000">
                <a:tc>
                  <a:txBody>
                    <a:bodyPr/>
                    <a:lstStyle/>
                    <a:p>
                      <a:pPr algn="ctr">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推定平均</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目標量</a:t>
                      </a:r>
                      <a:r>
                        <a:rPr lang="en-US" sz="1600" b="0" u="none" kern="100" baseline="30000" dirty="0">
                          <a:solidFill>
                            <a:schemeClr val="tx1"/>
                          </a:solidFill>
                          <a:effectLst/>
                          <a:latin typeface="ＭＳ Ｐゴシック" panose="020B0600070205080204" pitchFamily="50" charset="-128"/>
                          <a:ea typeface="ＭＳ Ｐゴシック" panose="020B0600070205080204" pitchFamily="50" charset="-128"/>
                        </a:rPr>
                        <a:t>1</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tc>
                  <a:txBody>
                    <a:bodyPr/>
                    <a:lstStyle/>
                    <a:p>
                      <a:pPr algn="ctr">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推定平均</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目標量</a:t>
                      </a:r>
                      <a:r>
                        <a:rPr lang="en-US" sz="1600" b="0" u="none" kern="100" baseline="30000" dirty="0">
                          <a:solidFill>
                            <a:schemeClr val="tx1"/>
                          </a:solidFill>
                          <a:effectLst/>
                          <a:latin typeface="ＭＳ Ｐゴシック" panose="020B0600070205080204" pitchFamily="50" charset="-128"/>
                          <a:ea typeface="ＭＳ Ｐゴシック" panose="020B0600070205080204" pitchFamily="50" charset="-128"/>
                        </a:rPr>
                        <a:t>1</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extLst>
                  <a:ext uri="{0D108BD9-81ED-4DB2-BD59-A6C34878D82A}">
                    <a16:rowId xmlns:a16="http://schemas.microsoft.com/office/drawing/2014/main" val="10001"/>
                  </a:ext>
                </a:extLst>
              </a:tr>
              <a:tr h="216000">
                <a:tc>
                  <a:txBody>
                    <a:bodyPr/>
                    <a:lstStyle/>
                    <a:p>
                      <a:pPr algn="ctr">
                        <a:lnSpc>
                          <a:spcPts val="17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10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10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6000">
                <a:tc>
                  <a:txBody>
                    <a:bodyPr/>
                    <a:lstStyle/>
                    <a:p>
                      <a:pPr algn="ctr">
                        <a:lnSpc>
                          <a:spcPts val="17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15</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15</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6000">
                <a:tc>
                  <a:txBody>
                    <a:bodyPr/>
                    <a:lstStyle/>
                    <a:p>
                      <a:pPr algn="ctr">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９～</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25</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25</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16000">
                <a:tc>
                  <a:txBody>
                    <a:bodyPr/>
                    <a:lstStyle/>
                    <a:p>
                      <a:pPr algn="ctr">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13</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20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16000">
                <a:tc>
                  <a:txBody>
                    <a:bodyPr/>
                    <a:lstStyle/>
                    <a:p>
                      <a:pPr algn="ctr">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16000">
                <a:tc>
                  <a:txBody>
                    <a:bodyPr/>
                    <a:lstStyle/>
                    <a:p>
                      <a:pPr algn="ctr">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16000">
                <a:tc>
                  <a:txBody>
                    <a:bodyPr/>
                    <a:lstStyle/>
                    <a:p>
                      <a:pPr algn="ctr">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16000">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16000">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16000">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16000">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16000">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13</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16000">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14</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14</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16000">
                <a:tc>
                  <a:txBody>
                    <a:bodyPr/>
                    <a:lstStyle/>
                    <a:p>
                      <a:pPr algn="ctr">
                        <a:lnSpc>
                          <a:spcPts val="17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r>
                        <a:rPr lang="en-US" altLang="ja-JP" sz="1600" b="0" u="none" kern="0" baseline="30000" dirty="0">
                          <a:solidFill>
                            <a:schemeClr val="tx1"/>
                          </a:solidFill>
                          <a:effectLst/>
                          <a:latin typeface="ＭＳ Ｐゴシック" panose="020B0600070205080204" pitchFamily="50" charset="-128"/>
                          <a:ea typeface="ＭＳ Ｐゴシック" panose="020B0600070205080204" pitchFamily="50" charset="-128"/>
                        </a:rPr>
                        <a:t>2</a:t>
                      </a:r>
                      <a:endParaRPr 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15</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15</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16000">
                <a:tc>
                  <a:txBody>
                    <a:bodyPr/>
                    <a:lstStyle/>
                    <a:p>
                      <a:pPr algn="ctr">
                        <a:lnSpc>
                          <a:spcPts val="17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r>
                        <a:rPr lang="en-US"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rPr>
                        <a:t>2</a:t>
                      </a:r>
                      <a:endParaRPr 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mn-ea"/>
                          <a:cs typeface="+mn-cs"/>
                        </a:rPr>
                        <a:t>15</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mn-ea"/>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mn-ea"/>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mn-ea"/>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mn-ea"/>
                          <a:cs typeface="+mn-cs"/>
                        </a:rPr>
                        <a:t>15</a:t>
                      </a:r>
                      <a:r>
                        <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mn-ea"/>
                          <a:cs typeface="+mn-cs"/>
                        </a:rPr>
                        <a:t>～</a:t>
                      </a:r>
                      <a:r>
                        <a:rPr kumimoji="1" lang="en-US"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mn-ea"/>
                          <a:cs typeface="+mn-cs"/>
                        </a:rPr>
                        <a:t>20</a:t>
                      </a:r>
                      <a:endParaRPr kumimoji="1" lang="ja-JP" altLang="ja-JP" sz="1600" b="0" i="0" u="none" strike="noStrike" kern="100" cap="none" spc="0" normalizeH="0" baseline="0" noProof="0" dirty="0">
                        <a:ln>
                          <a:noFill/>
                        </a:ln>
                        <a:solidFill>
                          <a:schemeClr val="tx1"/>
                        </a:solidFill>
                        <a:effectLst/>
                        <a:uLnTx/>
                        <a:uFillTx/>
                        <a:latin typeface="ＭＳ Ｐゴシック" panose="020B0600070205080204" pitchFamily="50" charset="-128"/>
                        <a:ea typeface="+mn-ea"/>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5900">
                <a:tc rowSpan="4">
                  <a:txBody>
                    <a:bodyPr/>
                    <a:lstStyle/>
                    <a:p>
                      <a:pPr marR="190500" algn="l">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marR="57150" algn="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初期</a:t>
                      </a:r>
                    </a:p>
                    <a:p>
                      <a:pPr marR="57150" algn="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中期</a:t>
                      </a:r>
                    </a:p>
                    <a:p>
                      <a:pPr marR="57150" algn="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後期</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gridSpan="4">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 </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rowSpan="4">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 </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０</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５</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+20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 </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０</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５</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100" dirty="0" smtClean="0">
                          <a:solidFill>
                            <a:schemeClr val="tx1"/>
                          </a:solidFill>
                          <a:effectLst/>
                          <a:latin typeface="ＭＳ Ｐゴシック" panose="020B0600070205080204" pitchFamily="50" charset="-128"/>
                          <a:ea typeface="ＭＳ Ｐゴシック" panose="020B0600070205080204" pitchFamily="50" charset="-128"/>
                        </a:rPr>
                        <a:t>25</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a:txBody>
                    <a:bodyPr/>
                    <a:lstStyle/>
                    <a:p>
                      <a:pPr algn="ctr">
                        <a:lnSpc>
                          <a:spcPts val="1700"/>
                        </a:lnSpc>
                        <a:spcAft>
                          <a:spcPts val="0"/>
                        </a:spcAft>
                      </a:pPr>
                      <a:r>
                        <a:rPr lang="en-US" altLang="ja-JP" sz="1600" b="0" u="none" kern="100" dirty="0">
                          <a:solidFill>
                            <a:schemeClr val="tx1"/>
                          </a:solidFill>
                          <a:effectLst/>
                          <a:latin typeface="ＭＳ Ｐゴシック" panose="020B0600070205080204" pitchFamily="50" charset="-128"/>
                          <a:ea typeface="+mn-ea"/>
                        </a:rPr>
                        <a:t> </a:t>
                      </a:r>
                      <a:endParaRPr lang="ja-JP" altLang="ja-JP" sz="1600" b="0" u="none" kern="100" dirty="0">
                        <a:solidFill>
                          <a:schemeClr val="tx1"/>
                        </a:solidFill>
                        <a:effectLst/>
                        <a:latin typeface="ＭＳ Ｐゴシック" panose="020B0600070205080204" pitchFamily="50" charset="-128"/>
                        <a:ea typeface="+mn-ea"/>
                      </a:endParaRPr>
                    </a:p>
                    <a:p>
                      <a:pPr algn="ctr">
                        <a:lnSpc>
                          <a:spcPts val="1700"/>
                        </a:lnSpc>
                        <a:spcAft>
                          <a:spcPts val="0"/>
                        </a:spcAft>
                      </a:pPr>
                      <a:r>
                        <a:rPr lang="ja-JP" altLang="ja-JP" sz="1600" b="0" u="none" kern="100" dirty="0">
                          <a:solidFill>
                            <a:schemeClr val="tx1"/>
                          </a:solidFill>
                          <a:effectLst/>
                          <a:latin typeface="ＭＳ Ｐゴシック" panose="020B0600070205080204" pitchFamily="50" charset="-128"/>
                          <a:ea typeface="+mn-ea"/>
                        </a:rPr>
                        <a:t>―</a:t>
                      </a:r>
                      <a:r>
                        <a:rPr lang="en-US" altLang="ja-JP" sz="1600" b="0" u="none" kern="100" baseline="30000" dirty="0">
                          <a:solidFill>
                            <a:schemeClr val="tx1"/>
                          </a:solidFill>
                          <a:effectLst/>
                          <a:latin typeface="ＭＳ Ｐゴシック" panose="020B0600070205080204" pitchFamily="50" charset="-128"/>
                          <a:ea typeface="+mn-ea"/>
                        </a:rPr>
                        <a:t>3</a:t>
                      </a:r>
                      <a:endParaRPr lang="ja-JP" altLang="ja-JP" sz="1600" b="0" u="none" kern="100" baseline="30000" dirty="0">
                        <a:solidFill>
                          <a:schemeClr val="tx1"/>
                        </a:solidFill>
                        <a:effectLst/>
                        <a:latin typeface="ＭＳ Ｐゴシック" panose="020B0600070205080204" pitchFamily="50" charset="-128"/>
                        <a:ea typeface="+mn-ea"/>
                      </a:endParaRPr>
                    </a:p>
                    <a:p>
                      <a:pPr algn="ctr">
                        <a:lnSpc>
                          <a:spcPts val="1700"/>
                        </a:lnSpc>
                        <a:spcAft>
                          <a:spcPts val="0"/>
                        </a:spcAft>
                      </a:pPr>
                      <a:r>
                        <a:rPr lang="ja-JP" altLang="ja-JP" sz="1600" b="0" u="none" kern="100" dirty="0">
                          <a:solidFill>
                            <a:schemeClr val="tx1"/>
                          </a:solidFill>
                          <a:effectLst/>
                          <a:latin typeface="ＭＳ Ｐゴシック" panose="020B0600070205080204" pitchFamily="50" charset="-128"/>
                          <a:ea typeface="+mn-ea"/>
                        </a:rPr>
                        <a:t>―</a:t>
                      </a:r>
                      <a:r>
                        <a:rPr lang="en-US" altLang="ja-JP" sz="1600" b="0" u="none" kern="100" baseline="30000" dirty="0">
                          <a:solidFill>
                            <a:schemeClr val="tx1"/>
                          </a:solidFill>
                          <a:effectLst/>
                          <a:latin typeface="ＭＳ Ｐゴシック" panose="020B0600070205080204" pitchFamily="50" charset="-128"/>
                          <a:ea typeface="+mn-ea"/>
                        </a:rPr>
                        <a:t>3</a:t>
                      </a:r>
                      <a:endParaRPr lang="ja-JP" altLang="ja-JP" sz="1600" b="0" u="none" kern="100" baseline="30000" dirty="0">
                        <a:solidFill>
                          <a:schemeClr val="tx1"/>
                        </a:solidFill>
                        <a:effectLst/>
                        <a:latin typeface="ＭＳ Ｐゴシック" panose="020B0600070205080204" pitchFamily="50" charset="-128"/>
                        <a:ea typeface="+mn-ea"/>
                      </a:endParaRPr>
                    </a:p>
                    <a:p>
                      <a:pPr algn="ctr">
                        <a:lnSpc>
                          <a:spcPts val="1700"/>
                        </a:lnSpc>
                        <a:spcAft>
                          <a:spcPts val="0"/>
                        </a:spcAft>
                      </a:pPr>
                      <a:r>
                        <a:rPr lang="ja-JP" altLang="ja-JP" sz="1600" b="0" u="none" kern="100" dirty="0">
                          <a:solidFill>
                            <a:schemeClr val="tx1"/>
                          </a:solidFill>
                          <a:effectLst/>
                          <a:latin typeface="ＭＳ Ｐゴシック" panose="020B0600070205080204" pitchFamily="50" charset="-128"/>
                          <a:ea typeface="+mn-ea"/>
                        </a:rPr>
                        <a:t>―</a:t>
                      </a:r>
                      <a:r>
                        <a:rPr lang="en-US" altLang="ja-JP" sz="1600" b="0" u="none" kern="100" baseline="30000" dirty="0">
                          <a:solidFill>
                            <a:schemeClr val="tx1"/>
                          </a:solidFill>
                          <a:effectLst/>
                          <a:latin typeface="ＭＳ Ｐゴシック" panose="020B0600070205080204" pitchFamily="50" charset="-128"/>
                          <a:ea typeface="+mn-ea"/>
                        </a:rPr>
                        <a:t>4</a:t>
                      </a:r>
                      <a:endParaRPr lang="ja-JP" altLang="ja-JP" sz="1600" b="0" u="none" kern="100" baseline="30000" dirty="0">
                        <a:solidFill>
                          <a:schemeClr val="tx1"/>
                        </a:solidFill>
                        <a:effectLst/>
                        <a:latin typeface="ＭＳ Ｐゴシック" panose="020B0600070205080204" pitchFamily="50" charset="-128"/>
                        <a:ea typeface="+mn-ea"/>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15900">
                <a:tc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ts val="1700"/>
                        </a:lnSpc>
                        <a:spcAft>
                          <a:spcPts val="0"/>
                        </a:spcAft>
                      </a:pPr>
                      <a:r>
                        <a:rPr lang="ja-JP" altLang="ja-JP" sz="1600" b="0" u="none" kern="100" dirty="0">
                          <a:solidFill>
                            <a:schemeClr val="tx1"/>
                          </a:solidFill>
                          <a:effectLst/>
                          <a:latin typeface="ＭＳ Ｐゴシック" panose="020B0600070205080204" pitchFamily="50" charset="-128"/>
                          <a:ea typeface="+mn-ea"/>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1393334788"/>
                  </a:ext>
                </a:extLst>
              </a:tr>
              <a:tr h="215900">
                <a:tc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ts val="1700"/>
                        </a:lnSpc>
                        <a:spcAft>
                          <a:spcPts val="0"/>
                        </a:spcAft>
                      </a:pPr>
                      <a:r>
                        <a:rPr lang="ja-JP" altLang="ja-JP" sz="1600" b="0" u="none" kern="100" dirty="0">
                          <a:solidFill>
                            <a:schemeClr val="tx1"/>
                          </a:solidFill>
                          <a:effectLst/>
                          <a:latin typeface="ＭＳ Ｐゴシック" panose="020B0600070205080204" pitchFamily="50" charset="-128"/>
                          <a:ea typeface="+mn-ea"/>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2097887992"/>
                  </a:ext>
                </a:extLst>
              </a:tr>
              <a:tr h="215900">
                <a:tc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lnSpc>
                          <a:spcPts val="1700"/>
                        </a:lnSpc>
                        <a:spcAft>
                          <a:spcPts val="0"/>
                        </a:spcAft>
                      </a:pPr>
                      <a:r>
                        <a:rPr lang="ja-JP" altLang="ja-JP" sz="1600" b="0" u="none" kern="100" dirty="0">
                          <a:solidFill>
                            <a:schemeClr val="tx1"/>
                          </a:solidFill>
                          <a:effectLst/>
                          <a:latin typeface="ＭＳ Ｐゴシック" panose="020B0600070205080204" pitchFamily="50" charset="-128"/>
                          <a:ea typeface="+mn-ea"/>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660982995"/>
                  </a:ext>
                </a:extLst>
              </a:tr>
              <a:tr h="216000">
                <a:tc>
                  <a:txBody>
                    <a:bodyPr/>
                    <a:lstStyle/>
                    <a:p>
                      <a:pPr algn="l">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+15</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+20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700"/>
                        </a:lnSpc>
                        <a:spcAft>
                          <a:spcPts val="0"/>
                        </a:spcAft>
                      </a:pPr>
                      <a:r>
                        <a:rPr lang="ja-JP" altLang="ja-JP" sz="1600" b="0" u="none" kern="100" dirty="0">
                          <a:solidFill>
                            <a:schemeClr val="tx1"/>
                          </a:solidFill>
                          <a:effectLst/>
                          <a:latin typeface="ＭＳ Ｐゴシック" panose="020B0600070205080204" pitchFamily="50" charset="-128"/>
                          <a:ea typeface="+mn-ea"/>
                        </a:rPr>
                        <a:t>―</a:t>
                      </a:r>
                      <a:r>
                        <a:rPr lang="en-US" altLang="ja-JP" sz="1600" b="0" u="none" kern="100" baseline="30000" dirty="0">
                          <a:solidFill>
                            <a:schemeClr val="tx1"/>
                          </a:solidFill>
                          <a:effectLst/>
                          <a:latin typeface="ＭＳ Ｐゴシック" panose="020B0600070205080204" pitchFamily="50" charset="-128"/>
                          <a:ea typeface="+mn-ea"/>
                        </a:rPr>
                        <a:t>4</a:t>
                      </a:r>
                      <a:endParaRPr 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4" name="テキスト ボックス 3"/>
          <p:cNvSpPr txBox="1"/>
          <p:nvPr/>
        </p:nvSpPr>
        <p:spPr>
          <a:xfrm>
            <a:off x="543000" y="43389"/>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たんぱく質の食事摂取基準</a:t>
            </a:r>
            <a:r>
              <a:rPr lang="en-US" altLang="ja-JP" sz="2000" dirty="0">
                <a:latin typeface="+mn-ea"/>
              </a:rPr>
              <a:t>〉</a:t>
            </a:r>
            <a:r>
              <a:rPr lang="ja-JP" altLang="en-US" sz="1100" dirty="0">
                <a:latin typeface="+mn-ea"/>
              </a:rPr>
              <a:t>（推定平均必要量、推奨量、目安量：</a:t>
            </a:r>
            <a:r>
              <a:rPr lang="en-US" altLang="ja-JP" sz="1100" dirty="0">
                <a:latin typeface="+mn-ea"/>
              </a:rPr>
              <a:t>g/</a:t>
            </a:r>
            <a:r>
              <a:rPr lang="ja-JP" altLang="en-US" sz="1100" dirty="0">
                <a:latin typeface="+mn-ea"/>
              </a:rPr>
              <a:t>日、目標量：％エネルギー）</a:t>
            </a:r>
            <a:endParaRPr lang="en-US" altLang="ja-JP" sz="1100" dirty="0">
              <a:latin typeface="+mn-ea"/>
            </a:endParaRPr>
          </a:p>
        </p:txBody>
      </p:sp>
      <p:graphicFrame>
        <p:nvGraphicFramePr>
          <p:cNvPr id="5" name="表 4"/>
          <p:cNvGraphicFramePr>
            <a:graphicFrameLocks noGrp="1"/>
          </p:cNvGraphicFramePr>
          <p:nvPr>
            <p:extLst>
              <p:ext uri="{D42A27DB-BD31-4B8C-83A1-F6EECF244321}">
                <p14:modId xmlns:p14="http://schemas.microsoft.com/office/powerpoint/2010/main" val="101753482"/>
              </p:ext>
            </p:extLst>
          </p:nvPr>
        </p:nvGraphicFramePr>
        <p:xfrm>
          <a:off x="633512" y="5714640"/>
          <a:ext cx="8820000" cy="143192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algn="just" fontAlgn="ctr">
                        <a:lnSpc>
                          <a:spcPts val="1400"/>
                        </a:lnSpc>
                      </a:pPr>
                      <a:r>
                        <a:rPr lang="en-US" altLang="ja-JP" sz="1400" u="none" strike="noStrike" baseline="30000" dirty="0">
                          <a:solidFill>
                            <a:schemeClr val="tx1"/>
                          </a:solidFill>
                          <a:effectLst/>
                          <a:latin typeface="+mn-ea"/>
                          <a:ea typeface="+mn-ea"/>
                        </a:rPr>
                        <a:t>1</a:t>
                      </a:r>
                      <a:r>
                        <a:rPr lang="ja-JP" altLang="en-US" sz="1400" u="none" strike="noStrike" baseline="0" dirty="0">
                          <a:solidFill>
                            <a:schemeClr val="tx1"/>
                          </a:solidFill>
                          <a:effectLst/>
                          <a:latin typeface="+mn-ea"/>
                          <a:ea typeface="+mn-ea"/>
                        </a:rPr>
                        <a:t> </a:t>
                      </a:r>
                      <a:r>
                        <a:rPr lang="ja-JP" altLang="en-US" sz="1400" u="none" strike="noStrike" dirty="0">
                          <a:solidFill>
                            <a:schemeClr val="tx1"/>
                          </a:solidFill>
                          <a:effectLst/>
                          <a:latin typeface="+mn-ea"/>
                          <a:ea typeface="+mn-ea"/>
                        </a:rPr>
                        <a:t>範囲に関しては、おおむねの値を示したものであり、弾力的に運用すること。</a:t>
                      </a:r>
                      <a:endParaRPr lang="en-US" altLang="ja-JP" sz="1400" u="none" strike="noStrike" dirty="0">
                        <a:solidFill>
                          <a:schemeClr val="tx1"/>
                        </a:solidFill>
                        <a:effectLst/>
                        <a:latin typeface="+mn-ea"/>
                        <a:ea typeface="+mn-ea"/>
                      </a:endParaRPr>
                    </a:p>
                    <a:p>
                      <a:pPr marL="85725" marR="0" lvl="0" indent="-85725" algn="just" defTabSz="914400" rtl="0" eaLnBrk="1" fontAlgn="ctr" latinLnBrk="0" hangingPunct="1">
                        <a:lnSpc>
                          <a:spcPts val="1400"/>
                        </a:lnSpc>
                        <a:spcBef>
                          <a:spcPts val="0"/>
                        </a:spcBef>
                        <a:spcAft>
                          <a:spcPts val="0"/>
                        </a:spcAft>
                        <a:buClrTx/>
                        <a:buSzTx/>
                        <a:buFontTx/>
                        <a:buNone/>
                        <a:tabLst/>
                        <a:defRPr/>
                      </a:pPr>
                      <a:r>
                        <a:rPr lang="en-US" altLang="ja-JP" sz="1400" u="none" strike="noStrike" baseline="30000" dirty="0">
                          <a:solidFill>
                            <a:schemeClr val="tx1"/>
                          </a:solidFill>
                          <a:effectLst/>
                          <a:latin typeface="+mn-ea"/>
                          <a:ea typeface="+mn-ea"/>
                        </a:rPr>
                        <a:t>2 </a:t>
                      </a:r>
                      <a:r>
                        <a:rPr lang="en-US" altLang="ja-JP" sz="1400" u="none" strike="noStrike" spc="0" baseline="0" dirty="0">
                          <a:solidFill>
                            <a:schemeClr val="tx1"/>
                          </a:solidFill>
                          <a:effectLst/>
                          <a:latin typeface="+mn-ea"/>
                          <a:ea typeface="+mn-ea"/>
                        </a:rPr>
                        <a:t>65</a:t>
                      </a:r>
                      <a:r>
                        <a:rPr lang="ja-JP" altLang="en-US" sz="1400" u="none" strike="noStrike" spc="0" baseline="0" dirty="0">
                          <a:solidFill>
                            <a:schemeClr val="tx1"/>
                          </a:solidFill>
                          <a:effectLst/>
                          <a:latin typeface="+mn-ea"/>
                          <a:ea typeface="+mn-ea"/>
                        </a:rPr>
                        <a:t>歳以上の高齢者について、フレイル予防を目的とした量を定めることは難しいが、身長・体重が参照体位に比べて小さい者や、特に</a:t>
                      </a:r>
                      <a:r>
                        <a:rPr lang="en-US" altLang="ja-JP" sz="1400" u="none" strike="noStrike" spc="0" baseline="0" dirty="0">
                          <a:solidFill>
                            <a:schemeClr val="tx1"/>
                          </a:solidFill>
                          <a:effectLst/>
                          <a:latin typeface="+mn-ea"/>
                          <a:ea typeface="+mn-ea"/>
                        </a:rPr>
                        <a:t>75</a:t>
                      </a:r>
                      <a:r>
                        <a:rPr lang="ja-JP" altLang="en-US" sz="1400" u="none" strike="noStrike" spc="0" baseline="0" dirty="0">
                          <a:solidFill>
                            <a:schemeClr val="tx1"/>
                          </a:solidFill>
                          <a:effectLst/>
                          <a:latin typeface="+mn-ea"/>
                          <a:ea typeface="+mn-ea"/>
                        </a:rPr>
                        <a:t>歳以上であって加齢に伴い身体活動量が大きく低下した者など、必要エネルギー摂取量が低い者では、下限が推奨量を下回る場合があり得る。この場合でも、下限は推奨量以上とすることが望ましい。</a:t>
                      </a:r>
                      <a:endParaRPr lang="en-US" altLang="ja-JP" sz="1400" u="none" strike="noStrike" spc="0" baseline="0" dirty="0">
                        <a:solidFill>
                          <a:schemeClr val="tx1"/>
                        </a:solidFill>
                        <a:effectLst/>
                        <a:latin typeface="+mn-ea"/>
                        <a:ea typeface="+mn-ea"/>
                      </a:endParaRPr>
                    </a:p>
                    <a:p>
                      <a:pPr marL="85725" marR="0" lvl="0" indent="-85725" algn="just" defTabSz="914400" rtl="0" eaLnBrk="1" fontAlgn="ctr" latinLnBrk="0" hangingPunct="1">
                        <a:lnSpc>
                          <a:spcPts val="1400"/>
                        </a:lnSpc>
                        <a:spcBef>
                          <a:spcPts val="0"/>
                        </a:spcBef>
                        <a:spcAft>
                          <a:spcPts val="0"/>
                        </a:spcAft>
                        <a:buClrTx/>
                        <a:buSzTx/>
                        <a:buFontTx/>
                        <a:buNone/>
                        <a:tabLst/>
                        <a:defRPr/>
                      </a:pPr>
                      <a:r>
                        <a:rPr lang="en-US" altLang="ja-JP" sz="1400" u="none" strike="noStrike" spc="0" baseline="30000" dirty="0">
                          <a:solidFill>
                            <a:schemeClr val="tx1"/>
                          </a:solidFill>
                          <a:effectLst/>
                          <a:latin typeface="+mn-ea"/>
                          <a:ea typeface="+mn-ea"/>
                        </a:rPr>
                        <a:t>3</a:t>
                      </a:r>
                      <a:r>
                        <a:rPr lang="ja-JP" altLang="en-US" sz="1400" u="none" strike="noStrike" spc="0" baseline="0" dirty="0">
                          <a:solidFill>
                            <a:schemeClr val="tx1"/>
                          </a:solidFill>
                          <a:effectLst/>
                          <a:latin typeface="+mn-ea"/>
                          <a:ea typeface="+mn-ea"/>
                        </a:rPr>
                        <a:t> 妊婦（初期・中期）の目標量は</a:t>
                      </a:r>
                      <a:r>
                        <a:rPr lang="en-US" altLang="ja-JP" sz="1400" u="none" strike="noStrike" spc="0" baseline="0" dirty="0">
                          <a:solidFill>
                            <a:schemeClr val="tx1"/>
                          </a:solidFill>
                          <a:effectLst/>
                          <a:latin typeface="+mn-ea"/>
                          <a:ea typeface="+mn-ea"/>
                        </a:rPr>
                        <a:t>13</a:t>
                      </a:r>
                      <a:r>
                        <a:rPr lang="ja-JP" altLang="en-US" sz="1400" u="none" strike="noStrike" spc="0" baseline="0" dirty="0">
                          <a:solidFill>
                            <a:schemeClr val="tx1"/>
                          </a:solidFill>
                          <a:effectLst/>
                          <a:latin typeface="+mn-ea"/>
                          <a:ea typeface="+mn-ea"/>
                        </a:rPr>
                        <a:t>～</a:t>
                      </a:r>
                      <a:r>
                        <a:rPr lang="en-US" altLang="ja-JP" sz="1400" u="none" strike="noStrike" spc="0" baseline="0" dirty="0">
                          <a:solidFill>
                            <a:schemeClr val="tx1"/>
                          </a:solidFill>
                          <a:effectLst/>
                          <a:latin typeface="+mn-ea"/>
                          <a:ea typeface="+mn-ea"/>
                        </a:rPr>
                        <a:t>20</a:t>
                      </a:r>
                      <a:r>
                        <a:rPr lang="ja-JP" altLang="en-US" sz="1400" u="none" strike="noStrike" spc="0" baseline="0" dirty="0">
                          <a:solidFill>
                            <a:schemeClr val="tx1"/>
                          </a:solidFill>
                          <a:effectLst/>
                          <a:latin typeface="+mn-ea"/>
                          <a:ea typeface="+mn-ea"/>
                        </a:rPr>
                        <a:t>％エネルギー</a:t>
                      </a:r>
                      <a:r>
                        <a:rPr lang="en-US" altLang="ja-JP" sz="1400" u="none" strike="noStrike" spc="0" baseline="0" dirty="0">
                          <a:solidFill>
                            <a:schemeClr val="tx1"/>
                          </a:solidFill>
                          <a:effectLst/>
                          <a:latin typeface="+mn-ea"/>
                          <a:ea typeface="+mn-ea"/>
                        </a:rPr>
                        <a:t>/</a:t>
                      </a:r>
                      <a:r>
                        <a:rPr lang="ja-JP" altLang="en-US" sz="1400" u="none" strike="noStrike" spc="0" baseline="0" dirty="0">
                          <a:solidFill>
                            <a:schemeClr val="tx1"/>
                          </a:solidFill>
                          <a:effectLst/>
                          <a:latin typeface="+mn-ea"/>
                          <a:ea typeface="+mn-ea"/>
                        </a:rPr>
                        <a:t>日とした。</a:t>
                      </a:r>
                    </a:p>
                    <a:p>
                      <a:pPr marL="85725" marR="0" lvl="0" indent="-85725" algn="just" defTabSz="914400" rtl="0" eaLnBrk="1" fontAlgn="ctr" latinLnBrk="0" hangingPunct="1">
                        <a:lnSpc>
                          <a:spcPts val="1400"/>
                        </a:lnSpc>
                        <a:spcBef>
                          <a:spcPts val="0"/>
                        </a:spcBef>
                        <a:spcAft>
                          <a:spcPts val="0"/>
                        </a:spcAft>
                        <a:buClrTx/>
                        <a:buSzTx/>
                        <a:buFontTx/>
                        <a:buNone/>
                        <a:tabLst/>
                        <a:defRPr/>
                      </a:pPr>
                      <a:r>
                        <a:rPr lang="en-US" altLang="ja-JP" sz="1400" u="none" strike="noStrike" spc="0" baseline="30000" dirty="0">
                          <a:solidFill>
                            <a:schemeClr val="tx1"/>
                          </a:solidFill>
                          <a:effectLst/>
                          <a:latin typeface="+mn-ea"/>
                          <a:ea typeface="+mn-ea"/>
                        </a:rPr>
                        <a:t>4</a:t>
                      </a:r>
                      <a:r>
                        <a:rPr lang="en-US" altLang="ja-JP" sz="1400" u="none" strike="noStrike" spc="0" baseline="0" dirty="0">
                          <a:solidFill>
                            <a:schemeClr val="tx1"/>
                          </a:solidFill>
                          <a:effectLst/>
                          <a:latin typeface="+mn-ea"/>
                          <a:ea typeface="+mn-ea"/>
                        </a:rPr>
                        <a:t> </a:t>
                      </a:r>
                      <a:r>
                        <a:rPr lang="ja-JP" altLang="en-US" sz="1400" u="none" strike="noStrike" spc="0" baseline="0" dirty="0">
                          <a:solidFill>
                            <a:schemeClr val="tx1"/>
                          </a:solidFill>
                          <a:effectLst/>
                          <a:latin typeface="+mn-ea"/>
                          <a:ea typeface="+mn-ea"/>
                        </a:rPr>
                        <a:t>妊婦（後期）及び授乳婦の目標量は</a:t>
                      </a:r>
                      <a:r>
                        <a:rPr lang="en-US" altLang="ja-JP" sz="1400" u="none" strike="noStrike" spc="0" baseline="0" dirty="0">
                          <a:solidFill>
                            <a:schemeClr val="tx1"/>
                          </a:solidFill>
                          <a:effectLst/>
                          <a:latin typeface="+mn-ea"/>
                          <a:ea typeface="+mn-ea"/>
                        </a:rPr>
                        <a:t>15</a:t>
                      </a:r>
                      <a:r>
                        <a:rPr lang="ja-JP" altLang="en-US" sz="1400" u="none" strike="noStrike" spc="0" baseline="0" dirty="0">
                          <a:solidFill>
                            <a:schemeClr val="tx1"/>
                          </a:solidFill>
                          <a:effectLst/>
                          <a:latin typeface="+mn-ea"/>
                          <a:ea typeface="+mn-ea"/>
                        </a:rPr>
                        <a:t>～</a:t>
                      </a:r>
                      <a:r>
                        <a:rPr lang="en-US" altLang="ja-JP" sz="1400" u="none" strike="noStrike" spc="0" baseline="0" dirty="0">
                          <a:solidFill>
                            <a:schemeClr val="tx1"/>
                          </a:solidFill>
                          <a:effectLst/>
                          <a:latin typeface="+mn-ea"/>
                          <a:ea typeface="+mn-ea"/>
                        </a:rPr>
                        <a:t>20</a:t>
                      </a:r>
                      <a:r>
                        <a:rPr lang="ja-JP" altLang="en-US" sz="1400" u="none" strike="noStrike" spc="0" baseline="0" dirty="0">
                          <a:solidFill>
                            <a:schemeClr val="tx1"/>
                          </a:solidFill>
                          <a:effectLst/>
                          <a:latin typeface="+mn-ea"/>
                          <a:ea typeface="+mn-ea"/>
                        </a:rPr>
                        <a:t>％エネルギー</a:t>
                      </a:r>
                      <a:r>
                        <a:rPr lang="en-US" altLang="ja-JP" sz="1400" u="none" strike="noStrike" spc="0" baseline="0" dirty="0">
                          <a:solidFill>
                            <a:schemeClr val="tx1"/>
                          </a:solidFill>
                          <a:effectLst/>
                          <a:latin typeface="+mn-ea"/>
                          <a:ea typeface="+mn-ea"/>
                        </a:rPr>
                        <a:t>/</a:t>
                      </a:r>
                      <a:r>
                        <a:rPr lang="ja-JP" altLang="en-US" sz="1400" u="none" strike="noStrike" spc="0" baseline="0" dirty="0">
                          <a:solidFill>
                            <a:schemeClr val="tx1"/>
                          </a:solidFill>
                          <a:effectLst/>
                          <a:latin typeface="+mn-ea"/>
                          <a:ea typeface="+mn-ea"/>
                        </a:rPr>
                        <a:t>日とした。</a:t>
                      </a:r>
                    </a:p>
                    <a:p>
                      <a:pPr marL="85725" marR="0" lvl="0" indent="-85725" algn="just" defTabSz="914400" rtl="0" eaLnBrk="1" fontAlgn="ctr" latinLnBrk="0" hangingPunct="1">
                        <a:lnSpc>
                          <a:spcPts val="1400"/>
                        </a:lnSpc>
                        <a:spcBef>
                          <a:spcPts val="0"/>
                        </a:spcBef>
                        <a:spcAft>
                          <a:spcPts val="0"/>
                        </a:spcAft>
                        <a:buClrTx/>
                        <a:buSzTx/>
                        <a:buFontTx/>
                        <a:buNone/>
                        <a:tabLst/>
                        <a:defRPr/>
                      </a:pPr>
                      <a:endParaRPr lang="en-US" altLang="ja-JP" sz="1400" u="none" strike="noStrike" spc="0" baseline="0" dirty="0">
                        <a:solidFill>
                          <a:schemeClr val="tx1"/>
                        </a:solidFill>
                        <a:effectLst/>
                        <a:latin typeface="+mn-ea"/>
                        <a:ea typeface="+mn-ea"/>
                      </a:endParaRPr>
                    </a:p>
                    <a:p>
                      <a:pPr marL="85725" marR="0" lvl="0" indent="-85725" algn="just" defTabSz="914400" rtl="0" eaLnBrk="1" fontAlgn="ctr" latinLnBrk="0" hangingPunct="1">
                        <a:lnSpc>
                          <a:spcPts val="1400"/>
                        </a:lnSpc>
                        <a:spcBef>
                          <a:spcPts val="0"/>
                        </a:spcBef>
                        <a:spcAft>
                          <a:spcPts val="0"/>
                        </a:spcAft>
                        <a:buClrTx/>
                        <a:buSzTx/>
                        <a:buFontTx/>
                        <a:buNone/>
                        <a:tabLst/>
                        <a:defRPr/>
                      </a:pPr>
                      <a:endParaRPr lang="en-US" altLang="ja-JP" sz="1400" u="none" strike="noStrike" spc="0" baseline="0" dirty="0">
                        <a:solidFill>
                          <a:schemeClr val="tx1"/>
                        </a:solidFill>
                        <a:effectLst/>
                        <a:latin typeface="+mn-ea"/>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49</a:t>
            </a:fld>
            <a:endParaRPr kumimoji="1" lang="ja-JP" altLang="en-US" dirty="0"/>
          </a:p>
        </p:txBody>
      </p:sp>
      <p:sp>
        <p:nvSpPr>
          <p:cNvPr id="8" name="正方形/長方形 7"/>
          <p:cNvSpPr/>
          <p:nvPr/>
        </p:nvSpPr>
        <p:spPr>
          <a:xfrm>
            <a:off x="7833320" y="35099"/>
            <a:ext cx="2011964" cy="31204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900" dirty="0">
                <a:solidFill>
                  <a:schemeClr val="tx1"/>
                </a:solidFill>
                <a:latin typeface="+mn-ea"/>
              </a:rPr>
              <a:t>「日本人の食事摂取基準（</a:t>
            </a:r>
            <a:r>
              <a:rPr lang="en-US" altLang="ja-JP" sz="900" dirty="0">
                <a:solidFill>
                  <a:schemeClr val="tx1"/>
                </a:solidFill>
                <a:latin typeface="+mn-ea"/>
              </a:rPr>
              <a:t>2020</a:t>
            </a:r>
            <a:r>
              <a:rPr lang="ja-JP" altLang="en-US" sz="900" dirty="0">
                <a:solidFill>
                  <a:schemeClr val="tx1"/>
                </a:solidFill>
                <a:latin typeface="+mn-ea"/>
              </a:rPr>
              <a:t>年版）」</a:t>
            </a:r>
            <a:endParaRPr lang="en-US" altLang="ja-JP" sz="900" dirty="0">
              <a:solidFill>
                <a:schemeClr val="tx1"/>
              </a:solidFill>
              <a:latin typeface="+mn-ea"/>
            </a:endParaRPr>
          </a:p>
          <a:p>
            <a:pPr algn="ctr"/>
            <a:r>
              <a:rPr lang="ja-JP" altLang="en-US" sz="900" dirty="0">
                <a:solidFill>
                  <a:schemeClr val="tx1"/>
                </a:solidFill>
                <a:latin typeface="+mn-ea"/>
              </a:rPr>
              <a:t>策定検討会報告書　</a:t>
            </a:r>
            <a:r>
              <a:rPr lang="en-US" altLang="ja-JP" sz="900" dirty="0" smtClean="0">
                <a:solidFill>
                  <a:schemeClr val="tx1"/>
                </a:solidFill>
                <a:latin typeface="+mn-ea"/>
              </a:rPr>
              <a:t>p.106</a:t>
            </a:r>
            <a:r>
              <a:rPr lang="ja-JP" altLang="en-US" sz="900" dirty="0" smtClean="0">
                <a:solidFill>
                  <a:schemeClr val="tx1"/>
                </a:solidFill>
                <a:latin typeface="+mn-ea"/>
              </a:rPr>
              <a:t>～</a:t>
            </a:r>
            <a:r>
              <a:rPr lang="en-US" altLang="ja-JP" sz="900" dirty="0" smtClean="0">
                <a:solidFill>
                  <a:schemeClr val="tx1"/>
                </a:solidFill>
                <a:latin typeface="+mn-ea"/>
              </a:rPr>
              <a:t>p.126</a:t>
            </a:r>
            <a:endParaRPr lang="en-US" altLang="ja-JP" sz="900" dirty="0">
              <a:solidFill>
                <a:schemeClr val="tx1"/>
              </a:solidFill>
              <a:latin typeface="+mn-ea"/>
            </a:endParaRPr>
          </a:p>
        </p:txBody>
      </p:sp>
    </p:spTree>
    <p:extLst>
      <p:ext uri="{BB962C8B-B14F-4D97-AF65-F5344CB8AC3E}">
        <p14:creationId xmlns:p14="http://schemas.microsoft.com/office/powerpoint/2010/main" val="6996759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28" name="Text Box 7"/>
          <p:cNvSpPr>
            <a:spLocks noChangeArrowheads="1"/>
          </p:cNvSpPr>
          <p:nvPr/>
        </p:nvSpPr>
        <p:spPr bwMode="auto">
          <a:xfrm>
            <a:off x="560389" y="188913"/>
            <a:ext cx="856907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dirty="0">
                <a:solidFill>
                  <a:srgbClr val="000000"/>
                </a:solidFill>
                <a:latin typeface="+mn-ea"/>
                <a:ea typeface="+mn-ea"/>
              </a:rPr>
              <a:t>図６　たんぱく質の食事摂取基準　（図に描くとわかりやすい。）</a:t>
            </a:r>
          </a:p>
        </p:txBody>
      </p:sp>
      <p:sp>
        <p:nvSpPr>
          <p:cNvPr id="17529" name="Line 4"/>
          <p:cNvSpPr>
            <a:spLocks noChangeShapeType="1"/>
          </p:cNvSpPr>
          <p:nvPr/>
        </p:nvSpPr>
        <p:spPr bwMode="auto">
          <a:xfrm>
            <a:off x="496889" y="6454775"/>
            <a:ext cx="8713787" cy="0"/>
          </a:xfrm>
          <a:prstGeom prst="line">
            <a:avLst/>
          </a:prstGeom>
          <a:noFill/>
          <a:ln w="38100" cap="flat"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spAutoFit/>
          </a:bodyPr>
          <a:lstStyle/>
          <a:p>
            <a:endParaRPr lang="ja-JP" altLang="en-US" dirty="0"/>
          </a:p>
        </p:txBody>
      </p:sp>
      <p:sp>
        <p:nvSpPr>
          <p:cNvPr id="17530" name="Text Box 7"/>
          <p:cNvSpPr>
            <a:spLocks noChangeArrowheads="1"/>
          </p:cNvSpPr>
          <p:nvPr/>
        </p:nvSpPr>
        <p:spPr bwMode="auto">
          <a:xfrm rot="16200000">
            <a:off x="-371662" y="3209477"/>
            <a:ext cx="257206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1" hangingPunct="1">
              <a:spcBef>
                <a:spcPct val="50000"/>
              </a:spcBef>
              <a:buFontTx/>
              <a:buNone/>
            </a:pPr>
            <a:r>
              <a:rPr lang="ja-JP" altLang="en-US" sz="2000" dirty="0">
                <a:solidFill>
                  <a:srgbClr val="000000"/>
                </a:solidFill>
                <a:latin typeface="+mn-ea"/>
                <a:ea typeface="+mn-ea"/>
              </a:rPr>
              <a:t>たんぱく質（</a:t>
            </a:r>
            <a:r>
              <a:rPr lang="en-US" altLang="ja-JP" sz="2000" dirty="0">
                <a:solidFill>
                  <a:srgbClr val="000000"/>
                </a:solidFill>
                <a:latin typeface="+mn-ea"/>
                <a:ea typeface="+mn-ea"/>
              </a:rPr>
              <a:t>g/</a:t>
            </a:r>
            <a:r>
              <a:rPr lang="ja-JP" altLang="en-US" sz="2000" dirty="0">
                <a:solidFill>
                  <a:srgbClr val="000000"/>
                </a:solidFill>
                <a:latin typeface="+mn-ea"/>
                <a:ea typeface="+mn-ea"/>
              </a:rPr>
              <a:t>日）</a:t>
            </a:r>
          </a:p>
        </p:txBody>
      </p:sp>
      <p:sp>
        <p:nvSpPr>
          <p:cNvPr id="17531" name="Text Box 7"/>
          <p:cNvSpPr>
            <a:spLocks noChangeArrowheads="1"/>
          </p:cNvSpPr>
          <p:nvPr/>
        </p:nvSpPr>
        <p:spPr bwMode="auto">
          <a:xfrm>
            <a:off x="563564" y="831850"/>
            <a:ext cx="35972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dirty="0">
                <a:solidFill>
                  <a:srgbClr val="000000"/>
                </a:solidFill>
                <a:latin typeface="+mn-ea"/>
                <a:ea typeface="+mn-ea"/>
              </a:rPr>
              <a:t>男性、身体活動レベル</a:t>
            </a:r>
            <a:r>
              <a:rPr lang="en-US" altLang="ja-JP" sz="2000" dirty="0">
                <a:solidFill>
                  <a:srgbClr val="000000"/>
                </a:solidFill>
                <a:latin typeface="+mn-ea"/>
                <a:ea typeface="+mn-ea"/>
              </a:rPr>
              <a:t>Ⅱ</a:t>
            </a:r>
            <a:r>
              <a:rPr lang="ja-JP" altLang="en-US" sz="2000" dirty="0">
                <a:solidFill>
                  <a:srgbClr val="000000"/>
                </a:solidFill>
                <a:latin typeface="+mn-ea"/>
                <a:ea typeface="+mn-ea"/>
              </a:rPr>
              <a:t>。</a:t>
            </a:r>
          </a:p>
        </p:txBody>
      </p:sp>
      <p:pic>
        <p:nvPicPr>
          <p:cNvPr id="17532" name="図 1"/>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6" y="1258889"/>
            <a:ext cx="7007225" cy="505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33" name="Text Box 7"/>
          <p:cNvSpPr>
            <a:spLocks noChangeArrowheads="1"/>
          </p:cNvSpPr>
          <p:nvPr/>
        </p:nvSpPr>
        <p:spPr bwMode="auto">
          <a:xfrm>
            <a:off x="8048626" y="4305301"/>
            <a:ext cx="1439863"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dirty="0">
                <a:solidFill>
                  <a:srgbClr val="000000"/>
                </a:solidFill>
                <a:latin typeface="+mn-ea"/>
                <a:ea typeface="+mn-ea"/>
              </a:rPr>
              <a:t>推定平均必要量</a:t>
            </a:r>
          </a:p>
        </p:txBody>
      </p:sp>
      <p:sp>
        <p:nvSpPr>
          <p:cNvPr id="17534" name="Text Box 7"/>
          <p:cNvSpPr>
            <a:spLocks noChangeArrowheads="1"/>
          </p:cNvSpPr>
          <p:nvPr/>
        </p:nvSpPr>
        <p:spPr bwMode="auto">
          <a:xfrm>
            <a:off x="8048625" y="4006851"/>
            <a:ext cx="7747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00" dirty="0">
                <a:solidFill>
                  <a:srgbClr val="000000"/>
                </a:solidFill>
                <a:latin typeface="+mn-ea"/>
                <a:ea typeface="+mn-ea"/>
              </a:rPr>
              <a:t>推奨量</a:t>
            </a:r>
          </a:p>
        </p:txBody>
      </p:sp>
      <p:sp>
        <p:nvSpPr>
          <p:cNvPr id="17535" name="Text Box 7"/>
          <p:cNvSpPr>
            <a:spLocks noChangeArrowheads="1"/>
          </p:cNvSpPr>
          <p:nvPr/>
        </p:nvSpPr>
        <p:spPr bwMode="auto">
          <a:xfrm>
            <a:off x="8048623" y="2776052"/>
            <a:ext cx="171205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600" dirty="0">
                <a:solidFill>
                  <a:srgbClr val="000000"/>
                </a:solidFill>
                <a:latin typeface="+mn-ea"/>
                <a:ea typeface="+mn-ea"/>
              </a:rPr>
              <a:t>目標量（上限）</a:t>
            </a:r>
          </a:p>
        </p:txBody>
      </p:sp>
      <p:sp>
        <p:nvSpPr>
          <p:cNvPr id="17536" name="Line 4"/>
          <p:cNvSpPr>
            <a:spLocks noChangeShapeType="1"/>
          </p:cNvSpPr>
          <p:nvPr/>
        </p:nvSpPr>
        <p:spPr bwMode="auto">
          <a:xfrm>
            <a:off x="488950" y="693738"/>
            <a:ext cx="8713788" cy="0"/>
          </a:xfrm>
          <a:prstGeom prst="line">
            <a:avLst/>
          </a:prstGeom>
          <a:noFill/>
          <a:ln w="38100" cap="flat"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spAutoFit/>
          </a:bodyPr>
          <a:lstStyle/>
          <a:p>
            <a:endParaRPr lang="ja-JP" altLang="en-US" dirty="0"/>
          </a:p>
        </p:txBody>
      </p:sp>
      <p:sp>
        <p:nvSpPr>
          <p:cNvPr id="17537" name="Text Box 7"/>
          <p:cNvSpPr>
            <a:spLocks noChangeArrowheads="1"/>
          </p:cNvSpPr>
          <p:nvPr/>
        </p:nvSpPr>
        <p:spPr bwMode="auto">
          <a:xfrm>
            <a:off x="6248401" y="5260975"/>
            <a:ext cx="1801813"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r" eaLnBrk="1" hangingPunct="1">
              <a:spcBef>
                <a:spcPct val="50000"/>
              </a:spcBef>
              <a:buFontTx/>
              <a:buNone/>
            </a:pPr>
            <a:r>
              <a:rPr lang="ja-JP" altLang="en-US" sz="2000" dirty="0">
                <a:solidFill>
                  <a:srgbClr val="000000"/>
                </a:solidFill>
                <a:latin typeface="+mn-ea"/>
                <a:ea typeface="+mn-ea"/>
              </a:rPr>
              <a:t>年齢（歳）</a:t>
            </a:r>
          </a:p>
        </p:txBody>
      </p:sp>
      <p:sp>
        <p:nvSpPr>
          <p:cNvPr id="13" name="Text Box 7"/>
          <p:cNvSpPr>
            <a:spLocks noChangeArrowheads="1"/>
          </p:cNvSpPr>
          <p:nvPr/>
        </p:nvSpPr>
        <p:spPr bwMode="auto">
          <a:xfrm>
            <a:off x="8048623" y="3409532"/>
            <a:ext cx="171205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600" dirty="0">
                <a:solidFill>
                  <a:srgbClr val="000000"/>
                </a:solidFill>
                <a:latin typeface="+mn-ea"/>
                <a:ea typeface="+mn-ea"/>
              </a:rPr>
              <a:t>目標量（下限）</a:t>
            </a:r>
          </a:p>
        </p:txBody>
      </p:sp>
      <p:sp>
        <p:nvSpPr>
          <p:cNvPr id="15" name="正方形/長方形 1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p.106</a:t>
            </a:r>
            <a:r>
              <a:rPr lang="ja-JP" altLang="en-US" sz="1100" dirty="0" smtClean="0">
                <a:solidFill>
                  <a:schemeClr val="tx1"/>
                </a:solidFill>
                <a:latin typeface="+mn-ea"/>
              </a:rPr>
              <a:t>～</a:t>
            </a:r>
            <a:r>
              <a:rPr lang="en-US" altLang="ja-JP" sz="1100" dirty="0" smtClean="0">
                <a:solidFill>
                  <a:schemeClr val="tx1"/>
                </a:solidFill>
                <a:latin typeface="+mn-ea"/>
              </a:rPr>
              <a:t>p.126</a:t>
            </a:r>
            <a:endParaRPr lang="en-US" altLang="ja-JP" sz="1100" dirty="0">
              <a:solidFill>
                <a:schemeClr val="tx1"/>
              </a:solidFill>
              <a:latin typeface="+mn-ea"/>
            </a:endParaRPr>
          </a:p>
        </p:txBody>
      </p:sp>
      <p:sp>
        <p:nvSpPr>
          <p:cNvPr id="16" name="スライド番号プレースホルダー 5"/>
          <p:cNvSpPr>
            <a:spLocks noGrp="1"/>
          </p:cNvSpPr>
          <p:nvPr>
            <p:ph type="sldNum" sz="quarter" idx="12"/>
          </p:nvPr>
        </p:nvSpPr>
        <p:spPr>
          <a:xfrm>
            <a:off x="7449277" y="6456972"/>
            <a:ext cx="2311400" cy="365125"/>
          </a:xfrm>
        </p:spPr>
        <p:txBody>
          <a:bodyPr/>
          <a:lstStyle/>
          <a:p>
            <a:fld id="{D2D8002D-B5B0-4BAC-B1F6-782DDCCE6D9C}" type="slidenum">
              <a:rPr kumimoji="1" lang="ja-JP" altLang="en-US" smtClean="0"/>
              <a:t>50</a:t>
            </a:fld>
            <a:endParaRPr kumimoji="1" lang="ja-JP" altLang="en-US" dirty="0"/>
          </a:p>
        </p:txBody>
      </p:sp>
    </p:spTree>
    <p:extLst>
      <p:ext uri="{BB962C8B-B14F-4D97-AF65-F5344CB8AC3E}">
        <p14:creationId xmlns:p14="http://schemas.microsoft.com/office/powerpoint/2010/main" val="12772762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2642020"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３</a:t>
            </a:r>
            <a:r>
              <a:rPr lang="en-US" altLang="ja-JP" sz="2400" dirty="0"/>
              <a:t>-</a:t>
            </a:r>
            <a:r>
              <a:rPr lang="ja-JP" altLang="en-US" sz="2400" dirty="0"/>
              <a:t>１　脂質</a:t>
            </a:r>
          </a:p>
        </p:txBody>
      </p:sp>
      <p:sp>
        <p:nvSpPr>
          <p:cNvPr id="4" name="正方形/長方形 3"/>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p:nvPr/>
        </p:nvSpPr>
        <p:spPr>
          <a:xfrm>
            <a:off x="543000" y="767601"/>
            <a:ext cx="8820000" cy="4247317"/>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脂質はエネルギー産生栄養素の一種であり、この観点からたんぱく質や炭水化物の摂取量を考慮して設定する必要があるため、１歳以上については総エネルギー摂取量に占める割合（％エネルギー</a:t>
            </a:r>
            <a:r>
              <a:rPr lang="ja-JP" altLang="en-US" sz="2000" dirty="0" smtClean="0">
                <a:latin typeface="+mn-ea"/>
              </a:rPr>
              <a:t>）として目標量</a:t>
            </a:r>
            <a:r>
              <a:rPr lang="ja-JP" altLang="en-US" sz="2000" dirty="0">
                <a:latin typeface="+mn-ea"/>
              </a:rPr>
              <a:t>（範囲）を設定。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乳児：０～５か月児は、</a:t>
            </a:r>
            <a:r>
              <a:rPr lang="ja-JP" altLang="en-US" sz="2000" dirty="0" smtClean="0">
                <a:latin typeface="+mn-ea"/>
              </a:rPr>
              <a:t>母乳中脂肪濃度</a:t>
            </a:r>
            <a:r>
              <a:rPr lang="ja-JP" altLang="en-US" sz="2000" dirty="0">
                <a:latin typeface="+mn-ea"/>
              </a:rPr>
              <a:t>と基準哺乳量から算定し、６～</a:t>
            </a:r>
            <a:r>
              <a:rPr lang="en-US" altLang="ja-JP" sz="2000" dirty="0">
                <a:latin typeface="+mn-ea"/>
              </a:rPr>
              <a:t>11</a:t>
            </a:r>
            <a:r>
              <a:rPr lang="ja-JP" altLang="en-US" sz="2000" dirty="0">
                <a:latin typeface="+mn-ea"/>
              </a:rPr>
              <a:t>か月児は、０～５か月児の目安量と１～２歳時の目安量の中間値を適用。</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目標量の策定方法</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主に飽和脂肪酸の過剰摂取を介して生活習慣病に関連していると考えられることから、上限は、日本人の代表的な脂質（脂肪酸）</a:t>
            </a:r>
            <a:r>
              <a:rPr lang="ja-JP" altLang="en-US" sz="2000" dirty="0" smtClean="0">
                <a:latin typeface="+mn-ea"/>
              </a:rPr>
              <a:t>摂取量（脂肪酸摂取比率）を</a:t>
            </a:r>
            <a:r>
              <a:rPr lang="ja-JP" altLang="en-US" sz="2000" dirty="0">
                <a:latin typeface="+mn-ea"/>
              </a:rPr>
              <a:t>考慮し、飽和脂肪酸の目標量の上限を考慮して設定。</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下限は、必須脂肪酸の目安量を下回らないように設定。</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51</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p.127</a:t>
            </a:r>
            <a:r>
              <a:rPr lang="ja-JP" altLang="en-US" sz="1100" dirty="0" smtClean="0">
                <a:solidFill>
                  <a:schemeClr val="tx1"/>
                </a:solidFill>
                <a:latin typeface="+mn-ea"/>
              </a:rPr>
              <a:t>～</a:t>
            </a:r>
            <a:r>
              <a:rPr lang="en-US" altLang="ja-JP" sz="1100" dirty="0" smtClean="0">
                <a:solidFill>
                  <a:schemeClr val="tx1"/>
                </a:solidFill>
                <a:latin typeface="+mn-ea"/>
              </a:rPr>
              <a:t>p.151</a:t>
            </a:r>
            <a:endParaRPr lang="en-US" altLang="ja-JP" sz="1100" dirty="0">
              <a:solidFill>
                <a:schemeClr val="tx1"/>
              </a:solidFill>
              <a:latin typeface="+mn-ea"/>
            </a:endParaRPr>
          </a:p>
        </p:txBody>
      </p:sp>
    </p:spTree>
    <p:extLst>
      <p:ext uri="{BB962C8B-B14F-4D97-AF65-F5344CB8AC3E}">
        <p14:creationId xmlns:p14="http://schemas.microsoft.com/office/powerpoint/2010/main" val="35695038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64" name="Text Box 7"/>
          <p:cNvSpPr>
            <a:spLocks noChangeArrowheads="1"/>
          </p:cNvSpPr>
          <p:nvPr/>
        </p:nvSpPr>
        <p:spPr bwMode="auto">
          <a:xfrm>
            <a:off x="560388" y="188913"/>
            <a:ext cx="568801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dirty="0">
                <a:solidFill>
                  <a:srgbClr val="000000"/>
                </a:solidFill>
                <a:latin typeface="+mn-ea"/>
                <a:ea typeface="+mn-ea"/>
              </a:rPr>
              <a:t>総脂質、飽和脂肪酸、必須脂肪酸</a:t>
            </a:r>
          </a:p>
        </p:txBody>
      </p:sp>
      <p:sp>
        <p:nvSpPr>
          <p:cNvPr id="18565" name="Line 4"/>
          <p:cNvSpPr>
            <a:spLocks noChangeShapeType="1"/>
          </p:cNvSpPr>
          <p:nvPr/>
        </p:nvSpPr>
        <p:spPr bwMode="auto">
          <a:xfrm>
            <a:off x="488950" y="765175"/>
            <a:ext cx="8713788" cy="0"/>
          </a:xfrm>
          <a:prstGeom prst="line">
            <a:avLst/>
          </a:prstGeom>
          <a:noFill/>
          <a:ln w="38100" cap="flat"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spAutoFit/>
          </a:bodyPr>
          <a:lstStyle/>
          <a:p>
            <a:endParaRPr lang="ja-JP" altLang="en-US" dirty="0"/>
          </a:p>
        </p:txBody>
      </p:sp>
      <p:pic>
        <p:nvPicPr>
          <p:cNvPr id="18566" name="図 1"/>
          <p:cNvPicPr preferRelativeResize="0">
            <a:picLocks noChangeArrowheads="1"/>
          </p:cNvPicPr>
          <p:nvPr/>
        </p:nvPicPr>
        <p:blipFill rotWithShape="1">
          <a:blip r:embed="rId3">
            <a:extLst>
              <a:ext uri="{28A0092B-C50C-407E-A947-70E740481C1C}">
                <a14:useLocalDpi xmlns:a14="http://schemas.microsoft.com/office/drawing/2010/main" val="0"/>
              </a:ext>
            </a:extLst>
          </a:blip>
          <a:srcRect r="41766"/>
          <a:stretch/>
        </p:blipFill>
        <p:spPr bwMode="auto">
          <a:xfrm>
            <a:off x="5529263" y="2051050"/>
            <a:ext cx="3816225" cy="486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67" name="Text Box 7"/>
          <p:cNvSpPr>
            <a:spLocks noChangeArrowheads="1"/>
          </p:cNvSpPr>
          <p:nvPr/>
        </p:nvSpPr>
        <p:spPr bwMode="auto">
          <a:xfrm>
            <a:off x="560388" y="1628776"/>
            <a:ext cx="5688012"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2400" dirty="0">
                <a:solidFill>
                  <a:srgbClr val="000000"/>
                </a:solidFill>
                <a:latin typeface="+mn-ea"/>
                <a:ea typeface="+mn-ea"/>
              </a:rPr>
              <a:t>S</a:t>
            </a:r>
            <a:r>
              <a:rPr lang="ja-JP" altLang="en-US" sz="2400" dirty="0">
                <a:solidFill>
                  <a:srgbClr val="000000"/>
                </a:solidFill>
                <a:latin typeface="+mn-ea"/>
                <a:ea typeface="+mn-ea"/>
              </a:rPr>
              <a:t>：</a:t>
            </a:r>
            <a:r>
              <a:rPr lang="en-US" altLang="ja-JP" sz="2400" dirty="0">
                <a:solidFill>
                  <a:srgbClr val="000000"/>
                </a:solidFill>
                <a:latin typeface="+mn-ea"/>
                <a:ea typeface="+mn-ea"/>
              </a:rPr>
              <a:t>M</a:t>
            </a:r>
            <a:r>
              <a:rPr lang="ja-JP" altLang="en-US" sz="2400" dirty="0">
                <a:solidFill>
                  <a:srgbClr val="000000"/>
                </a:solidFill>
                <a:latin typeface="+mn-ea"/>
                <a:ea typeface="+mn-ea"/>
              </a:rPr>
              <a:t>：</a:t>
            </a:r>
            <a:r>
              <a:rPr lang="en-US" altLang="ja-JP" sz="2400" dirty="0">
                <a:solidFill>
                  <a:srgbClr val="000000"/>
                </a:solidFill>
                <a:latin typeface="+mn-ea"/>
                <a:ea typeface="+mn-ea"/>
              </a:rPr>
              <a:t>P</a:t>
            </a:r>
            <a:r>
              <a:rPr lang="ja-JP" altLang="en-US" sz="2400" dirty="0">
                <a:solidFill>
                  <a:srgbClr val="000000"/>
                </a:solidFill>
                <a:latin typeface="+mn-ea"/>
                <a:ea typeface="+mn-ea"/>
              </a:rPr>
              <a:t>の比を一定と仮定すれば</a:t>
            </a:r>
            <a:r>
              <a:rPr lang="en-US" altLang="ja-JP" sz="2400" dirty="0">
                <a:solidFill>
                  <a:srgbClr val="000000"/>
                </a:solidFill>
                <a:latin typeface="+mn-ea"/>
                <a:ea typeface="+mn-ea"/>
              </a:rPr>
              <a:t>…</a:t>
            </a:r>
            <a:r>
              <a:rPr lang="ja-JP" altLang="en-US" sz="2400" dirty="0">
                <a:solidFill>
                  <a:srgbClr val="000000"/>
                </a:solidFill>
                <a:latin typeface="+mn-ea"/>
                <a:ea typeface="+mn-ea"/>
              </a:rPr>
              <a:t>、</a:t>
            </a:r>
          </a:p>
        </p:txBody>
      </p:sp>
      <p:sp>
        <p:nvSpPr>
          <p:cNvPr id="18568" name="Text Box 7"/>
          <p:cNvSpPr>
            <a:spLocks noChangeArrowheads="1"/>
          </p:cNvSpPr>
          <p:nvPr/>
        </p:nvSpPr>
        <p:spPr bwMode="auto">
          <a:xfrm>
            <a:off x="560389" y="3716339"/>
            <a:ext cx="5915025" cy="1570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en-US" altLang="ja-JP" sz="2400" dirty="0">
                <a:solidFill>
                  <a:srgbClr val="000000"/>
                </a:solidFill>
                <a:latin typeface="+mn-ea"/>
                <a:ea typeface="+mn-ea"/>
              </a:rPr>
              <a:t>n-6</a:t>
            </a:r>
            <a:r>
              <a:rPr lang="ja-JP" altLang="en-US" sz="2400" dirty="0">
                <a:solidFill>
                  <a:srgbClr val="000000"/>
                </a:solidFill>
                <a:latin typeface="+mn-ea"/>
                <a:ea typeface="+mn-ea"/>
              </a:rPr>
              <a:t>系脂肪酸と</a:t>
            </a:r>
            <a:r>
              <a:rPr lang="en-US" altLang="ja-JP" sz="2400" dirty="0">
                <a:solidFill>
                  <a:srgbClr val="000000"/>
                </a:solidFill>
                <a:latin typeface="+mn-ea"/>
                <a:ea typeface="+mn-ea"/>
              </a:rPr>
              <a:t>n-3</a:t>
            </a:r>
            <a:r>
              <a:rPr lang="ja-JP" altLang="en-US" sz="2400" dirty="0">
                <a:solidFill>
                  <a:srgbClr val="000000"/>
                </a:solidFill>
                <a:latin typeface="+mn-ea"/>
                <a:ea typeface="+mn-ea"/>
              </a:rPr>
              <a:t>系脂肪酸（目安量）</a:t>
            </a:r>
          </a:p>
          <a:p>
            <a:pPr eaLnBrk="1" hangingPunct="1">
              <a:spcBef>
                <a:spcPct val="50000"/>
              </a:spcBef>
              <a:buFontTx/>
              <a:buNone/>
            </a:pPr>
            <a:r>
              <a:rPr lang="ja-JP" altLang="en-US" sz="2400" dirty="0">
                <a:solidFill>
                  <a:srgbClr val="000000"/>
                </a:solidFill>
                <a:latin typeface="+mn-ea"/>
                <a:ea typeface="+mn-ea"/>
              </a:rPr>
              <a:t>　→　（多価不飽和脂肪酸）</a:t>
            </a:r>
          </a:p>
          <a:p>
            <a:pPr eaLnBrk="1" hangingPunct="1">
              <a:spcBef>
                <a:spcPct val="50000"/>
              </a:spcBef>
              <a:buFontTx/>
              <a:buNone/>
            </a:pPr>
            <a:r>
              <a:rPr lang="ja-JP" altLang="en-US" sz="2400" dirty="0">
                <a:solidFill>
                  <a:srgbClr val="000000"/>
                </a:solidFill>
                <a:latin typeface="+mn-ea"/>
                <a:ea typeface="+mn-ea"/>
              </a:rPr>
              <a:t>　　　→　総脂質（目標量下限）</a:t>
            </a:r>
          </a:p>
        </p:txBody>
      </p:sp>
      <p:sp>
        <p:nvSpPr>
          <p:cNvPr id="18569" name="Text Box 7"/>
          <p:cNvSpPr>
            <a:spLocks noChangeArrowheads="1"/>
          </p:cNvSpPr>
          <p:nvPr/>
        </p:nvSpPr>
        <p:spPr bwMode="auto">
          <a:xfrm>
            <a:off x="560389" y="2339975"/>
            <a:ext cx="6346825"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dirty="0">
                <a:solidFill>
                  <a:srgbClr val="000000"/>
                </a:solidFill>
                <a:latin typeface="+mn-ea"/>
                <a:ea typeface="+mn-ea"/>
              </a:rPr>
              <a:t>飽和脂肪酸（目標量上限）</a:t>
            </a:r>
          </a:p>
          <a:p>
            <a:pPr eaLnBrk="1" hangingPunct="1">
              <a:spcBef>
                <a:spcPct val="50000"/>
              </a:spcBef>
              <a:buFontTx/>
              <a:buNone/>
            </a:pPr>
            <a:r>
              <a:rPr lang="ja-JP" altLang="en-US" sz="2400" dirty="0">
                <a:solidFill>
                  <a:srgbClr val="000000"/>
                </a:solidFill>
                <a:latin typeface="+mn-ea"/>
                <a:ea typeface="+mn-ea"/>
              </a:rPr>
              <a:t>　　→　総脂質（目標量上限）</a:t>
            </a:r>
          </a:p>
        </p:txBody>
      </p:sp>
      <p:sp>
        <p:nvSpPr>
          <p:cNvPr id="18570" name="Line 4"/>
          <p:cNvSpPr>
            <a:spLocks noChangeShapeType="1"/>
          </p:cNvSpPr>
          <p:nvPr/>
        </p:nvSpPr>
        <p:spPr bwMode="auto">
          <a:xfrm>
            <a:off x="488950" y="6597650"/>
            <a:ext cx="8713788" cy="0"/>
          </a:xfrm>
          <a:prstGeom prst="line">
            <a:avLst/>
          </a:prstGeom>
          <a:noFill/>
          <a:ln w="38100" cap="flat" algn="ctr">
            <a:solidFill>
              <a:schemeClr val="tx1"/>
            </a:solidFill>
            <a:prstDash val="solid"/>
            <a:round/>
            <a:headEnd type="none" w="med" len="med"/>
            <a:tailEnd type="none" w="med" len="med"/>
          </a:ln>
          <a:extLst>
            <a:ext uri="{909E8E84-426E-40DD-AFC4-6F175D3DCCD1}">
              <a14:hiddenFill xmlns:a14="http://schemas.microsoft.com/office/drawing/2010/main">
                <a:noFill/>
              </a14:hiddenFill>
            </a:ext>
          </a:extLst>
        </p:spPr>
        <p:txBody>
          <a:bodyPr>
            <a:spAutoFit/>
          </a:bodyPr>
          <a:lstStyle/>
          <a:p>
            <a:endParaRPr lang="ja-JP" altLang="en-US" dirty="0"/>
          </a:p>
        </p:txBody>
      </p:sp>
      <p:sp>
        <p:nvSpPr>
          <p:cNvPr id="18571" name="角丸四角形 14"/>
          <p:cNvSpPr>
            <a:spLocks noChangeArrowheads="1"/>
          </p:cNvSpPr>
          <p:nvPr/>
        </p:nvSpPr>
        <p:spPr bwMode="auto">
          <a:xfrm>
            <a:off x="6753225" y="4200525"/>
            <a:ext cx="1079500" cy="442674"/>
          </a:xfrm>
          <a:prstGeom prst="roundRect">
            <a:avLst>
              <a:gd name="adj" fmla="val 16667"/>
            </a:avLst>
          </a:prstGeom>
          <a:solidFill>
            <a:srgbClr val="00B050">
              <a:alpha val="34901"/>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rgbClr val="FFFF00"/>
                </a:solidFill>
                <a:latin typeface="Times New Roman" panose="02020603050405020304" pitchFamily="18" charset="0"/>
                <a:ea typeface="ＭＳ Ｐゴシック" panose="020B0600070205080204" pitchFamily="50" charset="-128"/>
              </a:defRPr>
            </a:lvl1pPr>
            <a:lvl2pPr eaLnBrk="0" hangingPunct="0">
              <a:defRPr kumimoji="1" sz="2400">
                <a:solidFill>
                  <a:srgbClr val="FFFF00"/>
                </a:solidFill>
                <a:latin typeface="Times New Roman" panose="02020603050405020304" pitchFamily="18" charset="0"/>
                <a:ea typeface="ＭＳ Ｐゴシック" panose="020B0600070205080204" pitchFamily="50" charset="-128"/>
              </a:defRPr>
            </a:lvl2pPr>
            <a:lvl3pPr eaLnBrk="0" hangingPunct="0">
              <a:defRPr kumimoji="1" sz="2400">
                <a:solidFill>
                  <a:srgbClr val="FFFF00"/>
                </a:solidFill>
                <a:latin typeface="Times New Roman" panose="02020603050405020304" pitchFamily="18" charset="0"/>
                <a:ea typeface="ＭＳ Ｐゴシック" panose="020B0600070205080204" pitchFamily="50" charset="-128"/>
              </a:defRPr>
            </a:lvl3pPr>
            <a:lvl4pPr eaLnBrk="0" hangingPunct="0">
              <a:defRPr kumimoji="1" sz="2400">
                <a:solidFill>
                  <a:srgbClr val="FFFF00"/>
                </a:solidFill>
                <a:latin typeface="Times New Roman" panose="02020603050405020304" pitchFamily="18" charset="0"/>
                <a:ea typeface="ＭＳ Ｐゴシック" panose="020B0600070205080204" pitchFamily="50" charset="-128"/>
              </a:defRPr>
            </a:lvl4pPr>
            <a:lvl5pPr eaLnBrk="0" hangingPunct="0">
              <a:defRPr kumimoji="1" sz="2400">
                <a:solidFill>
                  <a:srgbClr val="FFFF00"/>
                </a:solidFill>
                <a:latin typeface="Times New Roman" panose="02020603050405020304" pitchFamily="18" charset="0"/>
                <a:ea typeface="ＭＳ Ｐゴシック" panose="020B0600070205080204" pitchFamily="50" charset="-128"/>
              </a:defRPr>
            </a:lvl5pPr>
            <a:lvl6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6pPr>
            <a:lvl7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7pPr>
            <a:lvl8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8pPr>
            <a:lvl9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endParaRPr lang="ja-JP" altLang="en-US" sz="2000" b="1" dirty="0">
              <a:solidFill>
                <a:srgbClr val="FFFFFF"/>
              </a:solidFill>
              <a:ea typeface="HG丸ｺﾞｼｯｸM-PRO" panose="020F0600000000000000" pitchFamily="50" charset="-128"/>
            </a:endParaRPr>
          </a:p>
        </p:txBody>
      </p:sp>
      <p:sp>
        <p:nvSpPr>
          <p:cNvPr id="18572" name="角丸四角形 15"/>
          <p:cNvSpPr>
            <a:spLocks noChangeArrowheads="1"/>
          </p:cNvSpPr>
          <p:nvPr/>
        </p:nvSpPr>
        <p:spPr bwMode="auto">
          <a:xfrm>
            <a:off x="6753225" y="2214564"/>
            <a:ext cx="1079500" cy="309800"/>
          </a:xfrm>
          <a:prstGeom prst="roundRect">
            <a:avLst>
              <a:gd name="adj" fmla="val 16667"/>
            </a:avLst>
          </a:prstGeom>
          <a:solidFill>
            <a:srgbClr val="FFFF00">
              <a:alpha val="34901"/>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rgbClr val="FFFF00"/>
                </a:solidFill>
                <a:latin typeface="Times New Roman" panose="02020603050405020304" pitchFamily="18" charset="0"/>
                <a:ea typeface="ＭＳ Ｐゴシック" panose="020B0600070205080204" pitchFamily="50" charset="-128"/>
              </a:defRPr>
            </a:lvl1pPr>
            <a:lvl2pPr eaLnBrk="0" hangingPunct="0">
              <a:defRPr kumimoji="1" sz="2400">
                <a:solidFill>
                  <a:srgbClr val="FFFF00"/>
                </a:solidFill>
                <a:latin typeface="Times New Roman" panose="02020603050405020304" pitchFamily="18" charset="0"/>
                <a:ea typeface="ＭＳ Ｐゴシック" panose="020B0600070205080204" pitchFamily="50" charset="-128"/>
              </a:defRPr>
            </a:lvl2pPr>
            <a:lvl3pPr eaLnBrk="0" hangingPunct="0">
              <a:defRPr kumimoji="1" sz="2400">
                <a:solidFill>
                  <a:srgbClr val="FFFF00"/>
                </a:solidFill>
                <a:latin typeface="Times New Roman" panose="02020603050405020304" pitchFamily="18" charset="0"/>
                <a:ea typeface="ＭＳ Ｐゴシック" panose="020B0600070205080204" pitchFamily="50" charset="-128"/>
              </a:defRPr>
            </a:lvl3pPr>
            <a:lvl4pPr eaLnBrk="0" hangingPunct="0">
              <a:defRPr kumimoji="1" sz="2400">
                <a:solidFill>
                  <a:srgbClr val="FFFF00"/>
                </a:solidFill>
                <a:latin typeface="Times New Roman" panose="02020603050405020304" pitchFamily="18" charset="0"/>
                <a:ea typeface="ＭＳ Ｐゴシック" panose="020B0600070205080204" pitchFamily="50" charset="-128"/>
              </a:defRPr>
            </a:lvl4pPr>
            <a:lvl5pPr eaLnBrk="0" hangingPunct="0">
              <a:defRPr kumimoji="1" sz="2400">
                <a:solidFill>
                  <a:srgbClr val="FFFF00"/>
                </a:solidFill>
                <a:latin typeface="Times New Roman" panose="02020603050405020304" pitchFamily="18" charset="0"/>
                <a:ea typeface="ＭＳ Ｐゴシック" panose="020B0600070205080204" pitchFamily="50" charset="-128"/>
              </a:defRPr>
            </a:lvl5pPr>
            <a:lvl6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6pPr>
            <a:lvl7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7pPr>
            <a:lvl8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8pPr>
            <a:lvl9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endParaRPr lang="ja-JP" altLang="en-US" sz="2000" b="1" dirty="0">
              <a:solidFill>
                <a:srgbClr val="FFFFFF"/>
              </a:solidFill>
              <a:ea typeface="HG丸ｺﾞｼｯｸM-PRO" panose="020F0600000000000000" pitchFamily="50" charset="-128"/>
            </a:endParaRPr>
          </a:p>
        </p:txBody>
      </p:sp>
      <p:sp>
        <p:nvSpPr>
          <p:cNvPr id="18573" name="角丸四角形 16"/>
          <p:cNvSpPr>
            <a:spLocks noChangeArrowheads="1"/>
          </p:cNvSpPr>
          <p:nvPr/>
        </p:nvSpPr>
        <p:spPr bwMode="auto">
          <a:xfrm>
            <a:off x="5600701" y="3019426"/>
            <a:ext cx="866775" cy="336550"/>
          </a:xfrm>
          <a:prstGeom prst="roundRect">
            <a:avLst>
              <a:gd name="adj" fmla="val 16667"/>
            </a:avLst>
          </a:prstGeom>
          <a:solidFill>
            <a:srgbClr val="7A7A90">
              <a:alpha val="34901"/>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2400">
                <a:solidFill>
                  <a:srgbClr val="FFFF00"/>
                </a:solidFill>
                <a:latin typeface="Times New Roman" panose="02020603050405020304" pitchFamily="18" charset="0"/>
                <a:ea typeface="ＭＳ Ｐゴシック" panose="020B0600070205080204" pitchFamily="50" charset="-128"/>
              </a:defRPr>
            </a:lvl1pPr>
            <a:lvl2pPr eaLnBrk="0" hangingPunct="0">
              <a:defRPr kumimoji="1" sz="2400">
                <a:solidFill>
                  <a:srgbClr val="FFFF00"/>
                </a:solidFill>
                <a:latin typeface="Times New Roman" panose="02020603050405020304" pitchFamily="18" charset="0"/>
                <a:ea typeface="ＭＳ Ｐゴシック" panose="020B0600070205080204" pitchFamily="50" charset="-128"/>
              </a:defRPr>
            </a:lvl2pPr>
            <a:lvl3pPr eaLnBrk="0" hangingPunct="0">
              <a:defRPr kumimoji="1" sz="2400">
                <a:solidFill>
                  <a:srgbClr val="FFFF00"/>
                </a:solidFill>
                <a:latin typeface="Times New Roman" panose="02020603050405020304" pitchFamily="18" charset="0"/>
                <a:ea typeface="ＭＳ Ｐゴシック" panose="020B0600070205080204" pitchFamily="50" charset="-128"/>
              </a:defRPr>
            </a:lvl3pPr>
            <a:lvl4pPr eaLnBrk="0" hangingPunct="0">
              <a:defRPr kumimoji="1" sz="2400">
                <a:solidFill>
                  <a:srgbClr val="FFFF00"/>
                </a:solidFill>
                <a:latin typeface="Times New Roman" panose="02020603050405020304" pitchFamily="18" charset="0"/>
                <a:ea typeface="ＭＳ Ｐゴシック" panose="020B0600070205080204" pitchFamily="50" charset="-128"/>
              </a:defRPr>
            </a:lvl4pPr>
            <a:lvl5pPr eaLnBrk="0" hangingPunct="0">
              <a:defRPr kumimoji="1" sz="2400">
                <a:solidFill>
                  <a:srgbClr val="FFFF00"/>
                </a:solidFill>
                <a:latin typeface="Times New Roman" panose="02020603050405020304" pitchFamily="18" charset="0"/>
                <a:ea typeface="ＭＳ Ｐゴシック" panose="020B0600070205080204" pitchFamily="50" charset="-128"/>
              </a:defRPr>
            </a:lvl5pPr>
            <a:lvl6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6pPr>
            <a:lvl7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7pPr>
            <a:lvl8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8pPr>
            <a:lvl9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endParaRPr lang="ja-JP" altLang="en-US" sz="2000" b="1" dirty="0">
              <a:solidFill>
                <a:srgbClr val="FFFFFF"/>
              </a:solidFill>
              <a:ea typeface="HG丸ｺﾞｼｯｸM-PRO" panose="020F0600000000000000" pitchFamily="50" charset="-128"/>
            </a:endParaRPr>
          </a:p>
        </p:txBody>
      </p:sp>
      <p:sp>
        <p:nvSpPr>
          <p:cNvPr id="18574" name="正方形/長方形 2"/>
          <p:cNvSpPr>
            <a:spLocks noChangeArrowheads="1"/>
          </p:cNvSpPr>
          <p:nvPr/>
        </p:nvSpPr>
        <p:spPr bwMode="auto">
          <a:xfrm>
            <a:off x="8329613" y="4178301"/>
            <a:ext cx="755650" cy="396875"/>
          </a:xfrm>
          <a:prstGeom prst="rect">
            <a:avLst/>
          </a:prstGeom>
          <a:solidFill>
            <a:srgbClr val="FFFFFF"/>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rgbClr val="FFFF00"/>
                </a:solidFill>
                <a:latin typeface="Times New Roman" panose="02020603050405020304" pitchFamily="18" charset="0"/>
                <a:ea typeface="ＭＳ Ｐゴシック" panose="020B0600070205080204" pitchFamily="50" charset="-128"/>
              </a:defRPr>
            </a:lvl1pPr>
            <a:lvl2pPr eaLnBrk="0" hangingPunct="0">
              <a:defRPr kumimoji="1" sz="2400">
                <a:solidFill>
                  <a:srgbClr val="FFFF00"/>
                </a:solidFill>
                <a:latin typeface="Times New Roman" panose="02020603050405020304" pitchFamily="18" charset="0"/>
                <a:ea typeface="ＭＳ Ｐゴシック" panose="020B0600070205080204" pitchFamily="50" charset="-128"/>
              </a:defRPr>
            </a:lvl2pPr>
            <a:lvl3pPr eaLnBrk="0" hangingPunct="0">
              <a:defRPr kumimoji="1" sz="2400">
                <a:solidFill>
                  <a:srgbClr val="FFFF00"/>
                </a:solidFill>
                <a:latin typeface="Times New Roman" panose="02020603050405020304" pitchFamily="18" charset="0"/>
                <a:ea typeface="ＭＳ Ｐゴシック" panose="020B0600070205080204" pitchFamily="50" charset="-128"/>
              </a:defRPr>
            </a:lvl3pPr>
            <a:lvl4pPr eaLnBrk="0" hangingPunct="0">
              <a:defRPr kumimoji="1" sz="2400">
                <a:solidFill>
                  <a:srgbClr val="FFFF00"/>
                </a:solidFill>
                <a:latin typeface="Times New Roman" panose="02020603050405020304" pitchFamily="18" charset="0"/>
                <a:ea typeface="ＭＳ Ｐゴシック" panose="020B0600070205080204" pitchFamily="50" charset="-128"/>
              </a:defRPr>
            </a:lvl4pPr>
            <a:lvl5pPr eaLnBrk="0" hangingPunct="0">
              <a:defRPr kumimoji="1" sz="2400">
                <a:solidFill>
                  <a:srgbClr val="FFFF00"/>
                </a:solidFill>
                <a:latin typeface="Times New Roman" panose="02020603050405020304" pitchFamily="18" charset="0"/>
                <a:ea typeface="ＭＳ Ｐゴシック" panose="020B0600070205080204" pitchFamily="50" charset="-128"/>
              </a:defRPr>
            </a:lvl5pPr>
            <a:lvl6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6pPr>
            <a:lvl7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7pPr>
            <a:lvl8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8pPr>
            <a:lvl9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endParaRPr lang="ja-JP" altLang="en-US" sz="2000" b="1" dirty="0">
              <a:solidFill>
                <a:srgbClr val="FFFFFF"/>
              </a:solidFill>
              <a:ea typeface="HG丸ｺﾞｼｯｸM-PRO" panose="020F0600000000000000" pitchFamily="50" charset="-128"/>
            </a:endParaRPr>
          </a:p>
        </p:txBody>
      </p:sp>
      <p:sp>
        <p:nvSpPr>
          <p:cNvPr id="18575" name="正方形/長方形 18"/>
          <p:cNvSpPr>
            <a:spLocks noChangeArrowheads="1"/>
          </p:cNvSpPr>
          <p:nvPr/>
        </p:nvSpPr>
        <p:spPr bwMode="auto">
          <a:xfrm>
            <a:off x="8302625" y="5151438"/>
            <a:ext cx="755650" cy="400110"/>
          </a:xfrm>
          <a:prstGeom prst="rect">
            <a:avLst/>
          </a:prstGeom>
          <a:solidFill>
            <a:srgbClr val="FFFFFF"/>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rgbClr val="FFFF00"/>
                </a:solidFill>
                <a:latin typeface="Times New Roman" panose="02020603050405020304" pitchFamily="18" charset="0"/>
                <a:ea typeface="ＭＳ Ｐゴシック" panose="020B0600070205080204" pitchFamily="50" charset="-128"/>
              </a:defRPr>
            </a:lvl1pPr>
            <a:lvl2pPr eaLnBrk="0" hangingPunct="0">
              <a:defRPr kumimoji="1" sz="2400">
                <a:solidFill>
                  <a:srgbClr val="FFFF00"/>
                </a:solidFill>
                <a:latin typeface="Times New Roman" panose="02020603050405020304" pitchFamily="18" charset="0"/>
                <a:ea typeface="ＭＳ Ｐゴシック" panose="020B0600070205080204" pitchFamily="50" charset="-128"/>
              </a:defRPr>
            </a:lvl2pPr>
            <a:lvl3pPr eaLnBrk="0" hangingPunct="0">
              <a:defRPr kumimoji="1" sz="2400">
                <a:solidFill>
                  <a:srgbClr val="FFFF00"/>
                </a:solidFill>
                <a:latin typeface="Times New Roman" panose="02020603050405020304" pitchFamily="18" charset="0"/>
                <a:ea typeface="ＭＳ Ｐゴシック" panose="020B0600070205080204" pitchFamily="50" charset="-128"/>
              </a:defRPr>
            </a:lvl3pPr>
            <a:lvl4pPr eaLnBrk="0" hangingPunct="0">
              <a:defRPr kumimoji="1" sz="2400">
                <a:solidFill>
                  <a:srgbClr val="FFFF00"/>
                </a:solidFill>
                <a:latin typeface="Times New Roman" panose="02020603050405020304" pitchFamily="18" charset="0"/>
                <a:ea typeface="ＭＳ Ｐゴシック" panose="020B0600070205080204" pitchFamily="50" charset="-128"/>
              </a:defRPr>
            </a:lvl4pPr>
            <a:lvl5pPr eaLnBrk="0" hangingPunct="0">
              <a:defRPr kumimoji="1" sz="2400">
                <a:solidFill>
                  <a:srgbClr val="FFFF00"/>
                </a:solidFill>
                <a:latin typeface="Times New Roman" panose="02020603050405020304" pitchFamily="18" charset="0"/>
                <a:ea typeface="ＭＳ Ｐゴシック" panose="020B0600070205080204" pitchFamily="50" charset="-128"/>
              </a:defRPr>
            </a:lvl5pPr>
            <a:lvl6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6pPr>
            <a:lvl7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7pPr>
            <a:lvl8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8pPr>
            <a:lvl9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endParaRPr lang="ja-JP" altLang="en-US" sz="2000" b="1" dirty="0">
              <a:solidFill>
                <a:srgbClr val="FFFFFF"/>
              </a:solidFill>
              <a:ea typeface="HG丸ｺﾞｼｯｸM-PRO" panose="020F0600000000000000" pitchFamily="50" charset="-128"/>
            </a:endParaRPr>
          </a:p>
        </p:txBody>
      </p:sp>
      <p:sp>
        <p:nvSpPr>
          <p:cNvPr id="18576" name="角丸四角形 19"/>
          <p:cNvSpPr>
            <a:spLocks noChangeArrowheads="1"/>
          </p:cNvSpPr>
          <p:nvPr/>
        </p:nvSpPr>
        <p:spPr bwMode="auto">
          <a:xfrm>
            <a:off x="8121651" y="4826000"/>
            <a:ext cx="1116013" cy="442674"/>
          </a:xfrm>
          <a:prstGeom prst="roundRect">
            <a:avLst>
              <a:gd name="adj" fmla="val 16667"/>
            </a:avLst>
          </a:prstGeom>
          <a:solidFill>
            <a:srgbClr val="0070C0">
              <a:alpha val="34901"/>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rgbClr val="FFFF00"/>
                </a:solidFill>
                <a:latin typeface="Times New Roman" panose="02020603050405020304" pitchFamily="18" charset="0"/>
                <a:ea typeface="ＭＳ Ｐゴシック" panose="020B0600070205080204" pitchFamily="50" charset="-128"/>
              </a:defRPr>
            </a:lvl1pPr>
            <a:lvl2pPr eaLnBrk="0" hangingPunct="0">
              <a:defRPr kumimoji="1" sz="2400">
                <a:solidFill>
                  <a:srgbClr val="FFFF00"/>
                </a:solidFill>
                <a:latin typeface="Times New Roman" panose="02020603050405020304" pitchFamily="18" charset="0"/>
                <a:ea typeface="ＭＳ Ｐゴシック" panose="020B0600070205080204" pitchFamily="50" charset="-128"/>
              </a:defRPr>
            </a:lvl2pPr>
            <a:lvl3pPr eaLnBrk="0" hangingPunct="0">
              <a:defRPr kumimoji="1" sz="2400">
                <a:solidFill>
                  <a:srgbClr val="FFFF00"/>
                </a:solidFill>
                <a:latin typeface="Times New Roman" panose="02020603050405020304" pitchFamily="18" charset="0"/>
                <a:ea typeface="ＭＳ Ｐゴシック" panose="020B0600070205080204" pitchFamily="50" charset="-128"/>
              </a:defRPr>
            </a:lvl3pPr>
            <a:lvl4pPr eaLnBrk="0" hangingPunct="0">
              <a:defRPr kumimoji="1" sz="2400">
                <a:solidFill>
                  <a:srgbClr val="FFFF00"/>
                </a:solidFill>
                <a:latin typeface="Times New Roman" panose="02020603050405020304" pitchFamily="18" charset="0"/>
                <a:ea typeface="ＭＳ Ｐゴシック" panose="020B0600070205080204" pitchFamily="50" charset="-128"/>
              </a:defRPr>
            </a:lvl4pPr>
            <a:lvl5pPr eaLnBrk="0" hangingPunct="0">
              <a:defRPr kumimoji="1" sz="2400">
                <a:solidFill>
                  <a:srgbClr val="FFFF00"/>
                </a:solidFill>
                <a:latin typeface="Times New Roman" panose="02020603050405020304" pitchFamily="18" charset="0"/>
                <a:ea typeface="ＭＳ Ｐゴシック" panose="020B0600070205080204" pitchFamily="50" charset="-128"/>
              </a:defRPr>
            </a:lvl5pPr>
            <a:lvl6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6pPr>
            <a:lvl7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7pPr>
            <a:lvl8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8pPr>
            <a:lvl9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endParaRPr lang="ja-JP" altLang="en-US" sz="2000" b="1" dirty="0">
              <a:solidFill>
                <a:srgbClr val="FFFFFF"/>
              </a:solidFill>
              <a:ea typeface="HG丸ｺﾞｼｯｸM-PRO" panose="020F0600000000000000" pitchFamily="50" charset="-128"/>
            </a:endParaRPr>
          </a:p>
        </p:txBody>
      </p:sp>
      <p:sp>
        <p:nvSpPr>
          <p:cNvPr id="18577" name="Text Box 7"/>
          <p:cNvSpPr>
            <a:spLocks noChangeArrowheads="1"/>
          </p:cNvSpPr>
          <p:nvPr/>
        </p:nvSpPr>
        <p:spPr bwMode="auto">
          <a:xfrm>
            <a:off x="488950" y="908051"/>
            <a:ext cx="8135938"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400" dirty="0">
                <a:solidFill>
                  <a:srgbClr val="000000"/>
                </a:solidFill>
                <a:latin typeface="+mn-ea"/>
                <a:ea typeface="+mn-ea"/>
              </a:rPr>
              <a:t>総脂質の目標量を直接に決められる健康指標は少ない。</a:t>
            </a:r>
          </a:p>
        </p:txBody>
      </p:sp>
      <p:sp>
        <p:nvSpPr>
          <p:cNvPr id="18578" name="角丸四角形 21"/>
          <p:cNvSpPr>
            <a:spLocks noChangeArrowheads="1"/>
          </p:cNvSpPr>
          <p:nvPr/>
        </p:nvSpPr>
        <p:spPr bwMode="auto">
          <a:xfrm>
            <a:off x="8121651" y="3863911"/>
            <a:ext cx="1116013" cy="442674"/>
          </a:xfrm>
          <a:prstGeom prst="roundRect">
            <a:avLst>
              <a:gd name="adj" fmla="val 16667"/>
            </a:avLst>
          </a:prstGeom>
          <a:solidFill>
            <a:srgbClr val="0070C0">
              <a:alpha val="34901"/>
            </a:srgbClr>
          </a:solidFill>
          <a:ln>
            <a:noFill/>
          </a:ln>
          <a:effectLst/>
          <a:extLst>
            <a:ext uri="{91240B29-F687-4F45-9708-019B960494DF}">
              <a14:hiddenLine xmlns:a14="http://schemas.microsoft.com/office/drawing/2010/main" w="25400" cap="flat"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rgbClr val="FFFF00"/>
                </a:solidFill>
                <a:latin typeface="Times New Roman" panose="02020603050405020304" pitchFamily="18" charset="0"/>
                <a:ea typeface="ＭＳ Ｐゴシック" panose="020B0600070205080204" pitchFamily="50" charset="-128"/>
              </a:defRPr>
            </a:lvl1pPr>
            <a:lvl2pPr eaLnBrk="0" hangingPunct="0">
              <a:defRPr kumimoji="1" sz="2400">
                <a:solidFill>
                  <a:srgbClr val="FFFF00"/>
                </a:solidFill>
                <a:latin typeface="Times New Roman" panose="02020603050405020304" pitchFamily="18" charset="0"/>
                <a:ea typeface="ＭＳ Ｐゴシック" panose="020B0600070205080204" pitchFamily="50" charset="-128"/>
              </a:defRPr>
            </a:lvl2pPr>
            <a:lvl3pPr eaLnBrk="0" hangingPunct="0">
              <a:defRPr kumimoji="1" sz="2400">
                <a:solidFill>
                  <a:srgbClr val="FFFF00"/>
                </a:solidFill>
                <a:latin typeface="Times New Roman" panose="02020603050405020304" pitchFamily="18" charset="0"/>
                <a:ea typeface="ＭＳ Ｐゴシック" panose="020B0600070205080204" pitchFamily="50" charset="-128"/>
              </a:defRPr>
            </a:lvl3pPr>
            <a:lvl4pPr eaLnBrk="0" hangingPunct="0">
              <a:defRPr kumimoji="1" sz="2400">
                <a:solidFill>
                  <a:srgbClr val="FFFF00"/>
                </a:solidFill>
                <a:latin typeface="Times New Roman" panose="02020603050405020304" pitchFamily="18" charset="0"/>
                <a:ea typeface="ＭＳ Ｐゴシック" panose="020B0600070205080204" pitchFamily="50" charset="-128"/>
              </a:defRPr>
            </a:lvl4pPr>
            <a:lvl5pPr eaLnBrk="0" hangingPunct="0">
              <a:defRPr kumimoji="1" sz="2400">
                <a:solidFill>
                  <a:srgbClr val="FFFF00"/>
                </a:solidFill>
                <a:latin typeface="Times New Roman" panose="02020603050405020304" pitchFamily="18" charset="0"/>
                <a:ea typeface="ＭＳ Ｐゴシック" panose="020B0600070205080204" pitchFamily="50" charset="-128"/>
              </a:defRPr>
            </a:lvl5pPr>
            <a:lvl6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6pPr>
            <a:lvl7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7pPr>
            <a:lvl8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8pPr>
            <a:lvl9pPr eaLnBrk="0" fontAlgn="base" hangingPunct="0">
              <a:spcBef>
                <a:spcPct val="0"/>
              </a:spcBef>
              <a:spcAft>
                <a:spcPct val="0"/>
              </a:spcAft>
              <a:buSzPct val="100000"/>
              <a:defRPr kumimoji="1" sz="2400">
                <a:solidFill>
                  <a:srgbClr val="FFFF00"/>
                </a:solidFill>
                <a:latin typeface="Times New Roman" panose="02020603050405020304" pitchFamily="18" charset="0"/>
                <a:ea typeface="ＭＳ Ｐゴシック" panose="020B0600070205080204" pitchFamily="50" charset="-128"/>
              </a:defRPr>
            </a:lvl9pPr>
          </a:lstStyle>
          <a:p>
            <a:pPr algn="ctr" eaLnBrk="1" hangingPunct="1">
              <a:spcBef>
                <a:spcPct val="50000"/>
              </a:spcBef>
            </a:pPr>
            <a:endParaRPr lang="ja-JP" altLang="en-US" sz="2000" b="1" dirty="0">
              <a:solidFill>
                <a:srgbClr val="FFFFFF"/>
              </a:solidFill>
              <a:ea typeface="HG丸ｺﾞｼｯｸM-PRO" panose="020F0600000000000000" pitchFamily="50" charset="-128"/>
            </a:endParaRPr>
          </a:p>
        </p:txBody>
      </p:sp>
      <p:sp>
        <p:nvSpPr>
          <p:cNvPr id="18579" name="Text Box 7"/>
          <p:cNvSpPr>
            <a:spLocks noChangeArrowheads="1"/>
          </p:cNvSpPr>
          <p:nvPr/>
        </p:nvSpPr>
        <p:spPr bwMode="auto">
          <a:xfrm>
            <a:off x="488950" y="6092825"/>
            <a:ext cx="8135938"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SzPct val="100000"/>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2000" dirty="0">
                <a:solidFill>
                  <a:srgbClr val="000000"/>
                </a:solidFill>
                <a:latin typeface="+mn-ea"/>
                <a:ea typeface="+mn-ea"/>
              </a:rPr>
              <a:t>「日本食品標準成分表</a:t>
            </a:r>
            <a:r>
              <a:rPr lang="en-US" altLang="ja-JP" sz="2000" dirty="0">
                <a:solidFill>
                  <a:srgbClr val="000000"/>
                </a:solidFill>
                <a:latin typeface="+mn-ea"/>
                <a:ea typeface="+mn-ea"/>
              </a:rPr>
              <a:t>2015</a:t>
            </a:r>
            <a:r>
              <a:rPr lang="ja-JP" altLang="en-US" sz="2000" dirty="0">
                <a:solidFill>
                  <a:srgbClr val="000000"/>
                </a:solidFill>
                <a:latin typeface="+mn-ea"/>
                <a:ea typeface="+mn-ea"/>
              </a:rPr>
              <a:t>年版（七訂）脂肪酸成分表」を活用したい。</a:t>
            </a:r>
          </a:p>
        </p:txBody>
      </p:sp>
      <p:sp>
        <p:nvSpPr>
          <p:cNvPr id="2" name="テキスト ボックス 1"/>
          <p:cNvSpPr txBox="1"/>
          <p:nvPr/>
        </p:nvSpPr>
        <p:spPr>
          <a:xfrm>
            <a:off x="9345488" y="4982161"/>
            <a:ext cx="492443" cy="369332"/>
          </a:xfrm>
          <a:prstGeom prst="rect">
            <a:avLst/>
          </a:prstGeom>
          <a:noFill/>
        </p:spPr>
        <p:txBody>
          <a:bodyPr wrap="none" rtlCol="0">
            <a:spAutoFit/>
          </a:bodyPr>
          <a:lstStyle/>
          <a:p>
            <a:r>
              <a:rPr kumimoji="1" lang="ja-JP" altLang="en-US" dirty="0"/>
              <a:t>･･･</a:t>
            </a:r>
          </a:p>
        </p:txBody>
      </p:sp>
      <p:sp>
        <p:nvSpPr>
          <p:cNvPr id="21" name="正方形/長方形 20"/>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p.127</a:t>
            </a:r>
            <a:r>
              <a:rPr lang="ja-JP" altLang="en-US" sz="1100" dirty="0" smtClean="0">
                <a:solidFill>
                  <a:schemeClr val="tx1"/>
                </a:solidFill>
                <a:latin typeface="+mn-ea"/>
              </a:rPr>
              <a:t>～</a:t>
            </a:r>
            <a:r>
              <a:rPr lang="en-US" altLang="ja-JP" sz="1100" dirty="0" smtClean="0">
                <a:solidFill>
                  <a:schemeClr val="tx1"/>
                </a:solidFill>
                <a:latin typeface="+mn-ea"/>
              </a:rPr>
              <a:t>p.151</a:t>
            </a:r>
            <a:endParaRPr lang="en-US" altLang="ja-JP" sz="1100" dirty="0">
              <a:solidFill>
                <a:schemeClr val="tx1"/>
              </a:solidFill>
              <a:latin typeface="+mn-ea"/>
            </a:endParaRPr>
          </a:p>
        </p:txBody>
      </p:sp>
      <p:sp>
        <p:nvSpPr>
          <p:cNvPr id="22" name="スライド番号プレースホルダー 2"/>
          <p:cNvSpPr>
            <a:spLocks noGrp="1"/>
          </p:cNvSpPr>
          <p:nvPr>
            <p:ph type="sldNum" sz="quarter" idx="12"/>
          </p:nvPr>
        </p:nvSpPr>
        <p:spPr>
          <a:xfrm>
            <a:off x="7449277" y="6456972"/>
            <a:ext cx="2311400" cy="365125"/>
          </a:xfrm>
        </p:spPr>
        <p:txBody>
          <a:bodyPr/>
          <a:lstStyle/>
          <a:p>
            <a:fld id="{D2D8002D-B5B0-4BAC-B1F6-782DDCCE6D9C}" type="slidenum">
              <a:rPr kumimoji="1" lang="ja-JP" altLang="en-US" smtClean="0"/>
              <a:t>52</a:t>
            </a:fld>
            <a:endParaRPr kumimoji="1" lang="ja-JP" altLang="en-US" dirty="0"/>
          </a:p>
        </p:txBody>
      </p:sp>
    </p:spTree>
    <p:extLst>
      <p:ext uri="{BB962C8B-B14F-4D97-AF65-F5344CB8AC3E}">
        <p14:creationId xmlns:p14="http://schemas.microsoft.com/office/powerpoint/2010/main" val="14962055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2642020"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３</a:t>
            </a:r>
            <a:r>
              <a:rPr lang="en-US" altLang="ja-JP" sz="2400" dirty="0"/>
              <a:t>-</a:t>
            </a:r>
            <a:r>
              <a:rPr lang="ja-JP" altLang="en-US" sz="2400" dirty="0"/>
              <a:t>２　飽和脂肪酸</a:t>
            </a:r>
          </a:p>
        </p:txBody>
      </p:sp>
      <p:sp>
        <p:nvSpPr>
          <p:cNvPr id="4" name="正方形/長方形 3"/>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p:nvPr/>
        </p:nvSpPr>
        <p:spPr>
          <a:xfrm>
            <a:off x="543000" y="767601"/>
            <a:ext cx="8820000" cy="3554819"/>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飽和脂肪酸は、高</a:t>
            </a:r>
            <a:r>
              <a:rPr lang="en-US" altLang="ja-JP" sz="2000" dirty="0">
                <a:latin typeface="+mn-ea"/>
              </a:rPr>
              <a:t>LDL</a:t>
            </a:r>
            <a:r>
              <a:rPr lang="ja-JP" altLang="en-US" sz="2000" dirty="0">
                <a:latin typeface="+mn-ea"/>
              </a:rPr>
              <a:t>コレステロール血症の主</a:t>
            </a:r>
            <a:r>
              <a:rPr lang="ja-JP" altLang="en-US" sz="2000" dirty="0" smtClean="0">
                <a:latin typeface="+mn-ea"/>
              </a:rPr>
              <a:t>なリスク要因</a:t>
            </a:r>
            <a:r>
              <a:rPr lang="ja-JP" altLang="en-US" sz="2000" dirty="0">
                <a:latin typeface="+mn-ea"/>
              </a:rPr>
              <a:t>の一つであり、循環器疾患や肥満</a:t>
            </a:r>
            <a:r>
              <a:rPr lang="ja-JP" altLang="en-US" sz="2000" dirty="0" smtClean="0">
                <a:latin typeface="+mn-ea"/>
              </a:rPr>
              <a:t>の危険因子でも</a:t>
            </a:r>
            <a:r>
              <a:rPr lang="ja-JP" altLang="en-US" sz="2000" dirty="0">
                <a:latin typeface="+mn-ea"/>
              </a:rPr>
              <a:t>あるため、生活習慣病の発症予防の観点から目標量を設定。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目標量の策定方法</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成人・高齢者：既存の研究成果を基に</a:t>
            </a:r>
            <a:r>
              <a:rPr lang="ja-JP" altLang="en-US" sz="2000" dirty="0" smtClean="0">
                <a:latin typeface="+mn-ea"/>
              </a:rPr>
              <a:t>目標量（上限）を</a:t>
            </a:r>
            <a:r>
              <a:rPr lang="ja-JP" altLang="en-US" sz="2000" dirty="0">
                <a:latin typeface="+mn-ea"/>
              </a:rPr>
              <a:t>定めることは困難であるため、日本人の摂取量の中央値を基に設定。</a:t>
            </a:r>
          </a:p>
          <a:p>
            <a:pPr marL="468000" indent="-342900" algn="just">
              <a:buFont typeface="Arial" panose="020B0604020202020204" pitchFamily="34" charset="0"/>
              <a:buChar char="•"/>
            </a:pPr>
            <a:r>
              <a:rPr lang="ja-JP" altLang="en-US" sz="2000" dirty="0">
                <a:latin typeface="+mn-ea"/>
              </a:rPr>
              <a:t>小児：</a:t>
            </a:r>
            <a:r>
              <a:rPr lang="ja-JP" altLang="en-US" sz="2000" dirty="0">
                <a:solidFill>
                  <a:srgbClr val="FF0000"/>
                </a:solidFill>
                <a:latin typeface="+mn-ea"/>
              </a:rPr>
              <a:t>３歳以上は成人と同様の方法で設定</a:t>
            </a:r>
            <a:r>
              <a:rPr lang="ja-JP" altLang="en-US" sz="2000" dirty="0">
                <a:latin typeface="+mn-ea"/>
              </a:rPr>
              <a:t>し、１～２歳は循環器</a:t>
            </a:r>
            <a:r>
              <a:rPr lang="ja-JP" altLang="en-US" sz="2000" dirty="0" smtClean="0">
                <a:latin typeface="+mn-ea"/>
              </a:rPr>
              <a:t>疾患危険</a:t>
            </a:r>
            <a:r>
              <a:rPr lang="ja-JP" altLang="en-US" sz="2000" dirty="0">
                <a:latin typeface="+mn-ea"/>
              </a:rPr>
              <a:t>因子との関連を検討した研究が少なかったこと、日本人の</a:t>
            </a:r>
            <a:r>
              <a:rPr lang="ja-JP" altLang="en-US" sz="2000" dirty="0" smtClean="0">
                <a:latin typeface="+mn-ea"/>
              </a:rPr>
              <a:t>摂取量の実態</a:t>
            </a:r>
            <a:r>
              <a:rPr lang="ja-JP" altLang="en-US" sz="2000" dirty="0">
                <a:latin typeface="+mn-ea"/>
              </a:rPr>
              <a:t>はまだ十分明らかにされていないことなどを考慮して、設定を見送り。</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53</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p.127</a:t>
            </a:r>
            <a:r>
              <a:rPr lang="ja-JP" altLang="en-US" sz="1100" dirty="0" smtClean="0">
                <a:solidFill>
                  <a:schemeClr val="tx1"/>
                </a:solidFill>
                <a:latin typeface="+mn-ea"/>
              </a:rPr>
              <a:t>～</a:t>
            </a:r>
            <a:r>
              <a:rPr lang="en-US" altLang="ja-JP" sz="1100" dirty="0" smtClean="0">
                <a:solidFill>
                  <a:schemeClr val="tx1"/>
                </a:solidFill>
                <a:latin typeface="+mn-ea"/>
              </a:rPr>
              <a:t>p.151</a:t>
            </a:r>
            <a:endParaRPr lang="en-US" altLang="ja-JP" sz="1100" dirty="0">
              <a:solidFill>
                <a:schemeClr val="tx1"/>
              </a:solidFill>
              <a:latin typeface="+mn-ea"/>
            </a:endParaRPr>
          </a:p>
        </p:txBody>
      </p:sp>
    </p:spTree>
    <p:extLst>
      <p:ext uri="{BB962C8B-B14F-4D97-AF65-F5344CB8AC3E}">
        <p14:creationId xmlns:p14="http://schemas.microsoft.com/office/powerpoint/2010/main" val="372016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3816424"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３</a:t>
            </a:r>
            <a:r>
              <a:rPr lang="en-US" altLang="ja-JP" sz="2400" dirty="0">
                <a:latin typeface="+mn-ea"/>
              </a:rPr>
              <a:t>-</a:t>
            </a:r>
            <a:r>
              <a:rPr lang="ja-JP" altLang="en-US" sz="2400" dirty="0">
                <a:latin typeface="+mn-ea"/>
              </a:rPr>
              <a:t>３　</a:t>
            </a:r>
            <a:r>
              <a:rPr lang="en-US" altLang="ja-JP" sz="2400" dirty="0">
                <a:latin typeface="+mn-ea"/>
              </a:rPr>
              <a:t>n-6</a:t>
            </a:r>
            <a:r>
              <a:rPr lang="ja-JP" altLang="en-US" sz="2400" dirty="0">
                <a:latin typeface="+mn-ea"/>
              </a:rPr>
              <a:t>系脂肪酸</a:t>
            </a:r>
          </a:p>
        </p:txBody>
      </p:sp>
      <p:sp>
        <p:nvSpPr>
          <p:cNvPr id="4" name="正方形/長方形 3"/>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p:nvPr/>
        </p:nvSpPr>
        <p:spPr>
          <a:xfrm>
            <a:off x="543000" y="767601"/>
            <a:ext cx="8820000" cy="478592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en-US" altLang="ja-JP" sz="2000" dirty="0">
                <a:latin typeface="+mn-ea"/>
              </a:rPr>
              <a:t>n-6</a:t>
            </a:r>
            <a:r>
              <a:rPr lang="ja-JP" altLang="en-US" sz="2000" dirty="0">
                <a:latin typeface="+mn-ea"/>
              </a:rPr>
              <a:t>系脂肪酸の必要量を算定するために有用な研究は存在しないこと、また、日常生活を自由に営んでいる健康な日本人には</a:t>
            </a:r>
            <a:r>
              <a:rPr lang="en-US" altLang="ja-JP" sz="2000" dirty="0">
                <a:latin typeface="+mn-ea"/>
              </a:rPr>
              <a:t>n-6</a:t>
            </a:r>
            <a:r>
              <a:rPr lang="ja-JP" altLang="en-US" sz="2000" dirty="0">
                <a:latin typeface="+mn-ea"/>
              </a:rPr>
              <a:t>系脂肪酸の欠乏が原因と考えられる皮膚炎等の報告はないことから、目安量を設定。</a:t>
            </a:r>
            <a:endParaRPr lang="en-US" altLang="ja-JP" sz="2000" dirty="0">
              <a:latin typeface="+mn-ea"/>
            </a:endParaRPr>
          </a:p>
          <a:p>
            <a:pPr marL="468000" indent="-342900" algn="just">
              <a:buClr>
                <a:schemeClr val="tx1"/>
              </a:buClr>
              <a:buFont typeface="Arial" panose="020B0604020202020204" pitchFamily="34" charset="0"/>
              <a:buChar char="•"/>
            </a:pPr>
            <a:r>
              <a:rPr lang="en-US" altLang="ja-JP" sz="2000" dirty="0">
                <a:latin typeface="+mn-ea"/>
              </a:rPr>
              <a:t>n-6</a:t>
            </a:r>
            <a:r>
              <a:rPr lang="ja-JP" altLang="en-US" sz="2000" dirty="0">
                <a:latin typeface="+mn-ea"/>
              </a:rPr>
              <a:t>系脂肪酸が冠動脈疾患の予防に役立つ可能性を示唆する研究報告はあるものの、当該報告に基づいて目標量</a:t>
            </a:r>
            <a:r>
              <a:rPr lang="ja-JP" altLang="en-US" sz="2000" dirty="0" smtClean="0">
                <a:latin typeface="+mn-ea"/>
              </a:rPr>
              <a:t>を算定する</a:t>
            </a:r>
            <a:r>
              <a:rPr lang="ja-JP" altLang="en-US" sz="2000" dirty="0">
                <a:latin typeface="+mn-ea"/>
              </a:rPr>
              <a:t>ことは難しいことから、目標量の設定は見送り。</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成人・高齢者・小児：日本人の摂取量の中央値を基に設定。</a:t>
            </a:r>
          </a:p>
          <a:p>
            <a:pPr marL="468000" indent="-342900" algn="just">
              <a:buFont typeface="Arial" panose="020B0604020202020204" pitchFamily="34" charset="0"/>
              <a:buChar char="•"/>
            </a:pPr>
            <a:r>
              <a:rPr lang="ja-JP" altLang="en-US" sz="2000" dirty="0">
                <a:latin typeface="+mn-ea"/>
              </a:rPr>
              <a:t>乳児：０～５か月児は、母乳中の</a:t>
            </a:r>
            <a:r>
              <a:rPr lang="en-US" altLang="ja-JP" sz="2000" dirty="0">
                <a:latin typeface="+mn-ea"/>
              </a:rPr>
              <a:t>n-6</a:t>
            </a:r>
            <a:r>
              <a:rPr lang="ja-JP" altLang="en-US" sz="2000" dirty="0">
                <a:latin typeface="+mn-ea"/>
              </a:rPr>
              <a:t>系脂肪酸濃度と基準哺乳量から算定し、６～</a:t>
            </a:r>
            <a:r>
              <a:rPr lang="en-US" altLang="ja-JP" sz="2000" dirty="0">
                <a:latin typeface="+mn-ea"/>
              </a:rPr>
              <a:t>11</a:t>
            </a:r>
            <a:r>
              <a:rPr lang="ja-JP" altLang="en-US" sz="2000" dirty="0">
                <a:latin typeface="+mn-ea"/>
              </a:rPr>
              <a:t>か月児は、０～５か月児の目安量と１～２歳</a:t>
            </a:r>
            <a:r>
              <a:rPr lang="ja-JP" altLang="en-US" sz="2000" dirty="0" smtClean="0">
                <a:latin typeface="+mn-ea"/>
              </a:rPr>
              <a:t>児の目安量の平均値から算定</a:t>
            </a:r>
            <a:r>
              <a:rPr lang="ja-JP" altLang="en-US" sz="2000" dirty="0">
                <a:latin typeface="+mn-ea"/>
              </a:rPr>
              <a:t>。</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妊婦：日本人の妊婦の摂取量の中央値を基に設定。</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授乳婦：日本人の授乳婦の摂取量の中央値を基に設定。</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54</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p.127</a:t>
            </a:r>
            <a:r>
              <a:rPr lang="ja-JP" altLang="en-US" sz="1100" dirty="0" smtClean="0">
                <a:solidFill>
                  <a:schemeClr val="tx1"/>
                </a:solidFill>
                <a:latin typeface="+mn-ea"/>
              </a:rPr>
              <a:t>～</a:t>
            </a:r>
            <a:r>
              <a:rPr lang="en-US" altLang="ja-JP" sz="1100" dirty="0" smtClean="0">
                <a:solidFill>
                  <a:schemeClr val="tx1"/>
                </a:solidFill>
                <a:latin typeface="+mn-ea"/>
              </a:rPr>
              <a:t>p.151</a:t>
            </a:r>
            <a:endParaRPr lang="en-US" altLang="ja-JP" sz="1100" dirty="0">
              <a:solidFill>
                <a:schemeClr val="tx1"/>
              </a:solidFill>
              <a:latin typeface="+mn-ea"/>
            </a:endParaRPr>
          </a:p>
        </p:txBody>
      </p:sp>
    </p:spTree>
    <p:extLst>
      <p:ext uri="{BB962C8B-B14F-4D97-AF65-F5344CB8AC3E}">
        <p14:creationId xmlns:p14="http://schemas.microsoft.com/office/powerpoint/2010/main" val="32785385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3816424"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３</a:t>
            </a:r>
            <a:r>
              <a:rPr lang="en-US" altLang="ja-JP" sz="2400" dirty="0">
                <a:latin typeface="+mn-ea"/>
              </a:rPr>
              <a:t>-</a:t>
            </a:r>
            <a:r>
              <a:rPr lang="ja-JP" altLang="en-US" sz="2400" dirty="0">
                <a:latin typeface="+mn-ea"/>
              </a:rPr>
              <a:t>４　</a:t>
            </a:r>
            <a:r>
              <a:rPr lang="en-US" altLang="ja-JP" sz="2400" dirty="0">
                <a:latin typeface="+mn-ea"/>
              </a:rPr>
              <a:t>n-3</a:t>
            </a:r>
            <a:r>
              <a:rPr lang="ja-JP" altLang="en-US" sz="2400" dirty="0">
                <a:latin typeface="+mn-ea"/>
              </a:rPr>
              <a:t>系脂肪酸</a:t>
            </a:r>
          </a:p>
        </p:txBody>
      </p:sp>
      <p:sp>
        <p:nvSpPr>
          <p:cNvPr id="4" name="正方形/長方形 3"/>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p:nvPr/>
        </p:nvSpPr>
        <p:spPr>
          <a:xfrm>
            <a:off x="543000" y="767601"/>
            <a:ext cx="8820000" cy="5709255"/>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en-US" altLang="ja-JP" sz="2000" dirty="0">
                <a:latin typeface="+mn-ea"/>
              </a:rPr>
              <a:t>n-3</a:t>
            </a:r>
            <a:r>
              <a:rPr lang="ja-JP" altLang="en-US" sz="2000" dirty="0">
                <a:latin typeface="+mn-ea"/>
              </a:rPr>
              <a:t>系脂肪酸の必要量を算定するために有用な研究</a:t>
            </a:r>
            <a:r>
              <a:rPr lang="ja-JP" altLang="en-US" sz="2000" dirty="0" smtClean="0">
                <a:latin typeface="+mn-ea"/>
              </a:rPr>
              <a:t>は十分には存在</a:t>
            </a:r>
            <a:r>
              <a:rPr lang="ja-JP" altLang="en-US" sz="2000" dirty="0">
                <a:latin typeface="+mn-ea"/>
              </a:rPr>
              <a:t>しないこと、また、日常生活を自由に営んでいる健康な日本人には</a:t>
            </a:r>
            <a:r>
              <a:rPr lang="en-US" altLang="ja-JP" sz="2000" dirty="0">
                <a:latin typeface="+mn-ea"/>
              </a:rPr>
              <a:t>n-3</a:t>
            </a:r>
            <a:r>
              <a:rPr lang="ja-JP" altLang="en-US" sz="2000" dirty="0">
                <a:latin typeface="+mn-ea"/>
              </a:rPr>
              <a:t>系脂肪酸の欠乏が原因と考えられる症状の報告はないことから、目安量を設定。</a:t>
            </a:r>
            <a:endParaRPr lang="en-US" altLang="ja-JP" sz="2000" dirty="0">
              <a:latin typeface="+mn-ea"/>
            </a:endParaRPr>
          </a:p>
          <a:p>
            <a:pPr marL="468000" indent="-342900" algn="just">
              <a:buClr>
                <a:schemeClr val="tx1"/>
              </a:buClr>
              <a:buFont typeface="Arial" panose="020B0604020202020204" pitchFamily="34" charset="0"/>
              <a:buChar char="•"/>
            </a:pPr>
            <a:r>
              <a:rPr lang="en-US" altLang="ja-JP" sz="2000" dirty="0">
                <a:latin typeface="+mn-ea"/>
              </a:rPr>
              <a:t>n-3</a:t>
            </a:r>
            <a:r>
              <a:rPr lang="ja-JP" altLang="en-US" sz="2000" dirty="0">
                <a:latin typeface="+mn-ea"/>
              </a:rPr>
              <a:t>系脂肪酸摂取量、特に、</a:t>
            </a:r>
            <a:r>
              <a:rPr lang="en-US" altLang="ja-JP" sz="2000" dirty="0">
                <a:latin typeface="+mn-ea"/>
              </a:rPr>
              <a:t>EPA</a:t>
            </a:r>
            <a:r>
              <a:rPr lang="ja-JP" altLang="en-US" sz="2000" dirty="0">
                <a:latin typeface="+mn-ea"/>
              </a:rPr>
              <a:t>及び</a:t>
            </a:r>
            <a:r>
              <a:rPr lang="en-US" altLang="ja-JP" sz="2000" dirty="0">
                <a:latin typeface="+mn-ea"/>
              </a:rPr>
              <a:t>DHA</a:t>
            </a:r>
            <a:r>
              <a:rPr lang="ja-JP" altLang="en-US" sz="2000" dirty="0">
                <a:latin typeface="+mn-ea"/>
              </a:rPr>
              <a:t>の摂取が循環器疾患の予防に有効であることを示した研究報告が多数存在するが、類似の目的で行われた介入研究の結果をまとめたメタ・アナリシスはその考えを支持しておらず、目標量の設定は見送り。</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成人・高齢者・小児：日本人の摂取量の中央値を基に設定。</a:t>
            </a:r>
          </a:p>
          <a:p>
            <a:pPr marL="468000" indent="-342900" algn="just">
              <a:buFont typeface="Arial" panose="020B0604020202020204" pitchFamily="34" charset="0"/>
              <a:buChar char="•"/>
            </a:pPr>
            <a:r>
              <a:rPr lang="ja-JP" altLang="en-US" sz="2000" dirty="0">
                <a:latin typeface="+mn-ea"/>
              </a:rPr>
              <a:t>乳児：０～５か月児は、母乳中の</a:t>
            </a:r>
            <a:r>
              <a:rPr lang="en-US" altLang="ja-JP" sz="2000" dirty="0">
                <a:latin typeface="+mn-ea"/>
              </a:rPr>
              <a:t>n-3</a:t>
            </a:r>
            <a:r>
              <a:rPr lang="ja-JP" altLang="en-US" sz="2000" dirty="0">
                <a:latin typeface="+mn-ea"/>
              </a:rPr>
              <a:t>系脂肪酸濃度と基準哺乳量から算定し、６～</a:t>
            </a:r>
            <a:r>
              <a:rPr lang="en-US" altLang="ja-JP" sz="2000" dirty="0">
                <a:latin typeface="+mn-ea"/>
              </a:rPr>
              <a:t>11</a:t>
            </a:r>
            <a:r>
              <a:rPr lang="ja-JP" altLang="en-US" sz="2000" dirty="0">
                <a:latin typeface="+mn-ea"/>
              </a:rPr>
              <a:t>か月児は、０～５か月児の目安量と１～２歳児</a:t>
            </a:r>
            <a:r>
              <a:rPr lang="ja-JP" altLang="en-US" sz="2000" dirty="0" smtClean="0">
                <a:latin typeface="+mn-ea"/>
              </a:rPr>
              <a:t>の目安量の</a:t>
            </a:r>
            <a:r>
              <a:rPr lang="ja-JP" altLang="en-US" sz="2000" dirty="0">
                <a:latin typeface="+mn-ea"/>
              </a:rPr>
              <a:t>平均値から算定。</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妊婦：日本人の妊婦において、摂取量が多かった</a:t>
            </a:r>
            <a:r>
              <a:rPr lang="en-US" altLang="ja-JP" sz="2000" dirty="0">
                <a:latin typeface="+mn-ea"/>
              </a:rPr>
              <a:t>30</a:t>
            </a:r>
            <a:r>
              <a:rPr lang="ja-JP" altLang="en-US" sz="2000" dirty="0">
                <a:latin typeface="+mn-ea"/>
              </a:rPr>
              <a:t>～</a:t>
            </a:r>
            <a:r>
              <a:rPr lang="en-US" altLang="ja-JP" sz="2000" dirty="0">
                <a:latin typeface="+mn-ea"/>
              </a:rPr>
              <a:t>49</a:t>
            </a:r>
            <a:r>
              <a:rPr lang="ja-JP" altLang="en-US" sz="2000" dirty="0">
                <a:latin typeface="+mn-ea"/>
              </a:rPr>
              <a:t>歳の摂取量の中央値を基に設定。</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授乳婦：日本人の授乳婦において、摂取量が多かった</a:t>
            </a:r>
            <a:r>
              <a:rPr lang="en-US" altLang="ja-JP" sz="2000" dirty="0">
                <a:latin typeface="+mn-ea"/>
              </a:rPr>
              <a:t>30</a:t>
            </a:r>
            <a:r>
              <a:rPr lang="ja-JP" altLang="en-US" sz="2000" dirty="0">
                <a:latin typeface="+mn-ea"/>
              </a:rPr>
              <a:t>～</a:t>
            </a:r>
            <a:r>
              <a:rPr lang="en-US" altLang="ja-JP" sz="2000" dirty="0">
                <a:latin typeface="+mn-ea"/>
              </a:rPr>
              <a:t>49</a:t>
            </a:r>
            <a:r>
              <a:rPr lang="ja-JP" altLang="en-US" sz="2000" dirty="0">
                <a:latin typeface="+mn-ea"/>
              </a:rPr>
              <a:t>歳の摂取量の中央値を基に設定。</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55</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p.127</a:t>
            </a:r>
            <a:r>
              <a:rPr lang="ja-JP" altLang="en-US" sz="1100" dirty="0" smtClean="0">
                <a:solidFill>
                  <a:schemeClr val="tx1"/>
                </a:solidFill>
                <a:latin typeface="+mn-ea"/>
              </a:rPr>
              <a:t>～</a:t>
            </a:r>
            <a:r>
              <a:rPr lang="en-US" altLang="ja-JP" sz="1100" dirty="0" smtClean="0">
                <a:solidFill>
                  <a:schemeClr val="tx1"/>
                </a:solidFill>
                <a:latin typeface="+mn-ea"/>
              </a:rPr>
              <a:t>p.151</a:t>
            </a:r>
            <a:endParaRPr lang="en-US" altLang="ja-JP" sz="1100" dirty="0">
              <a:solidFill>
                <a:schemeClr val="tx1"/>
              </a:solidFill>
              <a:latin typeface="+mn-ea"/>
            </a:endParaRPr>
          </a:p>
        </p:txBody>
      </p:sp>
    </p:spTree>
    <p:extLst>
      <p:ext uri="{BB962C8B-B14F-4D97-AF65-F5344CB8AC3E}">
        <p14:creationId xmlns:p14="http://schemas.microsoft.com/office/powerpoint/2010/main" val="20737181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3816424"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３</a:t>
            </a:r>
            <a:r>
              <a:rPr lang="en-US" altLang="ja-JP" sz="2400" dirty="0">
                <a:latin typeface="+mn-ea"/>
              </a:rPr>
              <a:t>-</a:t>
            </a:r>
            <a:r>
              <a:rPr lang="ja-JP" altLang="en-US" sz="2400" dirty="0">
                <a:latin typeface="+mn-ea"/>
              </a:rPr>
              <a:t>５　その他の脂質</a:t>
            </a:r>
          </a:p>
        </p:txBody>
      </p:sp>
      <p:sp>
        <p:nvSpPr>
          <p:cNvPr id="4" name="正方形/長方形 3"/>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p:nvPr/>
        </p:nvSpPr>
        <p:spPr>
          <a:xfrm>
            <a:off x="543000" y="767601"/>
            <a:ext cx="8820000" cy="5324535"/>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一価不飽和脂肪酸</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必須脂肪酸ではなく、主な生活</a:t>
            </a:r>
            <a:r>
              <a:rPr lang="ja-JP" altLang="en-US" sz="2000" dirty="0" smtClean="0">
                <a:latin typeface="+mn-ea"/>
              </a:rPr>
              <a:t>習慣病への量的影響も明らか</a:t>
            </a:r>
            <a:r>
              <a:rPr lang="ja-JP" altLang="en-US" sz="2000" dirty="0">
                <a:latin typeface="+mn-ea"/>
              </a:rPr>
              <a:t>ではないため、基準の設定は見送り。</a:t>
            </a:r>
            <a:endParaRPr lang="en-US" altLang="ja-JP" sz="2000" dirty="0">
              <a:latin typeface="+mn-ea"/>
            </a:endParaRPr>
          </a:p>
          <a:p>
            <a:pPr marL="342900" indent="-342900" algn="just">
              <a:buClr>
                <a:schemeClr val="bg1"/>
              </a:buClr>
              <a:buFont typeface="Wingdings" panose="05000000000000000000" pitchFamily="2" charset="2"/>
              <a:buChar char="l"/>
            </a:pPr>
            <a:endParaRPr lang="en-US" altLang="ja-JP" sz="2000" dirty="0">
              <a:latin typeface="+mn-ea"/>
            </a:endParaRPr>
          </a:p>
          <a:p>
            <a:pPr marL="342900" indent="-342900" algn="just">
              <a:buClr>
                <a:schemeClr val="tx1"/>
              </a:buClr>
              <a:buFont typeface="Wingdings" panose="05000000000000000000" pitchFamily="2" charset="2"/>
              <a:buChar char="l"/>
            </a:pPr>
            <a:r>
              <a:rPr lang="ja-JP" altLang="en-US" sz="2000" dirty="0" smtClean="0">
                <a:latin typeface="+mn-ea"/>
              </a:rPr>
              <a:t>食事性コレステロール</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コレステロールは、体内で合成され、脂質異常症及び循環器疾患の発症予防の観点から目標量を設定することは難しいが、脂質異常症を有する者及びそのハイリスク者においては、摂取量を低く抑えることが望ましいと考えられることから、</a:t>
            </a:r>
            <a:r>
              <a:rPr lang="ja-JP" altLang="en-US" sz="2000" dirty="0">
                <a:solidFill>
                  <a:srgbClr val="FF0000"/>
                </a:solidFill>
                <a:latin typeface="+mn-ea"/>
              </a:rPr>
              <a:t>脂質異常症の重症化予防のための量を設定し、飽和脂肪酸の表の脚注として記載。</a:t>
            </a:r>
            <a:endParaRPr lang="en-US" altLang="ja-JP" sz="2000" dirty="0">
              <a:solidFill>
                <a:srgbClr val="FF0000"/>
              </a:solidFill>
              <a:latin typeface="+mn-ea"/>
            </a:endParaRPr>
          </a:p>
          <a:p>
            <a:pPr marL="125100" algn="just">
              <a:buClr>
                <a:schemeClr val="tx1"/>
              </a:buClr>
            </a:pPr>
            <a:endParaRPr lang="en-US" altLang="ja-JP" sz="2000" dirty="0">
              <a:solidFill>
                <a:srgbClr val="0411BC"/>
              </a:solidFill>
              <a:latin typeface="+mn-ea"/>
            </a:endParaRPr>
          </a:p>
          <a:p>
            <a:pPr marL="342900" indent="-342900" algn="just">
              <a:buFont typeface="Wingdings" panose="05000000000000000000" pitchFamily="2" charset="2"/>
              <a:buChar char="l"/>
            </a:pPr>
            <a:r>
              <a:rPr lang="ja-JP" altLang="en-US" sz="2000" dirty="0">
                <a:latin typeface="+mn-ea"/>
              </a:rPr>
              <a:t>トランス脂肪酸</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トランス脂肪酸の摂取による健康への影響は、飽和脂肪酸の摂取によるものと比べて小さいと考えられるものの、飽和脂肪酸と同じく冠動脈疾患に関与する栄養素として、</a:t>
            </a:r>
            <a:r>
              <a:rPr lang="ja-JP" altLang="en-US" sz="2000" dirty="0">
                <a:solidFill>
                  <a:srgbClr val="FF0000"/>
                </a:solidFill>
                <a:latin typeface="+mn-ea"/>
              </a:rPr>
              <a:t>摂取に関する参考情報を、飽和脂肪酸の表の脚注として記載。</a:t>
            </a:r>
            <a:endParaRPr lang="en-US" altLang="ja-JP" sz="2000" dirty="0">
              <a:solidFill>
                <a:srgbClr val="FF0000"/>
              </a:solidFill>
              <a:latin typeface="+mn-ea"/>
            </a:endParaRPr>
          </a:p>
          <a:p>
            <a:pPr marL="125100" algn="just">
              <a:buClr>
                <a:schemeClr val="tx1"/>
              </a:buClr>
            </a:pPr>
            <a:endParaRPr lang="en-US" altLang="ja-JP" sz="2000" b="1"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56</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p.127</a:t>
            </a:r>
            <a:r>
              <a:rPr lang="ja-JP" altLang="en-US" sz="1100" dirty="0" smtClean="0">
                <a:solidFill>
                  <a:schemeClr val="tx1"/>
                </a:solidFill>
                <a:latin typeface="+mn-ea"/>
              </a:rPr>
              <a:t>～</a:t>
            </a:r>
            <a:r>
              <a:rPr lang="en-US" altLang="ja-JP" sz="1100" dirty="0" smtClean="0">
                <a:solidFill>
                  <a:schemeClr val="tx1"/>
                </a:solidFill>
                <a:latin typeface="+mn-ea"/>
              </a:rPr>
              <a:t>p.151</a:t>
            </a:r>
            <a:endParaRPr lang="en-US" altLang="ja-JP" sz="1100" dirty="0">
              <a:solidFill>
                <a:schemeClr val="tx1"/>
              </a:solidFill>
              <a:latin typeface="+mn-ea"/>
            </a:endParaRPr>
          </a:p>
        </p:txBody>
      </p:sp>
    </p:spTree>
    <p:extLst>
      <p:ext uri="{BB962C8B-B14F-4D97-AF65-F5344CB8AC3E}">
        <p14:creationId xmlns:p14="http://schemas.microsoft.com/office/powerpoint/2010/main" val="9361317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065803489"/>
              </p:ext>
            </p:extLst>
          </p:nvPr>
        </p:nvGraphicFramePr>
        <p:xfrm>
          <a:off x="669144" y="1196752"/>
          <a:ext cx="5580000" cy="470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gridCol w="1008000">
                  <a:extLst>
                    <a:ext uri="{9D8B030D-6E8A-4147-A177-3AD203B41FA5}">
                      <a16:colId xmlns:a16="http://schemas.microsoft.com/office/drawing/2014/main" val="20007"/>
                    </a:ext>
                  </a:extLst>
                </a:gridCol>
                <a:gridCol w="1008000">
                  <a:extLst>
                    <a:ext uri="{9D8B030D-6E8A-4147-A177-3AD203B41FA5}">
                      <a16:colId xmlns:a16="http://schemas.microsoft.com/office/drawing/2014/main" val="20008"/>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32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ja-JP" sz="1600" b="0" u="none" kern="100" dirty="0">
                          <a:solidFill>
                            <a:schemeClr val="tx1"/>
                          </a:solidFill>
                          <a:effectLst/>
                          <a:latin typeface="ＭＳ Ｐゴシック" panose="020B0600070205080204" pitchFamily="50" charset="-128"/>
                          <a:ea typeface="+mn-ea"/>
                        </a:rPr>
                        <a:t>目標量</a:t>
                      </a:r>
                      <a:r>
                        <a:rPr lang="en-US" altLang="ja-JP" sz="1600" b="0" u="none" kern="100" baseline="30000" dirty="0">
                          <a:solidFill>
                            <a:schemeClr val="tx1"/>
                          </a:solidFill>
                          <a:effectLst/>
                          <a:latin typeface="ＭＳ Ｐゴシック" panose="020B0600070205080204" pitchFamily="50" charset="-128"/>
                          <a:ea typeface="+mn-ea"/>
                        </a:rPr>
                        <a:t>1</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目標量</a:t>
                      </a:r>
                      <a:r>
                        <a:rPr lang="en-US" sz="1600" b="0" u="none" kern="100" baseline="30000" dirty="0">
                          <a:solidFill>
                            <a:schemeClr val="tx1"/>
                          </a:solidFill>
                          <a:effectLst/>
                          <a:latin typeface="ＭＳ Ｐゴシック" panose="020B0600070205080204" pitchFamily="50" charset="-128"/>
                          <a:ea typeface="ＭＳ Ｐゴシック" panose="020B0600070205080204" pitchFamily="50" charset="-128"/>
                        </a:rPr>
                        <a:t>1</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0275">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20</a:t>
                      </a:r>
                      <a:r>
                        <a:rPr lang="ja-JP" altLang="en-US" sz="1600" b="0" i="0" u="none" strike="noStrike" dirty="0">
                          <a:solidFill>
                            <a:schemeClr val="tx1"/>
                          </a:solidFill>
                          <a:effectLst/>
                          <a:latin typeface="ＭＳ Ｐゴシック" panose="020B0600070205080204" pitchFamily="50" charset="-128"/>
                          <a:ea typeface="+mn-ea"/>
                        </a:rPr>
                        <a:t>～</a:t>
                      </a:r>
                      <a:r>
                        <a:rPr lang="en-US" altLang="ja-JP" sz="1600" b="0" i="0" u="none" strike="noStrike" dirty="0">
                          <a:solidFill>
                            <a:schemeClr val="tx1"/>
                          </a:solidFill>
                          <a:effectLst/>
                          <a:latin typeface="ＭＳ Ｐゴシック" panose="020B0600070205080204" pitchFamily="50" charset="-128"/>
                          <a:ea typeface="+mn-ea"/>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20</a:t>
                      </a:r>
                      <a:r>
                        <a:rPr lang="ja-JP" altLang="en-US" sz="1600" b="0" i="0" u="none" strike="noStrike" dirty="0">
                          <a:solidFill>
                            <a:schemeClr val="tx1"/>
                          </a:solidFill>
                          <a:effectLst/>
                          <a:latin typeface="ＭＳ Ｐゴシック" panose="020B0600070205080204" pitchFamily="50" charset="-128"/>
                          <a:ea typeface="+mn-ea"/>
                        </a:rPr>
                        <a:t>～</a:t>
                      </a:r>
                      <a:r>
                        <a:rPr lang="en-US" altLang="ja-JP" sz="1600" b="0" i="0" u="none" strike="noStrike" dirty="0">
                          <a:solidFill>
                            <a:schemeClr val="tx1"/>
                          </a:solidFill>
                          <a:effectLst/>
                          <a:latin typeface="ＭＳ Ｐゴシック" panose="020B0600070205080204" pitchFamily="50" charset="-128"/>
                          <a:ea typeface="+mn-ea"/>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4" name="テキスト ボックス 3"/>
          <p:cNvSpPr txBox="1"/>
          <p:nvPr/>
        </p:nvSpPr>
        <p:spPr>
          <a:xfrm>
            <a:off x="543000" y="764704"/>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脂質の食事摂取</a:t>
            </a:r>
            <a:r>
              <a:rPr lang="ja-JP" altLang="en-US" sz="2000" dirty="0" smtClean="0">
                <a:latin typeface="+mn-ea"/>
              </a:rPr>
              <a:t>基準（％エネルギー）</a:t>
            </a:r>
            <a:r>
              <a:rPr lang="en-US" altLang="ja-JP" sz="2000" dirty="0" smtClean="0">
                <a:latin typeface="+mn-ea"/>
              </a:rPr>
              <a:t>〉</a:t>
            </a:r>
            <a:endParaRPr lang="en-US" altLang="ja-JP" sz="2000" dirty="0">
              <a:latin typeface="+mn-ea"/>
            </a:endParaRPr>
          </a:p>
        </p:txBody>
      </p:sp>
      <p:graphicFrame>
        <p:nvGraphicFramePr>
          <p:cNvPr id="6" name="表 5"/>
          <p:cNvGraphicFramePr>
            <a:graphicFrameLocks noGrp="1"/>
          </p:cNvGraphicFramePr>
          <p:nvPr>
            <p:extLst>
              <p:ext uri="{D42A27DB-BD31-4B8C-83A1-F6EECF244321}">
                <p14:modId xmlns:p14="http://schemas.microsoft.com/office/powerpoint/2010/main" val="3306191091"/>
              </p:ext>
            </p:extLst>
          </p:nvPr>
        </p:nvGraphicFramePr>
        <p:xfrm>
          <a:off x="669504" y="5935933"/>
          <a:ext cx="8820000" cy="22288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algn="just" fontAlgn="ctr"/>
                      <a:r>
                        <a:rPr lang="en-US" altLang="ja-JP" sz="1400" u="none" strike="noStrike" baseline="30000" dirty="0">
                          <a:effectLst/>
                          <a:latin typeface="ＭＳ Ｐゴシック" panose="020B0600070205080204" pitchFamily="50" charset="-128"/>
                          <a:ea typeface="ＭＳ Ｐゴシック" panose="020B0600070205080204" pitchFamily="50" charset="-128"/>
                        </a:rPr>
                        <a:t>1</a:t>
                      </a:r>
                      <a:r>
                        <a:rPr lang="ja-JP" altLang="en-US" sz="1400" u="none" strike="noStrike" baseline="30000" dirty="0">
                          <a:effectLst/>
                          <a:latin typeface="ＭＳ Ｐゴシック" panose="020B0600070205080204" pitchFamily="50" charset="-128"/>
                          <a:ea typeface="ＭＳ Ｐゴシック" panose="020B0600070205080204" pitchFamily="50" charset="-128"/>
                        </a:rPr>
                        <a:t> </a:t>
                      </a:r>
                      <a:r>
                        <a:rPr lang="ja-JP" altLang="en-US" sz="1400" u="none" strike="noStrike" dirty="0">
                          <a:effectLst/>
                          <a:latin typeface="ＭＳ Ｐゴシック" panose="020B0600070205080204" pitchFamily="50" charset="-128"/>
                          <a:ea typeface="ＭＳ Ｐゴシック" panose="020B0600070205080204" pitchFamily="50" charset="-128"/>
                        </a:rPr>
                        <a:t>範囲に関して</a:t>
                      </a:r>
                      <a:r>
                        <a:rPr lang="ja-JP" altLang="en-US" sz="1400" u="none" strike="noStrike" dirty="0" smtClean="0">
                          <a:effectLst/>
                          <a:latin typeface="ＭＳ Ｐゴシック" panose="020B0600070205080204" pitchFamily="50" charset="-128"/>
                          <a:ea typeface="ＭＳ Ｐゴシック" panose="020B0600070205080204" pitchFamily="50" charset="-128"/>
                        </a:rPr>
                        <a:t>は、おおむね</a:t>
                      </a:r>
                      <a:r>
                        <a:rPr lang="ja-JP" altLang="en-US" sz="1400" u="none" strike="noStrike" dirty="0">
                          <a:effectLst/>
                          <a:latin typeface="ＭＳ Ｐゴシック" panose="020B0600070205080204" pitchFamily="50" charset="-128"/>
                          <a:ea typeface="ＭＳ Ｐゴシック" panose="020B0600070205080204" pitchFamily="50" charset="-128"/>
                        </a:rPr>
                        <a:t>の値を示したものである。</a:t>
                      </a:r>
                      <a:endParaRPr lang="en-US" altLang="ja-JP" sz="140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57</a:t>
            </a:fld>
            <a:endParaRPr kumimoji="1" lang="ja-JP" altLang="en-US" dirty="0"/>
          </a:p>
        </p:txBody>
      </p:sp>
      <p:sp>
        <p:nvSpPr>
          <p:cNvPr id="7" name="正方形/長方形 6"/>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p.127</a:t>
            </a:r>
            <a:r>
              <a:rPr lang="ja-JP" altLang="en-US" sz="1100" dirty="0" smtClean="0">
                <a:solidFill>
                  <a:schemeClr val="tx1"/>
                </a:solidFill>
                <a:latin typeface="+mn-ea"/>
              </a:rPr>
              <a:t>～</a:t>
            </a:r>
            <a:r>
              <a:rPr lang="en-US" altLang="ja-JP" sz="1100" dirty="0" smtClean="0">
                <a:solidFill>
                  <a:schemeClr val="tx1"/>
                </a:solidFill>
                <a:latin typeface="+mn-ea"/>
              </a:rPr>
              <a:t>p.151</a:t>
            </a:r>
            <a:endParaRPr lang="en-US" altLang="ja-JP" sz="1100" dirty="0">
              <a:solidFill>
                <a:schemeClr val="tx1"/>
              </a:solidFill>
              <a:latin typeface="+mn-ea"/>
            </a:endParaRPr>
          </a:p>
        </p:txBody>
      </p:sp>
    </p:spTree>
    <p:extLst>
      <p:ext uri="{BB962C8B-B14F-4D97-AF65-F5344CB8AC3E}">
        <p14:creationId xmlns:p14="http://schemas.microsoft.com/office/powerpoint/2010/main" val="869476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349248563"/>
              </p:ext>
            </p:extLst>
          </p:nvPr>
        </p:nvGraphicFramePr>
        <p:xfrm>
          <a:off x="668920" y="410165"/>
          <a:ext cx="3564000" cy="4557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tblGrid>
              <a:tr h="252000">
                <a:tc>
                  <a:txBody>
                    <a:bodyPr/>
                    <a:lstStyle/>
                    <a:p>
                      <a:pPr algn="ctr">
                        <a:lnSpc>
                          <a:spcPct val="1000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52000">
                <a:tc>
                  <a:txBody>
                    <a:bodyPr/>
                    <a:lstStyle/>
                    <a:p>
                      <a:pPr algn="ctr">
                        <a:lnSpc>
                          <a:spcPct val="1000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r>
                        <a:rPr lang="ja-JP" altLang="ja-JP" sz="1600" b="0" u="none" kern="100" dirty="0">
                          <a:solidFill>
                            <a:schemeClr val="tx1"/>
                          </a:solidFill>
                          <a:effectLst/>
                          <a:latin typeface="ＭＳ Ｐゴシック" panose="020B0600070205080204" pitchFamily="50" charset="-128"/>
                          <a:ea typeface="+mn-ea"/>
                        </a:rPr>
                        <a:t>目標量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tc>
                  <a:txBody>
                    <a:bodyPr/>
                    <a:lstStyle/>
                    <a:p>
                      <a:pPr algn="ctr">
                        <a:lnSpc>
                          <a:spcPct val="100000"/>
                        </a:lnSpc>
                        <a:spcAft>
                          <a:spcPts val="0"/>
                        </a:spcAft>
                      </a:pPr>
                      <a:r>
                        <a:rPr lang="ja-JP" altLang="ja-JP" sz="1600" b="0" u="none" kern="100" dirty="0">
                          <a:solidFill>
                            <a:schemeClr val="tx1"/>
                          </a:solidFill>
                          <a:effectLst/>
                          <a:latin typeface="ＭＳ Ｐゴシック" panose="020B0600070205080204" pitchFamily="50" charset="-128"/>
                          <a:ea typeface="+mn-ea"/>
                        </a:rPr>
                        <a:t>目標量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extLst>
                  <a:ext uri="{0D108BD9-81ED-4DB2-BD59-A6C34878D82A}">
                    <a16:rowId xmlns:a16="http://schemas.microsoft.com/office/drawing/2014/main" val="10001"/>
                  </a:ext>
                </a:extLst>
              </a:tr>
              <a:tr h="230275">
                <a:tc>
                  <a:txBody>
                    <a:bodyPr/>
                    <a:lstStyle/>
                    <a:p>
                      <a:pPr algn="ctr">
                        <a:lnSpc>
                          <a:spcPct val="1000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ct val="1000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0275">
                <a:tc>
                  <a:txBody>
                    <a:bodyPr/>
                    <a:lstStyle/>
                    <a:p>
                      <a:pPr algn="ctr">
                        <a:lnSpc>
                          <a:spcPct val="1000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ct val="1000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ct val="1000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ct val="1000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ct val="1000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ct val="1000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ct val="100000"/>
                        </a:lnSpc>
                      </a:pP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ct val="1000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８以下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８以下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ct val="1000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ct val="1000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ct val="1000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0275">
                <a:tc>
                  <a:txBody>
                    <a:bodyPr/>
                    <a:lstStyle/>
                    <a:p>
                      <a:pPr algn="ctr">
                        <a:lnSpc>
                          <a:spcPct val="1000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ct val="1000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ct val="1000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000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230275">
                <a:tc>
                  <a:txBody>
                    <a:bodyPr/>
                    <a:lstStyle/>
                    <a:p>
                      <a:pPr algn="ctr">
                        <a:lnSpc>
                          <a:spcPct val="1000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sp>
        <p:nvSpPr>
          <p:cNvPr id="6" name="テキスト ボックス 5"/>
          <p:cNvSpPr txBox="1"/>
          <p:nvPr/>
        </p:nvSpPr>
        <p:spPr>
          <a:xfrm>
            <a:off x="543000" y="44624"/>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飽和脂肪酸の食事摂取基準（％エネルギー）</a:t>
            </a:r>
            <a:r>
              <a:rPr lang="en-US" altLang="ja-JP" sz="2000" baseline="30000" dirty="0">
                <a:latin typeface="+mn-ea"/>
              </a:rPr>
              <a:t>1,2</a:t>
            </a:r>
            <a:r>
              <a:rPr lang="en-US" altLang="ja-JP" sz="2000" dirty="0">
                <a:latin typeface="+mn-ea"/>
              </a:rPr>
              <a:t>〉</a:t>
            </a:r>
            <a:endParaRPr lang="ja-JP" altLang="en-US" sz="2000" dirty="0">
              <a:latin typeface="+mn-ea"/>
            </a:endParaRPr>
          </a:p>
        </p:txBody>
      </p:sp>
      <p:graphicFrame>
        <p:nvGraphicFramePr>
          <p:cNvPr id="7" name="表 6"/>
          <p:cNvGraphicFramePr>
            <a:graphicFrameLocks noGrp="1"/>
          </p:cNvGraphicFramePr>
          <p:nvPr>
            <p:extLst>
              <p:ext uri="{D42A27DB-BD31-4B8C-83A1-F6EECF244321}">
                <p14:modId xmlns:p14="http://schemas.microsoft.com/office/powerpoint/2010/main" val="389064342"/>
              </p:ext>
            </p:extLst>
          </p:nvPr>
        </p:nvGraphicFramePr>
        <p:xfrm>
          <a:off x="668920" y="4991528"/>
          <a:ext cx="8820000" cy="1729740"/>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marL="85725" marR="0" lvl="0" indent="-85725" algn="just" defTabSz="914400" rtl="0" eaLnBrk="1" fontAlgn="ctr" latinLnBrk="0" hangingPunct="1">
                        <a:lnSpc>
                          <a:spcPts val="1500"/>
                        </a:lnSpc>
                        <a:spcBef>
                          <a:spcPts val="0"/>
                        </a:spcBef>
                        <a:spcAft>
                          <a:spcPts val="0"/>
                        </a:spcAft>
                        <a:buClrTx/>
                        <a:buSzTx/>
                        <a:buFontTx/>
                        <a:buNone/>
                        <a:tabLst/>
                        <a:defRPr/>
                      </a:pPr>
                      <a:r>
                        <a:rPr lang="en-US" altLang="ja-JP" sz="1400" u="none" strike="noStrike" baseline="30000" dirty="0">
                          <a:solidFill>
                            <a:schemeClr val="tx1"/>
                          </a:solidFill>
                          <a:effectLst/>
                          <a:latin typeface="+mn-ea"/>
                          <a:ea typeface="+mn-ea"/>
                        </a:rPr>
                        <a:t>1 </a:t>
                      </a:r>
                      <a:r>
                        <a:rPr lang="ja-JP" altLang="en-US" sz="1400" u="none" strike="noStrike" dirty="0">
                          <a:solidFill>
                            <a:schemeClr val="tx1"/>
                          </a:solidFill>
                          <a:effectLst/>
                          <a:latin typeface="+mn-ea"/>
                          <a:ea typeface="+mn-ea"/>
                        </a:rPr>
                        <a:t>飽和脂肪酸と同じく、脂質異常症及び循環器疾患に関与する栄養素としてコレステロールがある。コレステロールに目標量は設定しないが、これは許容される摂取量に上限が存在しないことを保証するものではない。また、脂質異常症の重症化予防の目的からは、</a:t>
                      </a:r>
                      <a:r>
                        <a:rPr lang="en-US" altLang="ja-JP" sz="1400" u="none" strike="noStrike" dirty="0">
                          <a:solidFill>
                            <a:schemeClr val="tx1"/>
                          </a:solidFill>
                          <a:effectLst/>
                          <a:latin typeface="+mn-ea"/>
                          <a:ea typeface="+mn-ea"/>
                        </a:rPr>
                        <a:t>200</a:t>
                      </a:r>
                      <a:r>
                        <a:rPr lang="en-US" altLang="ja-JP" sz="1000" u="none" strike="noStrike" dirty="0">
                          <a:solidFill>
                            <a:schemeClr val="tx1"/>
                          </a:solidFill>
                          <a:effectLst/>
                          <a:latin typeface="+mn-ea"/>
                          <a:ea typeface="+mn-ea"/>
                        </a:rPr>
                        <a:t> </a:t>
                      </a:r>
                      <a:r>
                        <a:rPr lang="en-US" altLang="ja-JP" sz="1400" u="none" strike="noStrike" dirty="0">
                          <a:solidFill>
                            <a:schemeClr val="tx1"/>
                          </a:solidFill>
                          <a:effectLst/>
                          <a:latin typeface="+mn-ea"/>
                          <a:ea typeface="+mn-ea"/>
                        </a:rPr>
                        <a:t>mg/</a:t>
                      </a:r>
                      <a:r>
                        <a:rPr lang="ja-JP" altLang="en-US" sz="1400" u="none" strike="noStrike" dirty="0">
                          <a:solidFill>
                            <a:schemeClr val="tx1"/>
                          </a:solidFill>
                          <a:effectLst/>
                          <a:latin typeface="+mn-ea"/>
                          <a:ea typeface="+mn-ea"/>
                        </a:rPr>
                        <a:t>日未満に留めることが望ましい。</a:t>
                      </a:r>
                      <a:endParaRPr lang="en-US" altLang="ja-JP" sz="1400" u="none" strike="noStrike" dirty="0">
                        <a:solidFill>
                          <a:schemeClr val="tx1"/>
                        </a:solidFill>
                        <a:effectLst/>
                        <a:latin typeface="+mn-ea"/>
                        <a:ea typeface="+mn-ea"/>
                      </a:endParaRPr>
                    </a:p>
                    <a:p>
                      <a:pPr marL="85725" marR="0" lvl="0" indent="-85725" algn="just" defTabSz="914400" rtl="0" eaLnBrk="1" fontAlgn="ctr" latinLnBrk="0" hangingPunct="1">
                        <a:lnSpc>
                          <a:spcPts val="1500"/>
                        </a:lnSpc>
                        <a:spcBef>
                          <a:spcPts val="0"/>
                        </a:spcBef>
                        <a:spcAft>
                          <a:spcPts val="0"/>
                        </a:spcAft>
                        <a:buClrTx/>
                        <a:buSzTx/>
                        <a:buFontTx/>
                        <a:buNone/>
                        <a:tabLst/>
                        <a:defRPr/>
                      </a:pPr>
                      <a:r>
                        <a:rPr lang="en-US" altLang="ja-JP" sz="1400" u="none" strike="noStrike" baseline="30000" dirty="0">
                          <a:solidFill>
                            <a:schemeClr val="tx1"/>
                          </a:solidFill>
                          <a:effectLst/>
                          <a:latin typeface="+mn-ea"/>
                          <a:ea typeface="+mn-ea"/>
                        </a:rPr>
                        <a:t>2 </a:t>
                      </a:r>
                      <a:r>
                        <a:rPr lang="ja-JP" altLang="en-US" sz="1400" u="none" strike="noStrike" dirty="0">
                          <a:solidFill>
                            <a:schemeClr val="tx1"/>
                          </a:solidFill>
                          <a:effectLst/>
                          <a:latin typeface="+mn-ea"/>
                          <a:ea typeface="+mn-ea"/>
                        </a:rPr>
                        <a:t>飽和脂肪酸と同じく、冠動脈疾患に関与する栄養素としてトランス脂肪酸がある。日本人の大多数は、トランス脂肪酸に</a:t>
                      </a:r>
                      <a:r>
                        <a:rPr lang="ja-JP" altLang="en-US" sz="1400" u="none" strike="noStrike" dirty="0" smtClean="0">
                          <a:solidFill>
                            <a:schemeClr val="tx1"/>
                          </a:solidFill>
                          <a:effectLst/>
                          <a:latin typeface="+mn-ea"/>
                          <a:ea typeface="+mn-ea"/>
                        </a:rPr>
                        <a:t>関する世界保健機関（</a:t>
                      </a:r>
                      <a:r>
                        <a:rPr lang="en-US" altLang="ja-JP" sz="1400" u="none" strike="noStrike" dirty="0" smtClean="0">
                          <a:solidFill>
                            <a:schemeClr val="tx1"/>
                          </a:solidFill>
                          <a:effectLst/>
                          <a:latin typeface="+mn-ea"/>
                          <a:ea typeface="+mn-ea"/>
                        </a:rPr>
                        <a:t>WHO</a:t>
                      </a:r>
                      <a:r>
                        <a:rPr lang="ja-JP" altLang="en-US" sz="1400" u="none" strike="noStrike" dirty="0" smtClean="0">
                          <a:solidFill>
                            <a:schemeClr val="tx1"/>
                          </a:solidFill>
                          <a:effectLst/>
                          <a:latin typeface="+mn-ea"/>
                          <a:ea typeface="+mn-ea"/>
                        </a:rPr>
                        <a:t>）の目標</a:t>
                      </a:r>
                      <a:r>
                        <a:rPr lang="ja-JP" altLang="en-US" sz="1400" u="none" strike="noStrike" dirty="0">
                          <a:solidFill>
                            <a:schemeClr val="tx1"/>
                          </a:solidFill>
                          <a:effectLst/>
                          <a:latin typeface="+mn-ea"/>
                          <a:ea typeface="+mn-ea"/>
                        </a:rPr>
                        <a:t>（１％エネルギー未満）を下回っており、トランス脂肪酸の摂取による健康への影響は、飽和脂肪酸の摂取によるものと比べて小さいと考えられる。ただし、脂質に偏った食事をしている者では、留意する必要がある。トランス脂肪酸は人体にとって不可欠な栄養素ではなく、健康の保持・増進を図る上で積極的な摂取は勧められないことから、その摂取量は１％エネルギー未満に留めることが望ましく、１％エネルギー未満でもできるだけ低く留めることが望ましい。</a:t>
                      </a:r>
                      <a:endParaRPr lang="ja-JP" altLang="en-US" sz="1400" b="0" i="0" u="none" strike="noStrike" dirty="0">
                        <a:solidFill>
                          <a:schemeClr val="tx1"/>
                        </a:solidFill>
                        <a:effectLst/>
                        <a:latin typeface="+mn-ea"/>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58</a:t>
            </a:fld>
            <a:endParaRPr kumimoji="1" lang="ja-JP" altLang="en-US" dirty="0"/>
          </a:p>
        </p:txBody>
      </p:sp>
      <p:sp>
        <p:nvSpPr>
          <p:cNvPr id="8" name="正方形/長方形 7"/>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p.127</a:t>
            </a:r>
            <a:r>
              <a:rPr lang="ja-JP" altLang="en-US" sz="1100" dirty="0" smtClean="0">
                <a:solidFill>
                  <a:schemeClr val="tx1"/>
                </a:solidFill>
                <a:latin typeface="+mn-ea"/>
              </a:rPr>
              <a:t>～</a:t>
            </a:r>
            <a:r>
              <a:rPr lang="en-US" altLang="ja-JP" sz="1100" dirty="0" smtClean="0">
                <a:solidFill>
                  <a:schemeClr val="tx1"/>
                </a:solidFill>
                <a:latin typeface="+mn-ea"/>
              </a:rPr>
              <a:t>p.151</a:t>
            </a:r>
            <a:endParaRPr lang="en-US" altLang="ja-JP" sz="1100" dirty="0">
              <a:solidFill>
                <a:schemeClr val="tx1"/>
              </a:solidFill>
              <a:latin typeface="+mn-ea"/>
            </a:endParaRPr>
          </a:p>
        </p:txBody>
      </p:sp>
    </p:spTree>
    <p:extLst>
      <p:ext uri="{BB962C8B-B14F-4D97-AF65-F5344CB8AC3E}">
        <p14:creationId xmlns:p14="http://schemas.microsoft.com/office/powerpoint/2010/main" val="1920140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3"/>
          <a:srcRect l="8129" t="15701" r="69325" b="38100"/>
          <a:stretch/>
        </p:blipFill>
        <p:spPr>
          <a:xfrm>
            <a:off x="1930678" y="2537024"/>
            <a:ext cx="5976664" cy="4025101"/>
          </a:xfrm>
          <a:prstGeom prst="rect">
            <a:avLst/>
          </a:prstGeom>
        </p:spPr>
      </p:pic>
      <p:sp>
        <p:nvSpPr>
          <p:cNvPr id="9" name="テキスト ボックス 8"/>
          <p:cNvSpPr txBox="1"/>
          <p:nvPr/>
        </p:nvSpPr>
        <p:spPr>
          <a:xfrm>
            <a:off x="633000" y="618941"/>
            <a:ext cx="8640000" cy="1938992"/>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日本人の食事摂取基準（</a:t>
            </a:r>
            <a:r>
              <a:rPr lang="en-US" altLang="ja-JP" sz="2000" dirty="0">
                <a:latin typeface="+mn-ea"/>
              </a:rPr>
              <a:t>2020</a:t>
            </a:r>
            <a:r>
              <a:rPr lang="ja-JP" altLang="en-US" sz="2000" dirty="0">
                <a:latin typeface="+mn-ea"/>
              </a:rPr>
              <a:t>年版）の策定に当たっては、更なる高齢化の進展や糖尿病等有病者数の増加等を踏まえ、栄養に関連した身体・代謝機能の低下の回避の観点から、健康の保持・増進、生活習慣病の発症予防及び重症化予防に加え、</a:t>
            </a:r>
            <a:r>
              <a:rPr lang="ja-JP" altLang="en-US" sz="2000" dirty="0">
                <a:solidFill>
                  <a:srgbClr val="FF0000"/>
                </a:solidFill>
                <a:latin typeface="+mn-ea"/>
              </a:rPr>
              <a:t>高齢者の低栄養予防やフレイル予防も視野に入れて策定を行う</a:t>
            </a:r>
            <a:r>
              <a:rPr lang="ja-JP" altLang="en-US" sz="2000" dirty="0">
                <a:latin typeface="+mn-ea"/>
              </a:rPr>
              <a:t>こととした。このため、関連する各種疾患ガイドラインとも調和を図っていくこととした。</a:t>
            </a:r>
          </a:p>
        </p:txBody>
      </p:sp>
      <p:sp>
        <p:nvSpPr>
          <p:cNvPr id="6" name="テキスト ボックス 5"/>
          <p:cNvSpPr txBox="1"/>
          <p:nvPr/>
        </p:nvSpPr>
        <p:spPr>
          <a:xfrm>
            <a:off x="2388742" y="6453336"/>
            <a:ext cx="5128519" cy="338554"/>
          </a:xfrm>
          <a:prstGeom prst="rect">
            <a:avLst/>
          </a:prstGeom>
          <a:noFill/>
        </p:spPr>
        <p:txBody>
          <a:bodyPr wrap="square" rtlCol="0" anchor="ctr">
            <a:spAutoFit/>
          </a:bodyPr>
          <a:lstStyle/>
          <a:p>
            <a:pPr algn="ctr"/>
            <a:r>
              <a:rPr lang="ja-JP" altLang="en-US" sz="1600" dirty="0">
                <a:latin typeface="+mn-ea"/>
              </a:rPr>
              <a:t>図１　日本人の食事摂取基準（</a:t>
            </a:r>
            <a:r>
              <a:rPr lang="en-US" altLang="ja-JP" sz="1600" dirty="0">
                <a:latin typeface="+mn-ea"/>
              </a:rPr>
              <a:t>2020</a:t>
            </a:r>
            <a:r>
              <a:rPr lang="ja-JP" altLang="en-US" sz="1600" dirty="0">
                <a:latin typeface="+mn-ea"/>
              </a:rPr>
              <a:t>年版）策定の方向性</a:t>
            </a:r>
            <a:endParaRPr lang="en-US" altLang="ja-JP" sz="1600" dirty="0">
              <a:latin typeface="+mn-ea"/>
            </a:endParaRPr>
          </a:p>
        </p:txBody>
      </p:sp>
      <p:sp>
        <p:nvSpPr>
          <p:cNvPr id="2" name="正方形/長方形 1"/>
          <p:cNvSpPr/>
          <p:nvPr/>
        </p:nvSpPr>
        <p:spPr>
          <a:xfrm>
            <a:off x="3872880" y="2924944"/>
            <a:ext cx="2952328" cy="3979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正方形/長方形 6"/>
          <p:cNvSpPr/>
          <p:nvPr/>
        </p:nvSpPr>
        <p:spPr>
          <a:xfrm>
            <a:off x="3331812" y="6237313"/>
            <a:ext cx="3133355" cy="216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 name="テキスト ボックス 9"/>
          <p:cNvSpPr txBox="1">
            <a:spLocks noChangeAspect="1"/>
          </p:cNvSpPr>
          <p:nvPr/>
        </p:nvSpPr>
        <p:spPr>
          <a:xfrm>
            <a:off x="0" y="8678"/>
            <a:ext cx="9906000" cy="504000"/>
          </a:xfrm>
          <a:prstGeom prst="rect">
            <a:avLst/>
          </a:prstGeom>
          <a:solidFill>
            <a:srgbClr val="0411BC"/>
          </a:solidFill>
          <a:ln>
            <a:solidFill>
              <a:srgbClr val="0411BC"/>
            </a:solidFill>
          </a:ln>
        </p:spPr>
        <p:style>
          <a:lnRef idx="2">
            <a:schemeClr val="accent5"/>
          </a:lnRef>
          <a:fillRef idx="1">
            <a:schemeClr val="lt1"/>
          </a:fillRef>
          <a:effectRef idx="0">
            <a:schemeClr val="accent5"/>
          </a:effectRef>
          <a:fontRef idx="minor">
            <a:schemeClr val="dk1"/>
          </a:fontRef>
        </p:style>
        <p:txBody>
          <a:bodyPr wrap="square" rtlCol="0">
            <a:noAutofit/>
          </a:bodyPr>
          <a:lstStyle/>
          <a:p>
            <a:pPr algn="ctr"/>
            <a:r>
              <a:rPr lang="ja-JP" altLang="en-US" sz="2400" b="1" dirty="0">
                <a:solidFill>
                  <a:schemeClr val="bg1"/>
                </a:solidFill>
                <a:latin typeface="+mn-ea"/>
              </a:rPr>
              <a:t>策定方針</a:t>
            </a: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5</a:t>
            </a:fld>
            <a:endParaRPr kumimoji="1" lang="ja-JP" altLang="en-US" dirty="0"/>
          </a:p>
        </p:txBody>
      </p:sp>
      <p:sp>
        <p:nvSpPr>
          <p:cNvPr id="5" name="正方形/長方形 4"/>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lang="en-US" altLang="ja-JP" sz="1100" dirty="0" smtClean="0">
                <a:solidFill>
                  <a:schemeClr val="tx1"/>
                </a:solidFill>
                <a:latin typeface="+mn-ea"/>
              </a:rPr>
              <a:t>p.</a:t>
            </a:r>
            <a:r>
              <a:rPr lang="ja-JP" altLang="en-US" sz="1100" dirty="0" smtClean="0">
                <a:solidFill>
                  <a:schemeClr val="tx1"/>
                </a:solidFill>
                <a:latin typeface="+mn-ea"/>
              </a:rPr>
              <a:t>１～</a:t>
            </a:r>
            <a:r>
              <a:rPr lang="en-US" altLang="ja-JP" sz="1100" dirty="0" smtClean="0">
                <a:solidFill>
                  <a:schemeClr val="tx1"/>
                </a:solidFill>
                <a:latin typeface="+mn-ea"/>
              </a:rPr>
              <a:t>50</a:t>
            </a:r>
            <a:endParaRPr kumimoji="1" lang="ja-JP" altLang="en-US" sz="1100" dirty="0">
              <a:solidFill>
                <a:schemeClr val="tx1"/>
              </a:solidFill>
              <a:latin typeface="+mn-ea"/>
            </a:endParaRPr>
          </a:p>
        </p:txBody>
      </p:sp>
    </p:spTree>
    <p:extLst>
      <p:ext uri="{BB962C8B-B14F-4D97-AF65-F5344CB8AC3E}">
        <p14:creationId xmlns:p14="http://schemas.microsoft.com/office/powerpoint/2010/main" val="25246754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543000" y="746265"/>
            <a:ext cx="4410000" cy="400110"/>
          </a:xfrm>
          <a:prstGeom prst="rect">
            <a:avLst/>
          </a:prstGeom>
          <a:noFill/>
        </p:spPr>
        <p:txBody>
          <a:bodyPr wrap="square" rtlCol="0">
            <a:spAutoFit/>
          </a:bodyPr>
          <a:lstStyle/>
          <a:p>
            <a:pPr algn="just"/>
            <a:r>
              <a:rPr lang="en-US" altLang="ja-JP" sz="2000" dirty="0">
                <a:latin typeface="+mn-ea"/>
              </a:rPr>
              <a:t>〈n-6</a:t>
            </a:r>
            <a:r>
              <a:rPr lang="ja-JP" altLang="en-US" sz="2000" dirty="0">
                <a:latin typeface="+mn-ea"/>
              </a:rPr>
              <a:t>系脂肪酸の食事摂取基準（</a:t>
            </a:r>
            <a:r>
              <a:rPr lang="en-US" altLang="ja-JP" sz="2000" dirty="0">
                <a:latin typeface="+mn-ea"/>
              </a:rPr>
              <a:t>g/</a:t>
            </a:r>
            <a:r>
              <a:rPr lang="ja-JP" altLang="en-US" sz="2000" dirty="0">
                <a:latin typeface="+mn-ea"/>
              </a:rPr>
              <a:t>日）</a:t>
            </a:r>
            <a:r>
              <a:rPr lang="en-US" altLang="ja-JP" sz="2000" dirty="0">
                <a:latin typeface="+mn-ea"/>
              </a:rPr>
              <a:t>〉</a:t>
            </a:r>
            <a:endParaRPr lang="ja-JP" altLang="en-US" sz="2000" dirty="0">
              <a:latin typeface="+mn-ea"/>
            </a:endParaRPr>
          </a:p>
        </p:txBody>
      </p:sp>
      <p:graphicFrame>
        <p:nvGraphicFramePr>
          <p:cNvPr id="8" name="表 7"/>
          <p:cNvGraphicFramePr>
            <a:graphicFrameLocks noGrp="1"/>
          </p:cNvGraphicFramePr>
          <p:nvPr>
            <p:extLst>
              <p:ext uri="{D42A27DB-BD31-4B8C-83A1-F6EECF244321}">
                <p14:modId xmlns:p14="http://schemas.microsoft.com/office/powerpoint/2010/main" val="749393505"/>
              </p:ext>
            </p:extLst>
          </p:nvPr>
        </p:nvGraphicFramePr>
        <p:xfrm>
          <a:off x="668920" y="1175416"/>
          <a:ext cx="3564000" cy="470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2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目安</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目安</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８</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７</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８</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７</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８</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９</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９</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0275">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９</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８</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mn-ea"/>
                        </a:rPr>
                        <a:t>８</a:t>
                      </a:r>
                      <a:endParaRPr lang="en-US" altLang="ja-JP" sz="1600" b="0" i="0" u="none" strike="noStrike" dirty="0">
                        <a:solidFill>
                          <a:schemeClr val="tx1"/>
                        </a:solidFill>
                        <a:effectLst/>
                        <a:latin typeface="ＭＳ Ｐゴシック" panose="020B0600070205080204" pitchFamily="50" charset="-128"/>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７</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sp>
        <p:nvSpPr>
          <p:cNvPr id="13" name="テキスト ボックス 12"/>
          <p:cNvSpPr txBox="1"/>
          <p:nvPr/>
        </p:nvSpPr>
        <p:spPr>
          <a:xfrm>
            <a:off x="5439544" y="746265"/>
            <a:ext cx="4410000" cy="400110"/>
          </a:xfrm>
          <a:prstGeom prst="rect">
            <a:avLst/>
          </a:prstGeom>
          <a:noFill/>
        </p:spPr>
        <p:txBody>
          <a:bodyPr wrap="square" rtlCol="0">
            <a:spAutoFit/>
          </a:bodyPr>
          <a:lstStyle/>
          <a:p>
            <a:pPr algn="just"/>
            <a:r>
              <a:rPr lang="en-US" altLang="ja-JP" sz="2000" dirty="0">
                <a:latin typeface="+mn-ea"/>
              </a:rPr>
              <a:t>〈n-3</a:t>
            </a:r>
            <a:r>
              <a:rPr lang="ja-JP" altLang="en-US" sz="2000" dirty="0">
                <a:latin typeface="+mn-ea"/>
              </a:rPr>
              <a:t>系脂肪酸の食事摂取基準（</a:t>
            </a:r>
            <a:r>
              <a:rPr lang="en-US" altLang="ja-JP" sz="2000" dirty="0">
                <a:latin typeface="+mn-ea"/>
              </a:rPr>
              <a:t>g/</a:t>
            </a:r>
            <a:r>
              <a:rPr lang="ja-JP" altLang="en-US" sz="2000" dirty="0">
                <a:latin typeface="+mn-ea"/>
              </a:rPr>
              <a:t>日）</a:t>
            </a:r>
            <a:r>
              <a:rPr lang="en-US" altLang="ja-JP" sz="2000" dirty="0">
                <a:latin typeface="+mn-ea"/>
              </a:rPr>
              <a:t>〉</a:t>
            </a:r>
            <a:endParaRPr lang="ja-JP" altLang="en-US" sz="2000" dirty="0">
              <a:latin typeface="+mn-ea"/>
            </a:endParaRPr>
          </a:p>
        </p:txBody>
      </p:sp>
      <p:graphicFrame>
        <p:nvGraphicFramePr>
          <p:cNvPr id="9" name="表 8"/>
          <p:cNvGraphicFramePr>
            <a:graphicFrameLocks noGrp="1"/>
          </p:cNvGraphicFramePr>
          <p:nvPr>
            <p:extLst/>
          </p:nvPr>
        </p:nvGraphicFramePr>
        <p:xfrm>
          <a:off x="5601072" y="1175432"/>
          <a:ext cx="3564000" cy="470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2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目安</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目安</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2068">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0275">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59</a:t>
            </a:fld>
            <a:endParaRPr kumimoji="1" lang="ja-JP" altLang="en-US" dirty="0"/>
          </a:p>
        </p:txBody>
      </p:sp>
      <p:sp>
        <p:nvSpPr>
          <p:cNvPr id="7" name="正方形/長方形 6"/>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p.127</a:t>
            </a:r>
            <a:r>
              <a:rPr lang="ja-JP" altLang="en-US" sz="1100" dirty="0" smtClean="0">
                <a:solidFill>
                  <a:schemeClr val="tx1"/>
                </a:solidFill>
                <a:latin typeface="+mn-ea"/>
              </a:rPr>
              <a:t>～</a:t>
            </a:r>
            <a:r>
              <a:rPr lang="en-US" altLang="ja-JP" sz="1100" dirty="0" smtClean="0">
                <a:solidFill>
                  <a:schemeClr val="tx1"/>
                </a:solidFill>
                <a:latin typeface="+mn-ea"/>
              </a:rPr>
              <a:t>p.151</a:t>
            </a:r>
            <a:endParaRPr lang="en-US" altLang="ja-JP" sz="1100" dirty="0">
              <a:solidFill>
                <a:schemeClr val="tx1"/>
              </a:solidFill>
              <a:latin typeface="+mn-ea"/>
            </a:endParaRPr>
          </a:p>
        </p:txBody>
      </p:sp>
    </p:spTree>
    <p:extLst>
      <p:ext uri="{BB962C8B-B14F-4D97-AF65-F5344CB8AC3E}">
        <p14:creationId xmlns:p14="http://schemas.microsoft.com/office/powerpoint/2010/main" val="16048808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2642020"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４</a:t>
            </a:r>
            <a:r>
              <a:rPr lang="en-US" altLang="ja-JP" sz="2400" dirty="0"/>
              <a:t>-</a:t>
            </a:r>
            <a:r>
              <a:rPr lang="ja-JP" altLang="en-US" sz="2400" dirty="0"/>
              <a:t>１　炭水化物</a:t>
            </a:r>
          </a:p>
        </p:txBody>
      </p:sp>
      <p:sp>
        <p:nvSpPr>
          <p:cNvPr id="4" name="正方形/長方形 3"/>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p:cNvSpPr txBox="1"/>
          <p:nvPr/>
        </p:nvSpPr>
        <p:spPr>
          <a:xfrm>
            <a:off x="543000" y="767601"/>
            <a:ext cx="8820000" cy="3554819"/>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炭水化物の必要量は不明であること、また、乳児以外では十分に炭水化物を摂取していることから、推定平均必要量、推奨量及び目安量は設定しない。</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炭水化物はエネルギー源として重要であるため、アルコールを含む合計量として、たんぱく質及び脂質の残余として目標量（範囲）</a:t>
            </a:r>
            <a:r>
              <a:rPr lang="ja-JP" altLang="en-US" sz="2000" dirty="0" smtClean="0">
                <a:latin typeface="+mn-ea"/>
              </a:rPr>
              <a:t>を算定。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目標量の策定方法</a:t>
            </a:r>
          </a:p>
          <a:p>
            <a:pPr marL="468000" indent="-342900" algn="just">
              <a:buFont typeface="Arial" panose="020B0604020202020204" pitchFamily="34" charset="0"/>
              <a:buChar char="•"/>
            </a:pPr>
            <a:r>
              <a:rPr lang="ja-JP" altLang="en-US" sz="2000" dirty="0">
                <a:latin typeface="+mn-ea"/>
              </a:rPr>
              <a:t>下限は、たんぱく質と脂質の目標量</a:t>
            </a:r>
            <a:r>
              <a:rPr lang="ja-JP" altLang="en-US" sz="2000" dirty="0" smtClean="0">
                <a:latin typeface="+mn-ea"/>
              </a:rPr>
              <a:t>の上の</a:t>
            </a:r>
            <a:r>
              <a:rPr lang="ja-JP" altLang="en-US" sz="2000" dirty="0">
                <a:latin typeface="+mn-ea"/>
              </a:rPr>
              <a:t>値に対応する炭水化物の目標量を基に設定。</a:t>
            </a:r>
            <a:endParaRPr lang="en-US" altLang="ja-JP" sz="2000" dirty="0">
              <a:latin typeface="+mn-ea"/>
            </a:endParaRPr>
          </a:p>
          <a:p>
            <a:pPr marL="468000" indent="-342900" algn="just">
              <a:buFont typeface="Arial" panose="020B0604020202020204" pitchFamily="34" charset="0"/>
              <a:buChar char="•"/>
            </a:pPr>
            <a:r>
              <a:rPr lang="ja-JP" altLang="en-US" sz="2000" dirty="0">
                <a:latin typeface="+mn-ea"/>
              </a:rPr>
              <a:t>上限は、たんぱく質と脂質</a:t>
            </a:r>
            <a:r>
              <a:rPr lang="ja-JP" altLang="en-US" sz="2000" dirty="0" smtClean="0">
                <a:latin typeface="+mn-ea"/>
              </a:rPr>
              <a:t>の下の</a:t>
            </a:r>
            <a:r>
              <a:rPr lang="ja-JP" altLang="en-US" sz="2000" dirty="0">
                <a:latin typeface="+mn-ea"/>
              </a:rPr>
              <a:t>値に対応させて設定。ただし、食物繊維の摂取量が少なくならないように注意が必要。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60</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p.152</a:t>
            </a:r>
            <a:r>
              <a:rPr lang="ja-JP" altLang="en-US" sz="1100" dirty="0" smtClean="0">
                <a:solidFill>
                  <a:schemeClr val="tx1"/>
                </a:solidFill>
                <a:latin typeface="+mn-ea"/>
              </a:rPr>
              <a:t>～</a:t>
            </a:r>
            <a:r>
              <a:rPr lang="en-US" altLang="ja-JP" sz="1100" dirty="0" smtClean="0">
                <a:solidFill>
                  <a:schemeClr val="tx1"/>
                </a:solidFill>
                <a:latin typeface="+mn-ea"/>
              </a:rPr>
              <a:t>p.165</a:t>
            </a:r>
            <a:endParaRPr lang="en-US" altLang="ja-JP" sz="1100" dirty="0">
              <a:solidFill>
                <a:schemeClr val="tx1"/>
              </a:solidFill>
              <a:latin typeface="+mn-ea"/>
            </a:endParaRPr>
          </a:p>
        </p:txBody>
      </p:sp>
    </p:spTree>
    <p:extLst>
      <p:ext uri="{BB962C8B-B14F-4D97-AF65-F5344CB8AC3E}">
        <p14:creationId xmlns:p14="http://schemas.microsoft.com/office/powerpoint/2010/main" val="26943780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2642020"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４</a:t>
            </a:r>
            <a:r>
              <a:rPr lang="en-US" altLang="ja-JP" sz="2400" dirty="0"/>
              <a:t>-</a:t>
            </a:r>
            <a:r>
              <a:rPr lang="ja-JP" altLang="en-US" sz="2400" dirty="0"/>
              <a:t>２　糖類</a:t>
            </a:r>
          </a:p>
        </p:txBody>
      </p:sp>
      <p:sp>
        <p:nvSpPr>
          <p:cNvPr id="4" name="正方形/長方形 3"/>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p:cNvSpPr txBox="1"/>
          <p:nvPr/>
        </p:nvSpPr>
        <p:spPr>
          <a:xfrm>
            <a:off x="543000" y="767601"/>
            <a:ext cx="8820000" cy="4308872"/>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糖類の過剰摂取が肥満やう歯の原因となることから、</a:t>
            </a:r>
            <a:r>
              <a:rPr lang="en-US" altLang="ja-JP" sz="2000" dirty="0" smtClean="0">
                <a:latin typeface="+mn-ea"/>
              </a:rPr>
              <a:t>WHO</a:t>
            </a:r>
            <a:r>
              <a:rPr lang="ja-JP" altLang="en-US" sz="2000" dirty="0" smtClean="0">
                <a:latin typeface="+mn-ea"/>
              </a:rPr>
              <a:t>では</a:t>
            </a:r>
            <a:r>
              <a:rPr lang="en-US" altLang="ja-JP" sz="2000" dirty="0">
                <a:latin typeface="+mn-ea"/>
              </a:rPr>
              <a:t>free </a:t>
            </a:r>
            <a:r>
              <a:rPr lang="en-US" altLang="ja-JP" sz="2000" dirty="0" smtClean="0">
                <a:latin typeface="+mn-ea"/>
              </a:rPr>
              <a:t>sugar</a:t>
            </a:r>
            <a:r>
              <a:rPr lang="ja-JP" altLang="en-US" sz="2000" dirty="0" smtClean="0">
                <a:latin typeface="+mn-ea"/>
              </a:rPr>
              <a:t>（</a:t>
            </a:r>
            <a:r>
              <a:rPr lang="ja-JP" altLang="en-US" sz="2000" dirty="0">
                <a:latin typeface="+mn-ea"/>
              </a:rPr>
              <a:t>遊離糖類：食品加工又は調理中に加えられる糖類）の摂取量として</a:t>
            </a:r>
            <a:r>
              <a:rPr lang="ja-JP" altLang="en-US" sz="2000" dirty="0" smtClean="0">
                <a:latin typeface="+mn-ea"/>
              </a:rPr>
              <a:t>総エネルギーの</a:t>
            </a:r>
            <a:r>
              <a:rPr lang="en-US" altLang="ja-JP" sz="2000" dirty="0">
                <a:latin typeface="+mn-ea"/>
              </a:rPr>
              <a:t>10</a:t>
            </a:r>
            <a:r>
              <a:rPr lang="ja-JP" altLang="en-US" sz="2000" dirty="0">
                <a:latin typeface="+mn-ea"/>
              </a:rPr>
              <a:t>％未満、望ましくは５％未満に留めることを推奨している。しかし、我が国では糖類の摂取量の把握がいまだに困難であることから、基準の設定は見送り</a:t>
            </a:r>
            <a:r>
              <a:rPr lang="en-US" altLang="ja-JP" sz="2000" baseline="30000" dirty="0">
                <a:latin typeface="+mn-ea"/>
              </a:rPr>
              <a:t>※</a:t>
            </a:r>
            <a:r>
              <a:rPr lang="ja-JP" altLang="en-US" sz="2000" dirty="0">
                <a:latin typeface="+mn-ea"/>
              </a:rPr>
              <a:t>。</a:t>
            </a:r>
            <a:endParaRPr lang="en-US" altLang="ja-JP" sz="2000" dirty="0">
              <a:latin typeface="+mn-ea"/>
            </a:endParaRPr>
          </a:p>
          <a:p>
            <a:pPr marL="715963" indent="-592138" algn="just">
              <a:buClr>
                <a:schemeClr val="tx1"/>
              </a:buClr>
            </a:pPr>
            <a:r>
              <a:rPr lang="ja-JP" altLang="en-US" sz="2000" dirty="0">
                <a:latin typeface="+mn-ea"/>
              </a:rPr>
              <a:t>　　</a:t>
            </a:r>
            <a:r>
              <a:rPr lang="en-US" altLang="ja-JP" sz="1400" baseline="30000" dirty="0">
                <a:latin typeface="+mn-ea"/>
              </a:rPr>
              <a:t>※</a:t>
            </a:r>
            <a:r>
              <a:rPr lang="ja-JP" altLang="en-US" sz="1400" baseline="30000" dirty="0">
                <a:latin typeface="+mn-ea"/>
              </a:rPr>
              <a:t>　</a:t>
            </a:r>
            <a:r>
              <a:rPr lang="ja-JP" altLang="en-US" sz="1400" dirty="0">
                <a:latin typeface="+mn-ea"/>
              </a:rPr>
              <a:t>日本食品標準成分表における糖類の欠損値を補完した上で日本人の糖類摂取量を調べた近年の研究結果では、我が国でも過剰摂取に注意すべき状態であるおそれが示唆されている。</a:t>
            </a:r>
            <a:endParaRPr lang="en-US" altLang="ja-JP" sz="1400" dirty="0">
              <a:latin typeface="+mn-ea"/>
            </a:endParaRPr>
          </a:p>
          <a:p>
            <a:pPr marL="468000" indent="-342900" algn="just">
              <a:buClr>
                <a:schemeClr val="tx1"/>
              </a:buClr>
              <a:buFont typeface="Arial" panose="020B0604020202020204" pitchFamily="34" charset="0"/>
              <a:buChar char="•"/>
            </a:pPr>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p>
          <a:p>
            <a:pPr marL="468900" indent="-342900" algn="just">
              <a:buFont typeface="Arial" panose="020B0604020202020204" pitchFamily="34" charset="0"/>
              <a:buChar char="•"/>
            </a:pPr>
            <a:r>
              <a:rPr lang="ja-JP" altLang="en-US" sz="2000" dirty="0">
                <a:latin typeface="+mn-ea"/>
              </a:rPr>
              <a:t>糖類について、摂取実態の把握とともに、目標量の設定に資する研究（観察研究及び介入研究）が必要。</a:t>
            </a:r>
            <a:endParaRPr lang="en-US" altLang="ja-JP" sz="2000" dirty="0">
              <a:latin typeface="+mn-ea"/>
            </a:endParaRPr>
          </a:p>
          <a:p>
            <a:pPr marL="468900" indent="-342900" algn="just">
              <a:buFont typeface="Arial" panose="020B0604020202020204" pitchFamily="34" charset="0"/>
              <a:buChar char="•"/>
            </a:pP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61</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p.152</a:t>
            </a:r>
            <a:r>
              <a:rPr lang="ja-JP" altLang="en-US" sz="1100" dirty="0" smtClean="0">
                <a:solidFill>
                  <a:schemeClr val="tx1"/>
                </a:solidFill>
                <a:latin typeface="+mn-ea"/>
              </a:rPr>
              <a:t>～</a:t>
            </a:r>
            <a:r>
              <a:rPr lang="en-US" altLang="ja-JP" sz="1100" dirty="0" smtClean="0">
                <a:solidFill>
                  <a:schemeClr val="tx1"/>
                </a:solidFill>
                <a:latin typeface="+mn-ea"/>
              </a:rPr>
              <a:t>p.165</a:t>
            </a:r>
            <a:endParaRPr lang="en-US" altLang="ja-JP" sz="1100" dirty="0">
              <a:solidFill>
                <a:schemeClr val="tx1"/>
              </a:solidFill>
              <a:latin typeface="+mn-ea"/>
            </a:endParaRPr>
          </a:p>
        </p:txBody>
      </p:sp>
    </p:spTree>
    <p:extLst>
      <p:ext uri="{BB962C8B-B14F-4D97-AF65-F5344CB8AC3E}">
        <p14:creationId xmlns:p14="http://schemas.microsoft.com/office/powerpoint/2010/main" val="21209324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2642020"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４</a:t>
            </a:r>
            <a:r>
              <a:rPr lang="en-US" altLang="ja-JP" sz="2400" dirty="0"/>
              <a:t>-</a:t>
            </a:r>
            <a:r>
              <a:rPr lang="ja-JP" altLang="en-US" sz="2400" dirty="0"/>
              <a:t>３　食物繊維</a:t>
            </a:r>
          </a:p>
        </p:txBody>
      </p:sp>
      <p:sp>
        <p:nvSpPr>
          <p:cNvPr id="4" name="正方形/長方形 3"/>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テキスト ボックス 4"/>
          <p:cNvSpPr txBox="1"/>
          <p:nvPr/>
        </p:nvSpPr>
        <p:spPr>
          <a:xfrm>
            <a:off x="543000" y="767601"/>
            <a:ext cx="8820000" cy="4478149"/>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食物繊維の摂取不足が、生活習慣病の発症に関連するという報告が多いことから、目標量を設定。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目標量の策定方法</a:t>
            </a:r>
          </a:p>
          <a:p>
            <a:pPr marL="468000" indent="-342000" algn="just">
              <a:buFont typeface="Arial" panose="020B0604020202020204" pitchFamily="34" charset="0"/>
              <a:buChar char="•"/>
            </a:pPr>
            <a:r>
              <a:rPr lang="ja-JP" altLang="en-US" sz="2000" dirty="0">
                <a:latin typeface="+mn-ea"/>
              </a:rPr>
              <a:t>成人：理想的な摂取量と日本人の摂取量の中央値との中間値を参照値とした上で、目標量を算定。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小児：小児期の食習慣が成人後の循環器疾患の発症やその危険因子に影響を与えている可能性が示唆されていることなどを考慮し、</a:t>
            </a:r>
            <a:r>
              <a:rPr lang="ja-JP" altLang="en-US" sz="2000" dirty="0">
                <a:solidFill>
                  <a:srgbClr val="FF0000"/>
                </a:solidFill>
                <a:latin typeface="+mn-ea"/>
              </a:rPr>
              <a:t>３歳以上について成人と同じ方法で算定。</a:t>
            </a:r>
            <a:endParaRPr lang="en-US" altLang="ja-JP" sz="2000" dirty="0">
              <a:solidFill>
                <a:srgbClr val="FF0000"/>
              </a:solidFill>
              <a:latin typeface="+mn-ea"/>
            </a:endParaRPr>
          </a:p>
          <a:p>
            <a:pPr marL="468000" indent="-342000" algn="just">
              <a:buFont typeface="Arial" panose="020B0604020202020204" pitchFamily="34" charset="0"/>
              <a:buChar char="•"/>
            </a:pPr>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p>
          <a:p>
            <a:pPr marL="468900" indent="-342900" algn="just">
              <a:buFont typeface="Arial" panose="020B0604020202020204" pitchFamily="34" charset="0"/>
              <a:buChar char="•"/>
            </a:pPr>
            <a:r>
              <a:rPr lang="ja-JP" altLang="en-US" sz="2000" dirty="0">
                <a:latin typeface="+mn-ea"/>
              </a:rPr>
              <a:t>乳児及び小児における食物繊維の摂取実態の把握とともに、目標量の設定に資する研究（観察研究又は介入研究）が必要。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62</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p.152</a:t>
            </a:r>
            <a:r>
              <a:rPr lang="ja-JP" altLang="en-US" sz="1100" dirty="0" smtClean="0">
                <a:solidFill>
                  <a:schemeClr val="tx1"/>
                </a:solidFill>
                <a:latin typeface="+mn-ea"/>
              </a:rPr>
              <a:t>～</a:t>
            </a:r>
            <a:r>
              <a:rPr lang="en-US" altLang="ja-JP" sz="1100" dirty="0" smtClean="0">
                <a:solidFill>
                  <a:schemeClr val="tx1"/>
                </a:solidFill>
                <a:latin typeface="+mn-ea"/>
              </a:rPr>
              <a:t>p.165</a:t>
            </a:r>
            <a:endParaRPr lang="en-US" altLang="ja-JP" sz="1100" dirty="0">
              <a:solidFill>
                <a:schemeClr val="tx1"/>
              </a:solidFill>
              <a:latin typeface="+mn-ea"/>
            </a:endParaRPr>
          </a:p>
        </p:txBody>
      </p:sp>
    </p:spTree>
    <p:extLst>
      <p:ext uri="{BB962C8B-B14F-4D97-AF65-F5344CB8AC3E}">
        <p14:creationId xmlns:p14="http://schemas.microsoft.com/office/powerpoint/2010/main" val="26707295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435000951"/>
              </p:ext>
            </p:extLst>
          </p:nvPr>
        </p:nvGraphicFramePr>
        <p:xfrm>
          <a:off x="668920" y="689799"/>
          <a:ext cx="3564000" cy="470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2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ja-JP" sz="1600" b="0" u="none" kern="100" dirty="0" smtClean="0">
                          <a:solidFill>
                            <a:schemeClr val="tx1"/>
                          </a:solidFill>
                          <a:effectLst/>
                          <a:latin typeface="ＭＳ Ｐゴシック" panose="020B0600070205080204" pitchFamily="50" charset="-128"/>
                          <a:ea typeface="+mn-ea"/>
                        </a:rPr>
                        <a:t>目標量</a:t>
                      </a:r>
                      <a:r>
                        <a:rPr lang="en-US" altLang="ja-JP" sz="1600" baseline="30000" dirty="0" smtClean="0">
                          <a:latin typeface="+mn-ea"/>
                        </a:rPr>
                        <a:t>1,2</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tc>
                  <a:txBody>
                    <a:bodyPr/>
                    <a:lstStyle/>
                    <a:p>
                      <a:pPr algn="ctr">
                        <a:lnSpc>
                          <a:spcPts val="1600"/>
                        </a:lnSpc>
                        <a:spcAft>
                          <a:spcPts val="0"/>
                        </a:spcAft>
                      </a:pPr>
                      <a:r>
                        <a:rPr lang="ja-JP" altLang="ja-JP" sz="1600" b="0" u="none" kern="100" dirty="0" smtClean="0">
                          <a:solidFill>
                            <a:schemeClr val="tx1"/>
                          </a:solidFill>
                          <a:effectLst/>
                          <a:latin typeface="ＭＳ Ｐゴシック" panose="020B0600070205080204" pitchFamily="50" charset="-128"/>
                          <a:ea typeface="+mn-ea"/>
                        </a:rPr>
                        <a:t>目標量</a:t>
                      </a:r>
                      <a:r>
                        <a:rPr lang="en-US" altLang="ja-JP" sz="1600" b="0" baseline="30000" dirty="0" smtClean="0">
                          <a:solidFill>
                            <a:schemeClr val="tx1"/>
                          </a:solidFill>
                          <a:latin typeface="+mn-ea"/>
                        </a:rPr>
                        <a:t>1,2</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0275">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sp>
        <p:nvSpPr>
          <p:cNvPr id="8" name="テキスト ボックス 7"/>
          <p:cNvSpPr txBox="1"/>
          <p:nvPr/>
        </p:nvSpPr>
        <p:spPr>
          <a:xfrm>
            <a:off x="543000" y="260648"/>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炭水化物の食事摂取基準（％</a:t>
            </a:r>
            <a:r>
              <a:rPr lang="ja-JP" altLang="en-US" sz="2000" dirty="0" smtClean="0">
                <a:latin typeface="+mn-ea"/>
              </a:rPr>
              <a:t>エネルギー）</a:t>
            </a:r>
            <a:r>
              <a:rPr lang="en-US" altLang="ja-JP" sz="2000" dirty="0" smtClean="0">
                <a:latin typeface="+mn-ea"/>
              </a:rPr>
              <a:t>〉</a:t>
            </a:r>
            <a:endParaRPr lang="ja-JP" altLang="en-US" sz="2000" dirty="0">
              <a:latin typeface="+mn-ea"/>
            </a:endParaRPr>
          </a:p>
        </p:txBody>
      </p:sp>
      <p:graphicFrame>
        <p:nvGraphicFramePr>
          <p:cNvPr id="9" name="表 8"/>
          <p:cNvGraphicFramePr>
            <a:graphicFrameLocks noGrp="1"/>
          </p:cNvGraphicFramePr>
          <p:nvPr>
            <p:extLst>
              <p:ext uri="{D42A27DB-BD31-4B8C-83A1-F6EECF244321}">
                <p14:modId xmlns:p14="http://schemas.microsoft.com/office/powerpoint/2010/main" val="2511571695"/>
              </p:ext>
            </p:extLst>
          </p:nvPr>
        </p:nvGraphicFramePr>
        <p:xfrm>
          <a:off x="669504" y="5445224"/>
          <a:ext cx="8820000" cy="43624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algn="just" fontAlgn="ctr"/>
                      <a:r>
                        <a:rPr lang="ja-JP" altLang="en-US" sz="1400" u="none" strike="noStrike" baseline="30000" dirty="0">
                          <a:effectLst/>
                          <a:latin typeface="+mn-ea"/>
                          <a:ea typeface="+mn-ea"/>
                        </a:rPr>
                        <a:t>１ </a:t>
                      </a:r>
                      <a:r>
                        <a:rPr lang="ja-JP" altLang="en-US" sz="1400" u="none" strike="noStrike" dirty="0">
                          <a:effectLst/>
                          <a:latin typeface="+mn-ea"/>
                          <a:ea typeface="+mn-ea"/>
                        </a:rPr>
                        <a:t>範囲に関して</a:t>
                      </a:r>
                      <a:r>
                        <a:rPr lang="ja-JP" altLang="en-US" sz="1400" u="none" strike="noStrike" dirty="0" smtClean="0">
                          <a:effectLst/>
                          <a:latin typeface="+mn-ea"/>
                          <a:ea typeface="+mn-ea"/>
                        </a:rPr>
                        <a:t>は、おおむね</a:t>
                      </a:r>
                      <a:r>
                        <a:rPr lang="ja-JP" altLang="en-US" sz="1400" u="none" strike="noStrike" dirty="0">
                          <a:effectLst/>
                          <a:latin typeface="+mn-ea"/>
                          <a:ea typeface="+mn-ea"/>
                        </a:rPr>
                        <a:t>の値を示したものである。</a:t>
                      </a:r>
                      <a:endParaRPr lang="en-US" altLang="ja-JP" sz="1400" u="none" strike="noStrike" dirty="0">
                        <a:effectLst/>
                        <a:latin typeface="+mn-ea"/>
                        <a:ea typeface="+mn-ea"/>
                      </a:endParaRPr>
                    </a:p>
                    <a:p>
                      <a:pPr marL="85725" marR="0" lvl="0" indent="-85725" algn="just" defTabSz="914400" rtl="0" eaLnBrk="1" fontAlgn="ctr" latinLnBrk="0" hangingPunct="1">
                        <a:lnSpc>
                          <a:spcPct val="100000"/>
                        </a:lnSpc>
                        <a:spcBef>
                          <a:spcPts val="0"/>
                        </a:spcBef>
                        <a:spcAft>
                          <a:spcPts val="0"/>
                        </a:spcAft>
                        <a:buClrTx/>
                        <a:buSzTx/>
                        <a:buFontTx/>
                        <a:buNone/>
                        <a:tabLst/>
                        <a:defRPr/>
                      </a:pPr>
                      <a:r>
                        <a:rPr lang="en-US" altLang="ja-JP" sz="1400" u="none" strike="noStrike" baseline="30000" dirty="0">
                          <a:effectLst/>
                          <a:latin typeface="+mn-ea"/>
                          <a:ea typeface="+mn-ea"/>
                        </a:rPr>
                        <a:t>2</a:t>
                      </a:r>
                      <a:r>
                        <a:rPr lang="ja-JP" altLang="en-US" sz="1400" u="none" strike="noStrike" baseline="30000" dirty="0">
                          <a:effectLst/>
                          <a:latin typeface="+mn-ea"/>
                          <a:ea typeface="+mn-ea"/>
                        </a:rPr>
                        <a:t>　</a:t>
                      </a:r>
                      <a:r>
                        <a:rPr lang="ja-JP" altLang="en-US" sz="1400" u="none" strike="noStrike" baseline="0" dirty="0">
                          <a:effectLst/>
                          <a:latin typeface="+mn-ea"/>
                          <a:ea typeface="+mn-ea"/>
                        </a:rPr>
                        <a:t>アルコールを含む。ただし、アルコールの摂取を勧めるものではない。</a:t>
                      </a:r>
                      <a:endParaRPr lang="ja-JP" altLang="en-US" sz="1400" b="0" i="0" u="none" strike="noStrike" baseline="0" dirty="0">
                        <a:solidFill>
                          <a:srgbClr val="FF0000"/>
                        </a:solidFill>
                        <a:effectLst/>
                        <a:latin typeface="+mn-ea"/>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63</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p.152</a:t>
            </a:r>
            <a:r>
              <a:rPr lang="ja-JP" altLang="en-US" sz="1100" dirty="0" smtClean="0">
                <a:solidFill>
                  <a:schemeClr val="tx1"/>
                </a:solidFill>
                <a:latin typeface="+mn-ea"/>
              </a:rPr>
              <a:t>～</a:t>
            </a:r>
            <a:r>
              <a:rPr lang="en-US" altLang="ja-JP" sz="1100" dirty="0" smtClean="0">
                <a:solidFill>
                  <a:schemeClr val="tx1"/>
                </a:solidFill>
                <a:latin typeface="+mn-ea"/>
              </a:rPr>
              <a:t>p.165</a:t>
            </a:r>
            <a:endParaRPr lang="en-US" altLang="ja-JP" sz="1100" dirty="0">
              <a:solidFill>
                <a:schemeClr val="tx1"/>
              </a:solidFill>
              <a:latin typeface="+mn-ea"/>
            </a:endParaRPr>
          </a:p>
        </p:txBody>
      </p:sp>
    </p:spTree>
    <p:extLst>
      <p:ext uri="{BB962C8B-B14F-4D97-AF65-F5344CB8AC3E}">
        <p14:creationId xmlns:p14="http://schemas.microsoft.com/office/powerpoint/2010/main" val="3002900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650348941"/>
              </p:ext>
            </p:extLst>
          </p:nvPr>
        </p:nvGraphicFramePr>
        <p:xfrm>
          <a:off x="668920" y="761807"/>
          <a:ext cx="3564000" cy="470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2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ja-JP" sz="1600" b="0" u="none" kern="100" dirty="0">
                          <a:solidFill>
                            <a:schemeClr val="tx1"/>
                          </a:solidFill>
                          <a:effectLst/>
                          <a:latin typeface="ＭＳ Ｐゴシック" panose="020B0600070205080204" pitchFamily="50" charset="-128"/>
                          <a:ea typeface="+mn-ea"/>
                        </a:rPr>
                        <a:t>目標量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tc>
                  <a:txBody>
                    <a:bodyPr/>
                    <a:lstStyle/>
                    <a:p>
                      <a:pPr algn="ctr">
                        <a:lnSpc>
                          <a:spcPts val="1600"/>
                        </a:lnSpc>
                        <a:spcAft>
                          <a:spcPts val="0"/>
                        </a:spcAft>
                      </a:pPr>
                      <a:r>
                        <a:rPr lang="ja-JP" altLang="ja-JP" sz="1600" b="0" u="none" kern="100" dirty="0">
                          <a:solidFill>
                            <a:schemeClr val="tx1"/>
                          </a:solidFill>
                          <a:effectLst/>
                          <a:latin typeface="ＭＳ Ｐゴシック" panose="020B0600070205080204" pitchFamily="50" charset="-128"/>
                          <a:ea typeface="+mn-ea"/>
                        </a:rPr>
                        <a:t>目標量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８以上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８以上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19</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18</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0275">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18</a:t>
                      </a:r>
                      <a:r>
                        <a:rPr lang="ja-JP" altLang="en-US" sz="1600" b="0" i="0" u="none" strike="noStrike" dirty="0">
                          <a:solidFill>
                            <a:schemeClr val="tx1"/>
                          </a:solidFill>
                          <a:effectLst/>
                          <a:latin typeface="ＭＳ Ｐゴシック" panose="020B0600070205080204" pitchFamily="50" charset="-128"/>
                          <a:ea typeface="+mn-ea"/>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18</a:t>
                      </a:r>
                      <a:r>
                        <a:rPr lang="ja-JP" altLang="en-US" sz="1600" b="0" i="0" u="none" strike="noStrike" dirty="0">
                          <a:solidFill>
                            <a:schemeClr val="tx1"/>
                          </a:solidFill>
                          <a:effectLst/>
                          <a:latin typeface="ＭＳ Ｐゴシック" panose="020B0600070205080204" pitchFamily="50" charset="-128"/>
                          <a:ea typeface="+mn-ea"/>
                        </a:rPr>
                        <a:t>以上</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sp>
        <p:nvSpPr>
          <p:cNvPr id="4" name="テキスト ボックス 3"/>
          <p:cNvSpPr txBox="1"/>
          <p:nvPr/>
        </p:nvSpPr>
        <p:spPr>
          <a:xfrm>
            <a:off x="543000" y="332656"/>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食物繊維の食事摂取基準（</a:t>
            </a:r>
            <a:r>
              <a:rPr lang="en-US" altLang="ja-JP" sz="2000" dirty="0">
                <a:latin typeface="+mn-ea"/>
              </a:rPr>
              <a:t>g/</a:t>
            </a:r>
            <a:r>
              <a:rPr lang="ja-JP" altLang="en-US" sz="2000" dirty="0">
                <a:latin typeface="+mn-ea"/>
              </a:rPr>
              <a:t>日）</a:t>
            </a:r>
            <a:r>
              <a:rPr lang="en-US" altLang="ja-JP" sz="2000" dirty="0">
                <a:latin typeface="+mn-ea"/>
              </a:rPr>
              <a:t>〉</a:t>
            </a:r>
            <a:endParaRPr lang="ja-JP" altLang="en-US" sz="2000" dirty="0">
              <a:latin typeface="+mn-ea"/>
            </a:endParaRP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64</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p.152</a:t>
            </a:r>
            <a:r>
              <a:rPr lang="ja-JP" altLang="en-US" sz="1100" dirty="0" smtClean="0">
                <a:solidFill>
                  <a:schemeClr val="tx1"/>
                </a:solidFill>
                <a:latin typeface="+mn-ea"/>
              </a:rPr>
              <a:t>～</a:t>
            </a:r>
            <a:r>
              <a:rPr lang="en-US" altLang="ja-JP" sz="1100" dirty="0" smtClean="0">
                <a:solidFill>
                  <a:schemeClr val="tx1"/>
                </a:solidFill>
                <a:latin typeface="+mn-ea"/>
              </a:rPr>
              <a:t>p.165</a:t>
            </a:r>
            <a:endParaRPr lang="en-US" altLang="ja-JP" sz="1100" dirty="0">
              <a:solidFill>
                <a:schemeClr val="tx1"/>
              </a:solidFill>
              <a:latin typeface="+mn-ea"/>
            </a:endParaRPr>
          </a:p>
        </p:txBody>
      </p:sp>
    </p:spTree>
    <p:extLst>
      <p:ext uri="{BB962C8B-B14F-4D97-AF65-F5344CB8AC3E}">
        <p14:creationId xmlns:p14="http://schemas.microsoft.com/office/powerpoint/2010/main" val="7419245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522048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５　エネルギー産生栄養素バランス</a:t>
            </a:r>
          </a:p>
        </p:txBody>
      </p:sp>
      <p:sp>
        <p:nvSpPr>
          <p:cNvPr id="4" name="正方形/長方形 3"/>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p:nvPr/>
        </p:nvSpPr>
        <p:spPr>
          <a:xfrm>
            <a:off x="543000" y="767601"/>
            <a:ext cx="8820000" cy="5632311"/>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エネルギー産生栄養素バランスは、エネルギーを産生する栄養素及びこれらの栄養素の構成成分である各種栄養素の摂取不足を回避するとともに、生活習慣病の発症予防及び重症化予防を目的とするもの。</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たんぱく質の目標量（範囲）を初めに定め、飽和脂肪酸の目標量（上限）を算定し、それを参照して脂質の目標量（上限）を算定。また、必須脂肪酸（</a:t>
            </a:r>
            <a:r>
              <a:rPr lang="en-US" altLang="ja-JP" sz="2000" dirty="0">
                <a:latin typeface="+mn-ea"/>
              </a:rPr>
              <a:t>n-3</a:t>
            </a:r>
            <a:r>
              <a:rPr lang="ja-JP" altLang="en-US" sz="2000" dirty="0">
                <a:latin typeface="+mn-ea"/>
              </a:rPr>
              <a:t>系脂肪酸、</a:t>
            </a:r>
            <a:r>
              <a:rPr lang="en-US" altLang="ja-JP" sz="2000" dirty="0">
                <a:latin typeface="+mn-ea"/>
              </a:rPr>
              <a:t>n-6</a:t>
            </a:r>
            <a:r>
              <a:rPr lang="ja-JP" altLang="en-US" sz="2000" dirty="0">
                <a:latin typeface="+mn-ea"/>
              </a:rPr>
              <a:t>系脂肪酸）の目安量を参照して脂質の目標量（下限）を算定し、これらの合計摂取量の残余を炭水化物の目標量（範囲）として設定。</a:t>
            </a:r>
            <a:endParaRPr lang="en-US" altLang="ja-JP" sz="2000" dirty="0">
              <a:latin typeface="+mn-ea"/>
            </a:endParaRPr>
          </a:p>
          <a:p>
            <a:pPr marL="468000" indent="-342000" algn="just">
              <a:buFont typeface="Arial" panose="020B0604020202020204" pitchFamily="34" charset="0"/>
              <a:buChar char="•"/>
            </a:pPr>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p>
          <a:p>
            <a:pPr marL="468900" indent="-342900" algn="just">
              <a:buFont typeface="Arial" panose="020B0604020202020204" pitchFamily="34" charset="0"/>
              <a:buChar char="•"/>
            </a:pPr>
            <a:r>
              <a:rPr lang="ja-JP" altLang="en-US" sz="2000" dirty="0">
                <a:latin typeface="+mn-ea"/>
              </a:rPr>
              <a:t>エネルギー産生栄養素バランスは、他の栄養素の摂取量にも影響を与える。これらの栄養素バランスと食事摂取基準で扱っている他の栄養素の摂取量との関連を、日本人の摂取量のデータを用いて詳細に検討することが必要。</a:t>
            </a:r>
            <a:endParaRPr lang="en-US" altLang="ja-JP" sz="2000" dirty="0">
              <a:latin typeface="+mn-ea"/>
            </a:endParaRPr>
          </a:p>
          <a:p>
            <a:pPr marL="468900" indent="-342900" algn="just">
              <a:buFont typeface="Arial" panose="020B0604020202020204" pitchFamily="34" charset="0"/>
              <a:buChar char="•"/>
            </a:pPr>
            <a:r>
              <a:rPr lang="ja-JP" altLang="en-US" sz="2000" dirty="0">
                <a:latin typeface="+mn-ea"/>
              </a:rPr>
              <a:t>脂質の目標量の上の値を算定するための根拠となる研究は、世界的に見ても少ない。日本人の現在の脂質摂取量の分布を考慮した上で、脂質目標量の上の値を算定するための根拠となる研究（観察研究又は介入研究）を進めること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65</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smtClean="0">
                <a:solidFill>
                  <a:schemeClr val="tx1"/>
                </a:solidFill>
                <a:latin typeface="+mn-ea"/>
              </a:rPr>
              <a:t>p.166</a:t>
            </a:r>
            <a:r>
              <a:rPr lang="ja-JP" altLang="en-US" sz="1100" dirty="0" smtClean="0">
                <a:solidFill>
                  <a:schemeClr val="tx1"/>
                </a:solidFill>
                <a:latin typeface="+mn-ea"/>
              </a:rPr>
              <a:t>～</a:t>
            </a:r>
            <a:r>
              <a:rPr lang="en-US" altLang="ja-JP" sz="1100" dirty="0" smtClean="0">
                <a:solidFill>
                  <a:schemeClr val="tx1"/>
                </a:solidFill>
                <a:latin typeface="+mn-ea"/>
              </a:rPr>
              <a:t>p.170</a:t>
            </a:r>
            <a:endParaRPr lang="en-US" altLang="ja-JP" sz="1100" dirty="0">
              <a:solidFill>
                <a:schemeClr val="tx1"/>
              </a:solidFill>
              <a:latin typeface="+mn-ea"/>
            </a:endParaRPr>
          </a:p>
        </p:txBody>
      </p:sp>
    </p:spTree>
    <p:extLst>
      <p:ext uri="{BB962C8B-B14F-4D97-AF65-F5344CB8AC3E}">
        <p14:creationId xmlns:p14="http://schemas.microsoft.com/office/powerpoint/2010/main" val="36203606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193602367"/>
              </p:ext>
            </p:extLst>
          </p:nvPr>
        </p:nvGraphicFramePr>
        <p:xfrm>
          <a:off x="657818" y="469119"/>
          <a:ext cx="5004000" cy="4836916"/>
        </p:xfrm>
        <a:graphic>
          <a:graphicData uri="http://schemas.openxmlformats.org/drawingml/2006/table">
            <a:tbl>
              <a:tblPr>
                <a:tableStyleId>{5C22544A-7EE6-4342-B048-85BDC9FD1C3A}</a:tableStyleId>
              </a:tblPr>
              <a:tblGrid>
                <a:gridCol w="1512000">
                  <a:extLst>
                    <a:ext uri="{9D8B030D-6E8A-4147-A177-3AD203B41FA5}">
                      <a16:colId xmlns:a16="http://schemas.microsoft.com/office/drawing/2014/main" val="455802797"/>
                    </a:ext>
                  </a:extLst>
                </a:gridCol>
                <a:gridCol w="900000">
                  <a:extLst>
                    <a:ext uri="{9D8B030D-6E8A-4147-A177-3AD203B41FA5}">
                      <a16:colId xmlns:a16="http://schemas.microsoft.com/office/drawing/2014/main" val="1275744394"/>
                    </a:ext>
                  </a:extLst>
                </a:gridCol>
                <a:gridCol w="756000">
                  <a:extLst>
                    <a:ext uri="{9D8B030D-6E8A-4147-A177-3AD203B41FA5}">
                      <a16:colId xmlns:a16="http://schemas.microsoft.com/office/drawing/2014/main" val="4097045621"/>
                    </a:ext>
                  </a:extLst>
                </a:gridCol>
                <a:gridCol w="936000">
                  <a:extLst>
                    <a:ext uri="{9D8B030D-6E8A-4147-A177-3AD203B41FA5}">
                      <a16:colId xmlns:a16="http://schemas.microsoft.com/office/drawing/2014/main" val="1159344010"/>
                    </a:ext>
                  </a:extLst>
                </a:gridCol>
                <a:gridCol w="900000">
                  <a:extLst>
                    <a:ext uri="{9D8B030D-6E8A-4147-A177-3AD203B41FA5}">
                      <a16:colId xmlns:a16="http://schemas.microsoft.com/office/drawing/2014/main" val="2566436845"/>
                    </a:ext>
                  </a:extLst>
                </a:gridCol>
              </a:tblGrid>
              <a:tr h="0">
                <a:tc>
                  <a:txBody>
                    <a:bodyPr/>
                    <a:lstStyle/>
                    <a:p>
                      <a:pPr algn="ctr" fontAlgn="ctr">
                        <a:lnSpc>
                          <a:spcPts val="1700"/>
                        </a:lnSpc>
                      </a:pP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性別</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fontAlgn="ctr">
                        <a:lnSpc>
                          <a:spcPts val="1700"/>
                        </a:lnSpc>
                      </a:pPr>
                      <a:r>
                        <a:rPr lang="ja-JP" altLang="en-US" sz="1600" b="0" i="0" u="none" strike="noStrike" baseline="0" dirty="0">
                          <a:solidFill>
                            <a:schemeClr val="tx1"/>
                          </a:solidFill>
                          <a:effectLst/>
                          <a:latin typeface="ＭＳ Ｐゴシック" panose="020B0600070205080204" pitchFamily="50" charset="-128"/>
                          <a:ea typeface="ＭＳ Ｐゴシック" panose="020B0600070205080204" pitchFamily="50" charset="-128"/>
                        </a:rPr>
                        <a:t>男性</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40742062"/>
                  </a:ext>
                </a:extLst>
              </a:tr>
              <a:tr h="0">
                <a:tc rowSpan="3">
                  <a:txBody>
                    <a:bodyPr/>
                    <a:lstStyle/>
                    <a:p>
                      <a:pPr algn="ctr" fontAlgn="ctr">
                        <a:lnSpc>
                          <a:spcPts val="1700"/>
                        </a:lnSpc>
                      </a:pP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年齢等</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fontAlgn="ctr">
                        <a:lnSpc>
                          <a:spcPts val="1700"/>
                        </a:lnSpc>
                      </a:pP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目標量</a:t>
                      </a:r>
                      <a:r>
                        <a:rPr lang="en-US" altLang="ja-JP" sz="1600" u="none" strike="noStrike" baseline="30000" dirty="0">
                          <a:solidFill>
                            <a:schemeClr val="tx1"/>
                          </a:solidFill>
                          <a:effectLst/>
                          <a:latin typeface="ＭＳ Ｐゴシック" panose="020B0600070205080204" pitchFamily="50" charset="-128"/>
                          <a:ea typeface="ＭＳ Ｐゴシック" panose="020B0600070205080204" pitchFamily="50" charset="-128"/>
                        </a:rPr>
                        <a:t>1,2</a:t>
                      </a:r>
                      <a:endParaRPr lang="ja-JP" altLang="en-US" sz="1600" b="0" i="0" u="none" strike="noStrike" baseline="0"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01752867"/>
                  </a:ext>
                </a:extLst>
              </a:tr>
              <a:tr h="0">
                <a:tc vMerge="1">
                  <a:txBody>
                    <a:bodyPr/>
                    <a:lstStyle/>
                    <a:p>
                      <a:endParaRPr kumimoji="1" lang="ja-JP" altLang="en-US"/>
                    </a:p>
                  </a:txBody>
                  <a:tcPr/>
                </a:tc>
                <a:tc rowSpan="2">
                  <a:txBody>
                    <a:bodyPr/>
                    <a:lstStyle/>
                    <a:p>
                      <a:pPr algn="ctr" fontAlgn="ctr">
                        <a:lnSpc>
                          <a:spcPts val="1700"/>
                        </a:lnSpc>
                      </a:pP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たんぱく質</a:t>
                      </a:r>
                      <a:r>
                        <a:rPr lang="en-US" altLang="ja-JP" sz="1400" u="none" strike="noStrike" baseline="30000" dirty="0">
                          <a:solidFill>
                            <a:schemeClr val="tx1"/>
                          </a:solidFill>
                          <a:effectLst/>
                          <a:latin typeface="ＭＳ Ｐゴシック" panose="020B0600070205080204" pitchFamily="50" charset="-128"/>
                          <a:ea typeface="ＭＳ Ｐゴシック" panose="020B0600070205080204" pitchFamily="50" charset="-128"/>
                        </a:rPr>
                        <a:t>3</a:t>
                      </a:r>
                      <a:endParaRPr lang="ja-JP" altLang="en-US" sz="1400" b="0" i="0" u="none" strike="noStrike"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fontAlgn="ctr">
                        <a:lnSpc>
                          <a:spcPts val="1700"/>
                        </a:lnSpc>
                      </a:pP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脂質</a:t>
                      </a:r>
                      <a:r>
                        <a:rPr lang="en-US" altLang="ja-JP" sz="1400" u="none" strike="noStrike" baseline="30000" dirty="0">
                          <a:solidFill>
                            <a:schemeClr val="tx1"/>
                          </a:solidFill>
                          <a:effectLst/>
                          <a:latin typeface="ＭＳ Ｐゴシック" panose="020B0600070205080204" pitchFamily="50" charset="-128"/>
                          <a:ea typeface="ＭＳ Ｐゴシック" panose="020B0600070205080204" pitchFamily="50" charset="-128"/>
                        </a:rPr>
                        <a:t>4 </a:t>
                      </a:r>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rowSpan="2">
                  <a:txBody>
                    <a:bodyPr/>
                    <a:lstStyle/>
                    <a:p>
                      <a:pPr algn="ctr" fontAlgn="ctr">
                        <a:lnSpc>
                          <a:spcPts val="1700"/>
                        </a:lnSpc>
                      </a:pP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炭水化物</a:t>
                      </a:r>
                      <a:r>
                        <a:rPr lang="en-US" altLang="ja-JP" sz="1400" u="none" strike="noStrike" baseline="30000" dirty="0">
                          <a:solidFill>
                            <a:schemeClr val="tx1"/>
                          </a:solidFill>
                          <a:effectLst/>
                          <a:latin typeface="ＭＳ Ｐゴシック" panose="020B0600070205080204" pitchFamily="50" charset="-128"/>
                          <a:ea typeface="ＭＳ Ｐゴシック" panose="020B0600070205080204" pitchFamily="50" charset="-128"/>
                        </a:rPr>
                        <a:t>5,6</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37611564"/>
                  </a:ext>
                </a:extLst>
              </a:tr>
              <a:tr h="0">
                <a:tc vMerge="1">
                  <a:txBody>
                    <a:bodyPr/>
                    <a:lstStyle/>
                    <a:p>
                      <a:endParaRPr kumimoji="1" lang="ja-JP" altLang="en-US"/>
                    </a:p>
                  </a:txBody>
                  <a:tcPr/>
                </a:tc>
                <a:tc vMerge="1">
                  <a:txBody>
                    <a:bodyPr/>
                    <a:lstStyle/>
                    <a:p>
                      <a:endParaRPr kumimoji="1" lang="ja-JP" altLang="en-US"/>
                    </a:p>
                  </a:txBody>
                  <a:tcPr/>
                </a:tc>
                <a:tc>
                  <a:txBody>
                    <a:bodyPr/>
                    <a:lstStyle/>
                    <a:p>
                      <a:pPr algn="ctr" fontAlgn="ctr">
                        <a:lnSpc>
                          <a:spcPts val="1700"/>
                        </a:lnSpc>
                      </a:pP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脂質</a:t>
                      </a:r>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lnSpc>
                          <a:spcPts val="1700"/>
                        </a:lnSpc>
                      </a:pP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飽和脂肪酸</a:t>
                      </a:r>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tc>
                <a:extLst>
                  <a:ext uri="{0D108BD9-81ED-4DB2-BD59-A6C34878D82A}">
                    <a16:rowId xmlns:a16="http://schemas.microsoft.com/office/drawing/2014/main" val="1510430490"/>
                  </a:ext>
                </a:extLst>
              </a:tr>
              <a:tr h="216000">
                <a:tc>
                  <a:txBody>
                    <a:bodyPr/>
                    <a:lstStyle/>
                    <a:p>
                      <a:pPr algn="ctr">
                        <a:lnSpc>
                          <a:spcPts val="17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月</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 </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9852987"/>
                  </a:ext>
                </a:extLst>
              </a:tr>
              <a:tr h="216000">
                <a:tc>
                  <a:txBody>
                    <a:bodyPr/>
                    <a:lstStyle/>
                    <a:p>
                      <a:pPr algn="ctr">
                        <a:lnSpc>
                          <a:spcPts val="17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１～２（歳）</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r>
                        <a:rPr lang="en-US" altLang="ja-JP" sz="1600" u="none" strike="noStrike" dirty="0">
                          <a:solidFill>
                            <a:schemeClr val="tx1"/>
                          </a:solidFill>
                          <a:effectLst/>
                          <a:latin typeface="ＭＳ Ｐゴシック" panose="020B0600070205080204" pitchFamily="50" charset="-128"/>
                          <a:ea typeface="+mn-ea"/>
                        </a:rPr>
                        <a:t>―</a:t>
                      </a:r>
                      <a:endParaRPr lang="en-US" altLang="ja-JP" sz="1600" b="0" i="0" u="none" strike="noStrike" dirty="0">
                        <a:solidFill>
                          <a:schemeClr val="tx1"/>
                        </a:solidFill>
                        <a:effectLst/>
                        <a:latin typeface="ＭＳ Ｐゴシック" panose="020B0600070205080204" pitchFamily="50" charset="-128"/>
                        <a:ea typeface="+mn-ea"/>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r>
                        <a:rPr lang="en-US" altLang="ja-JP" sz="1600" u="none" strike="noStrike" dirty="0">
                          <a:solidFill>
                            <a:schemeClr val="tx1"/>
                          </a:solidFill>
                          <a:effectLst/>
                          <a:latin typeface="ＭＳ Ｐゴシック" panose="020B0600070205080204" pitchFamily="50" charset="-128"/>
                          <a:ea typeface="+mn-ea"/>
                        </a:rPr>
                        <a:t>50</a:t>
                      </a:r>
                      <a:r>
                        <a:rPr lang="ja-JP" altLang="en-US" sz="1600" u="none" strike="noStrike" dirty="0">
                          <a:solidFill>
                            <a:schemeClr val="tx1"/>
                          </a:solidFill>
                          <a:effectLst/>
                          <a:latin typeface="ＭＳ Ｐゴシック" panose="020B0600070205080204" pitchFamily="50" charset="-128"/>
                          <a:ea typeface="+mn-ea"/>
                        </a:rPr>
                        <a:t>～</a:t>
                      </a:r>
                      <a:r>
                        <a:rPr lang="en-US" altLang="ja-JP" sz="1600" u="none" strike="noStrike" dirty="0">
                          <a:solidFill>
                            <a:schemeClr val="tx1"/>
                          </a:solidFill>
                          <a:effectLst/>
                          <a:latin typeface="ＭＳ Ｐゴシック" panose="020B0600070205080204" pitchFamily="50" charset="-128"/>
                          <a:ea typeface="+mn-ea"/>
                        </a:rPr>
                        <a:t>65</a:t>
                      </a:r>
                      <a:endParaRPr lang="en-US" altLang="ja-JP" sz="1600" b="0" i="0" u="none" strike="noStrike" dirty="0">
                        <a:solidFill>
                          <a:schemeClr val="tx1"/>
                        </a:solidFill>
                        <a:effectLst/>
                        <a:latin typeface="ＭＳ Ｐゴシック" panose="020B0600070205080204" pitchFamily="50" charset="-128"/>
                        <a:ea typeface="+mn-ea"/>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2834415"/>
                  </a:ext>
                </a:extLst>
              </a:tr>
              <a:tr h="216000">
                <a:tc>
                  <a:txBody>
                    <a:bodyPr/>
                    <a:lstStyle/>
                    <a:p>
                      <a:pPr algn="ctr">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9084840"/>
                  </a:ext>
                </a:extLst>
              </a:tr>
              <a:tr h="216000">
                <a:tc>
                  <a:txBody>
                    <a:bodyPr/>
                    <a:lstStyle/>
                    <a:p>
                      <a:pPr algn="ctr">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4882638"/>
                  </a:ext>
                </a:extLst>
              </a:tr>
              <a:tr h="216000">
                <a:tc>
                  <a:txBody>
                    <a:bodyPr/>
                    <a:lstStyle/>
                    <a:p>
                      <a:pPr algn="ctr">
                        <a:lnSpc>
                          <a:spcPts val="17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5229843"/>
                  </a:ext>
                </a:extLst>
              </a:tr>
              <a:tr h="216000">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1981116"/>
                  </a:ext>
                </a:extLst>
              </a:tr>
              <a:tr h="216000">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9688696"/>
                  </a:ext>
                </a:extLst>
              </a:tr>
              <a:tr h="41062">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８以下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4159756"/>
                  </a:ext>
                </a:extLst>
              </a:tr>
              <a:tr h="216000">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７以下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2314087"/>
                  </a:ext>
                </a:extLst>
              </a:tr>
              <a:tr h="216000">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4428560"/>
                  </a:ext>
                </a:extLst>
              </a:tr>
              <a:tr h="216000">
                <a:tc>
                  <a:txBody>
                    <a:bodyPr/>
                    <a:lstStyle/>
                    <a:p>
                      <a:pPr algn="ctr">
                        <a:lnSpc>
                          <a:spcPts val="17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14</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685166"/>
                  </a:ext>
                </a:extLst>
              </a:tr>
              <a:tr h="216000">
                <a:tc>
                  <a:txBody>
                    <a:bodyPr/>
                    <a:lstStyle/>
                    <a:p>
                      <a:pPr algn="ctr">
                        <a:lnSpc>
                          <a:spcPts val="17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15</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527964"/>
                  </a:ext>
                </a:extLst>
              </a:tr>
              <a:tr h="216000">
                <a:tc>
                  <a:txBody>
                    <a:bodyPr/>
                    <a:lstStyle/>
                    <a:p>
                      <a:pPr algn="ctr">
                        <a:lnSpc>
                          <a:spcPts val="17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15</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227351"/>
                  </a:ext>
                </a:extLst>
              </a:tr>
              <a:tr h="684000">
                <a:tc>
                  <a:txBody>
                    <a:bodyPr/>
                    <a:lstStyle/>
                    <a:p>
                      <a:pPr marR="190500" algn="l">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妊婦　　　初期</a:t>
                      </a:r>
                      <a:endParaRPr lang="en-US" altLang="ja-JP" sz="1600" b="0" u="none" kern="100" dirty="0">
                        <a:solidFill>
                          <a:schemeClr val="tx1"/>
                        </a:solidFill>
                        <a:effectLst/>
                        <a:latin typeface="ＭＳ Ｐゴシック" panose="020B0600070205080204" pitchFamily="50" charset="-128"/>
                        <a:ea typeface="+mn-ea"/>
                      </a:endParaRPr>
                    </a:p>
                    <a:p>
                      <a:pPr marR="190500" algn="l">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　　　　　　</a:t>
                      </a:r>
                      <a:r>
                        <a:rPr lang="ja-JP" altLang="ja-JP" sz="1600" b="0" u="none" kern="100" dirty="0">
                          <a:solidFill>
                            <a:schemeClr val="tx1"/>
                          </a:solidFill>
                          <a:effectLst/>
                          <a:latin typeface="ＭＳ Ｐゴシック" panose="020B0600070205080204" pitchFamily="50" charset="-128"/>
                          <a:ea typeface="+mn-ea"/>
                        </a:rPr>
                        <a:t>中期</a:t>
                      </a:r>
                      <a:r>
                        <a:rPr lang="ja-JP" altLang="en-US" sz="1600" b="0" u="none" kern="100" dirty="0">
                          <a:solidFill>
                            <a:schemeClr val="tx1"/>
                          </a:solidFill>
                          <a:effectLst/>
                          <a:latin typeface="ＭＳ Ｐゴシック" panose="020B0600070205080204" pitchFamily="50" charset="-128"/>
                          <a:ea typeface="+mn-ea"/>
                        </a:rPr>
                        <a:t>　</a:t>
                      </a:r>
                      <a:endParaRPr lang="en-US" altLang="ja-JP" sz="1600" b="0" u="none" kern="100" dirty="0">
                        <a:solidFill>
                          <a:schemeClr val="tx1"/>
                        </a:solidFill>
                        <a:effectLst/>
                        <a:latin typeface="ＭＳ Ｐゴシック" panose="020B0600070205080204" pitchFamily="50" charset="-128"/>
                        <a:ea typeface="+mn-ea"/>
                      </a:endParaRPr>
                    </a:p>
                    <a:p>
                      <a:pPr marR="190500" algn="l">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　　　　　　</a:t>
                      </a:r>
                      <a:r>
                        <a:rPr lang="ja-JP" altLang="ja-JP" sz="1600" b="0" u="none" kern="100" dirty="0">
                          <a:solidFill>
                            <a:schemeClr val="tx1"/>
                          </a:solidFill>
                          <a:effectLst/>
                          <a:latin typeface="ＭＳ Ｐゴシック" panose="020B0600070205080204" pitchFamily="50" charset="-128"/>
                          <a:ea typeface="+mn-ea"/>
                        </a:rPr>
                        <a:t>後期</a:t>
                      </a:r>
                      <a:endParaRPr lang="ja-JP" altLang="ja-JP" sz="1600" b="0" u="none" kern="100" dirty="0">
                        <a:solidFill>
                          <a:schemeClr val="tx1"/>
                        </a:solidFill>
                        <a:effectLst/>
                        <a:latin typeface="ＭＳ Ｐゴシック" panose="020B0600070205080204" pitchFamily="50" charset="-128"/>
                        <a:ea typeface="+mn-ea"/>
                        <a:cs typeface="Times New Roman"/>
                      </a:endParaRPr>
                    </a:p>
                  </a:txBody>
                  <a:tcPr marL="4572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fontAlgn="ctr">
                        <a:lnSpc>
                          <a:spcPts val="1700"/>
                        </a:lnSpc>
                      </a:pP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fontAlgn="ctr">
                        <a:lnSpc>
                          <a:spcPts val="1600"/>
                        </a:lnSpc>
                      </a:pPr>
                      <a:endParaRPr lang="en-US" altLang="ja-JP" sz="1600" b="0" i="0" u="none" strike="noStrike" dirty="0">
                        <a:solidFill>
                          <a:srgbClr val="FF0000"/>
                        </a:solidFill>
                        <a:effectLst/>
                        <a:latin typeface="ＭＳ Ｐゴシック" panose="020B0600070205080204" pitchFamily="50" charset="-128"/>
                        <a:ea typeface="+mn-ea"/>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marL="0" marR="0" lvl="0" indent="0" algn="ctr" defTabSz="914400" rtl="0" eaLnBrk="1" fontAlgn="ctr" latinLnBrk="0" hangingPunct="1">
                        <a:lnSpc>
                          <a:spcPts val="16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marL="0" marR="0" lvl="0" indent="0" algn="ctr" defTabSz="914400" rtl="0" eaLnBrk="1" fontAlgn="ctr" latinLnBrk="0" hangingPunct="1">
                        <a:lnSpc>
                          <a:spcPts val="1600"/>
                        </a:lnSpc>
                        <a:spcBef>
                          <a:spcPts val="0"/>
                        </a:spcBef>
                        <a:spcAft>
                          <a:spcPts val="0"/>
                        </a:spcAft>
                        <a:buClrTx/>
                        <a:buSzTx/>
                        <a:buFontTx/>
                        <a:buNone/>
                        <a:tabLst/>
                        <a:defRPr/>
                      </a:pPr>
                      <a:endParaRPr lang="en-US" altLang="ja-JP" sz="16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3273833598"/>
                  </a:ext>
                </a:extLst>
              </a:tr>
              <a:tr h="230400">
                <a:tc>
                  <a:txBody>
                    <a:bodyPr/>
                    <a:lstStyle/>
                    <a:p>
                      <a:pPr algn="ctr">
                        <a:lnSpc>
                          <a:spcPts val="17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fontAlgn="ctr">
                        <a:lnSpc>
                          <a:spcPts val="1700"/>
                        </a:lnSpc>
                      </a:pPr>
                      <a:endParaRPr lang="en-US" altLang="ja-JP" sz="16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fontAlgn="ctr">
                        <a:lnSpc>
                          <a:spcPts val="1700"/>
                        </a:lnSpc>
                      </a:pPr>
                      <a:endParaRPr lang="en-US" altLang="ja-JP" sz="16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fontAlgn="ctr">
                        <a:lnSpc>
                          <a:spcPts val="1700"/>
                        </a:lnSpc>
                      </a:pPr>
                      <a:endParaRPr lang="en-US" altLang="ja-JP" sz="16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2673614"/>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588052860"/>
              </p:ext>
            </p:extLst>
          </p:nvPr>
        </p:nvGraphicFramePr>
        <p:xfrm>
          <a:off x="657818" y="5229200"/>
          <a:ext cx="8820000" cy="144081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algn="just" fontAlgn="ctr">
                        <a:lnSpc>
                          <a:spcPts val="1400"/>
                        </a:lnSpc>
                      </a:pPr>
                      <a:r>
                        <a:rPr lang="en-US" altLang="ja-JP" sz="1400" u="none" strike="noStrike" baseline="30000" dirty="0">
                          <a:solidFill>
                            <a:schemeClr val="tx1"/>
                          </a:solidFill>
                          <a:effectLst/>
                          <a:latin typeface="+mn-ea"/>
                          <a:ea typeface="+mn-ea"/>
                        </a:rPr>
                        <a:t>1</a:t>
                      </a:r>
                      <a:r>
                        <a:rPr lang="ja-JP" altLang="en-US" sz="1400" u="none" strike="noStrike" baseline="30000" dirty="0">
                          <a:solidFill>
                            <a:schemeClr val="tx1"/>
                          </a:solidFill>
                          <a:effectLst/>
                          <a:latin typeface="+mn-ea"/>
                          <a:ea typeface="+mn-ea"/>
                        </a:rPr>
                        <a:t> </a:t>
                      </a:r>
                      <a:r>
                        <a:rPr lang="ja-JP" altLang="en-US" sz="1400" u="none" strike="noStrike" baseline="0" dirty="0">
                          <a:solidFill>
                            <a:schemeClr val="tx1"/>
                          </a:solidFill>
                          <a:effectLst/>
                          <a:latin typeface="+mn-ea"/>
                          <a:ea typeface="+mn-ea"/>
                        </a:rPr>
                        <a:t>必要なエネルギー量を確保した上でのバランスとすること。</a:t>
                      </a:r>
                      <a:endParaRPr lang="en-US" altLang="ja-JP" sz="1400" u="none" strike="noStrike" baseline="0" dirty="0">
                        <a:solidFill>
                          <a:schemeClr val="tx1"/>
                        </a:solidFill>
                        <a:effectLst/>
                        <a:latin typeface="+mn-ea"/>
                        <a:ea typeface="+mn-ea"/>
                      </a:endParaRPr>
                    </a:p>
                    <a:p>
                      <a:pPr algn="just" fontAlgn="ctr">
                        <a:lnSpc>
                          <a:spcPts val="1400"/>
                        </a:lnSpc>
                      </a:pPr>
                      <a:r>
                        <a:rPr lang="en-US" altLang="ja-JP" sz="1400" u="none" strike="noStrike" baseline="30000" dirty="0">
                          <a:solidFill>
                            <a:schemeClr val="tx1"/>
                          </a:solidFill>
                          <a:effectLst/>
                          <a:latin typeface="+mn-ea"/>
                          <a:ea typeface="+mn-ea"/>
                        </a:rPr>
                        <a:t>2 </a:t>
                      </a:r>
                      <a:r>
                        <a:rPr lang="ja-JP" altLang="en-US" sz="1400" u="none" strike="noStrike" dirty="0" smtClean="0">
                          <a:solidFill>
                            <a:schemeClr val="tx1"/>
                          </a:solidFill>
                          <a:effectLst/>
                          <a:latin typeface="+mn-ea"/>
                          <a:ea typeface="+mn-ea"/>
                        </a:rPr>
                        <a:t>範囲</a:t>
                      </a:r>
                      <a:r>
                        <a:rPr lang="ja-JP" altLang="en-US" sz="1400" u="none" strike="noStrike" dirty="0">
                          <a:solidFill>
                            <a:schemeClr val="tx1"/>
                          </a:solidFill>
                          <a:effectLst/>
                          <a:latin typeface="+mn-ea"/>
                          <a:ea typeface="+mn-ea"/>
                        </a:rPr>
                        <a:t>に関しては、おおむねの値を示したものであり、弾力的に運用すること。</a:t>
                      </a:r>
                      <a:endParaRPr lang="en-US" altLang="ja-JP" sz="1400" u="none" strike="noStrike" dirty="0">
                        <a:solidFill>
                          <a:schemeClr val="tx1"/>
                        </a:solidFill>
                        <a:effectLst/>
                        <a:latin typeface="+mn-ea"/>
                        <a:ea typeface="+mn-ea"/>
                      </a:endParaRPr>
                    </a:p>
                    <a:p>
                      <a:pPr marL="85725" marR="0" lvl="0" indent="-85725" algn="just" defTabSz="914400" rtl="0" eaLnBrk="1" fontAlgn="ctr" latinLnBrk="0" hangingPunct="1">
                        <a:lnSpc>
                          <a:spcPts val="1400"/>
                        </a:lnSpc>
                        <a:spcBef>
                          <a:spcPts val="0"/>
                        </a:spcBef>
                        <a:spcAft>
                          <a:spcPts val="0"/>
                        </a:spcAft>
                        <a:buClrTx/>
                        <a:buSzTx/>
                        <a:buFontTx/>
                        <a:buNone/>
                        <a:tabLst/>
                        <a:defRPr/>
                      </a:pPr>
                      <a:r>
                        <a:rPr lang="en-US" altLang="ja-JP" sz="1400" u="none" strike="noStrike" baseline="30000" dirty="0">
                          <a:solidFill>
                            <a:schemeClr val="tx1"/>
                          </a:solidFill>
                          <a:effectLst/>
                          <a:latin typeface="+mn-ea"/>
                          <a:ea typeface="+mn-ea"/>
                        </a:rPr>
                        <a:t>3 </a:t>
                      </a:r>
                      <a:r>
                        <a:rPr lang="en-US" altLang="ja-JP" sz="1400" u="none" strike="noStrike" baseline="0" dirty="0">
                          <a:solidFill>
                            <a:schemeClr val="tx1"/>
                          </a:solidFill>
                          <a:effectLst/>
                          <a:latin typeface="+mn-ea"/>
                          <a:ea typeface="+mn-ea"/>
                        </a:rPr>
                        <a:t>65</a:t>
                      </a:r>
                      <a:r>
                        <a:rPr lang="ja-JP" altLang="en-US" sz="1400" u="none" strike="noStrike" baseline="0" dirty="0">
                          <a:solidFill>
                            <a:schemeClr val="tx1"/>
                          </a:solidFill>
                          <a:effectLst/>
                          <a:latin typeface="+mn-ea"/>
                          <a:ea typeface="+mn-ea"/>
                        </a:rPr>
                        <a:t>歳以上の高齢者について、フレイル予防を目的とした量を定めることは難しいが、身長・体重が参照体位に比べて小さい者や、特に</a:t>
                      </a:r>
                      <a:r>
                        <a:rPr lang="en-US" altLang="ja-JP" sz="1400" u="none" strike="noStrike" baseline="0" dirty="0">
                          <a:solidFill>
                            <a:schemeClr val="tx1"/>
                          </a:solidFill>
                          <a:effectLst/>
                          <a:latin typeface="+mn-ea"/>
                          <a:ea typeface="+mn-ea"/>
                        </a:rPr>
                        <a:t>75</a:t>
                      </a:r>
                      <a:r>
                        <a:rPr lang="ja-JP" altLang="en-US" sz="1400" u="none" strike="noStrike" baseline="0" dirty="0">
                          <a:solidFill>
                            <a:schemeClr val="tx1"/>
                          </a:solidFill>
                          <a:effectLst/>
                          <a:latin typeface="+mn-ea"/>
                          <a:ea typeface="+mn-ea"/>
                        </a:rPr>
                        <a:t>歳以上であって加齢に伴い身体活動量が大きく低下した者など、必要エネルギー摂取量が低い者では、下限が推奨量を下回る場合があり得る。この場合でも、下限は推奨量以上とすることが望ましい</a:t>
                      </a:r>
                      <a:r>
                        <a:rPr lang="ja-JP" altLang="en-US" sz="1400" b="0" i="0" u="none" strike="noStrike" baseline="0" dirty="0">
                          <a:solidFill>
                            <a:schemeClr val="tx1"/>
                          </a:solidFill>
                          <a:effectLst/>
                          <a:latin typeface="+mn-ea"/>
                          <a:ea typeface="+mn-ea"/>
                        </a:rPr>
                        <a:t>。</a:t>
                      </a:r>
                    </a:p>
                    <a:p>
                      <a:pPr marL="85725" marR="0" lvl="0" indent="-85725" algn="just" defTabSz="914400" rtl="0" eaLnBrk="1" fontAlgn="ctr" latinLnBrk="0" hangingPunct="1">
                        <a:lnSpc>
                          <a:spcPts val="1400"/>
                        </a:lnSpc>
                        <a:spcBef>
                          <a:spcPts val="0"/>
                        </a:spcBef>
                        <a:spcAft>
                          <a:spcPts val="0"/>
                        </a:spcAft>
                        <a:buClrTx/>
                        <a:buSzTx/>
                        <a:buFontTx/>
                        <a:buNone/>
                        <a:tabLst/>
                        <a:defRPr/>
                      </a:pPr>
                      <a:r>
                        <a:rPr lang="en-US" altLang="ja-JP" sz="1400" u="none" strike="noStrike" baseline="30000" dirty="0">
                          <a:solidFill>
                            <a:schemeClr val="tx1"/>
                          </a:solidFill>
                          <a:effectLst/>
                          <a:latin typeface="+mn-ea"/>
                          <a:ea typeface="+mn-ea"/>
                        </a:rPr>
                        <a:t>4 </a:t>
                      </a:r>
                      <a:r>
                        <a:rPr lang="ja-JP" altLang="en-US" sz="1400" u="none" strike="noStrike" baseline="0" dirty="0">
                          <a:solidFill>
                            <a:schemeClr val="tx1"/>
                          </a:solidFill>
                          <a:effectLst/>
                          <a:latin typeface="+mn-ea"/>
                          <a:ea typeface="+mn-ea"/>
                        </a:rPr>
                        <a:t>脂質については、その構成成分である飽和脂肪酸など、質への配慮を十分に行う必要がある。</a:t>
                      </a:r>
                      <a:endParaRPr lang="en-US" altLang="ja-JP" sz="1400" u="none" strike="noStrike" baseline="30000" dirty="0">
                        <a:solidFill>
                          <a:schemeClr val="tx1"/>
                        </a:solidFill>
                        <a:effectLst/>
                        <a:latin typeface="+mn-ea"/>
                        <a:ea typeface="+mn-ea"/>
                      </a:endParaRPr>
                    </a:p>
                    <a:p>
                      <a:pPr marL="85725" marR="0" lvl="0" indent="-85725" algn="just" defTabSz="914400" rtl="0" eaLnBrk="1" fontAlgn="ctr" latinLnBrk="0" hangingPunct="1">
                        <a:lnSpc>
                          <a:spcPts val="1400"/>
                        </a:lnSpc>
                        <a:spcBef>
                          <a:spcPts val="0"/>
                        </a:spcBef>
                        <a:spcAft>
                          <a:spcPts val="0"/>
                        </a:spcAft>
                        <a:buClrTx/>
                        <a:buSzTx/>
                        <a:buFontTx/>
                        <a:buNone/>
                        <a:tabLst/>
                        <a:defRPr/>
                      </a:pPr>
                      <a:r>
                        <a:rPr lang="en-US" altLang="ja-JP" sz="1400" u="none" strike="noStrike" baseline="30000" dirty="0">
                          <a:solidFill>
                            <a:schemeClr val="tx1"/>
                          </a:solidFill>
                          <a:effectLst/>
                          <a:latin typeface="+mn-ea"/>
                          <a:ea typeface="+mn-ea"/>
                        </a:rPr>
                        <a:t>5 </a:t>
                      </a:r>
                      <a:r>
                        <a:rPr lang="ja-JP" altLang="en-US" sz="1400" u="none" strike="noStrike" baseline="0" dirty="0">
                          <a:solidFill>
                            <a:schemeClr val="tx1"/>
                          </a:solidFill>
                          <a:effectLst/>
                          <a:latin typeface="+mn-ea"/>
                          <a:ea typeface="+mn-ea"/>
                        </a:rPr>
                        <a:t>アルコールを含む。ただし、アルコールの摂取を勧めるものではない。</a:t>
                      </a:r>
                      <a:endParaRPr lang="en-US" altLang="ja-JP" sz="1400" u="none" strike="noStrike" baseline="0" dirty="0">
                        <a:solidFill>
                          <a:schemeClr val="tx1"/>
                        </a:solidFill>
                        <a:effectLst/>
                        <a:latin typeface="+mn-ea"/>
                        <a:ea typeface="+mn-ea"/>
                      </a:endParaRPr>
                    </a:p>
                    <a:p>
                      <a:pPr marL="85725" marR="0" lvl="0" indent="-85725" algn="just" defTabSz="914400" rtl="0" eaLnBrk="1" fontAlgn="ctr" latinLnBrk="0" hangingPunct="1">
                        <a:lnSpc>
                          <a:spcPts val="1400"/>
                        </a:lnSpc>
                        <a:spcBef>
                          <a:spcPts val="0"/>
                        </a:spcBef>
                        <a:spcAft>
                          <a:spcPts val="0"/>
                        </a:spcAft>
                        <a:buClrTx/>
                        <a:buSzTx/>
                        <a:buFontTx/>
                        <a:buNone/>
                        <a:tabLst/>
                        <a:defRPr/>
                      </a:pPr>
                      <a:r>
                        <a:rPr lang="en-US" altLang="ja-JP" sz="1400" u="none" strike="noStrike" baseline="30000" dirty="0">
                          <a:solidFill>
                            <a:schemeClr val="tx1"/>
                          </a:solidFill>
                          <a:effectLst/>
                          <a:latin typeface="+mn-ea"/>
                          <a:ea typeface="+mn-ea"/>
                        </a:rPr>
                        <a:t>6 </a:t>
                      </a:r>
                      <a:r>
                        <a:rPr lang="ja-JP" altLang="en-US" sz="1400" u="none" strike="noStrike" baseline="0" dirty="0">
                          <a:solidFill>
                            <a:schemeClr val="tx1"/>
                          </a:solidFill>
                          <a:effectLst/>
                          <a:latin typeface="+mn-ea"/>
                          <a:ea typeface="+mn-ea"/>
                        </a:rPr>
                        <a:t>食物繊維の目標量を十分に注意すること。</a:t>
                      </a:r>
                      <a:endParaRPr lang="en-US" altLang="ja-JP" sz="1400" u="none" strike="noStrike" baseline="0" dirty="0">
                        <a:solidFill>
                          <a:schemeClr val="tx1"/>
                        </a:solidFill>
                        <a:effectLst/>
                        <a:latin typeface="+mn-ea"/>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7" name="テキスト ボックス 6"/>
          <p:cNvSpPr txBox="1"/>
          <p:nvPr/>
        </p:nvSpPr>
        <p:spPr>
          <a:xfrm>
            <a:off x="543000" y="39968"/>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エネルギー産生栄養素バランスの食事摂取基準（％エネルギー） </a:t>
            </a:r>
            <a:r>
              <a:rPr lang="en-US" altLang="ja-JP" sz="2000" dirty="0">
                <a:latin typeface="+mn-ea"/>
              </a:rPr>
              <a:t>〉</a:t>
            </a:r>
            <a:endParaRPr lang="ja-JP" altLang="en-US" sz="2000" dirty="0">
              <a:latin typeface="+mn-ea"/>
            </a:endParaRPr>
          </a:p>
        </p:txBody>
      </p:sp>
      <p:graphicFrame>
        <p:nvGraphicFramePr>
          <p:cNvPr id="6" name="表 5"/>
          <p:cNvGraphicFramePr>
            <a:graphicFrameLocks noGrp="1"/>
          </p:cNvGraphicFramePr>
          <p:nvPr>
            <p:extLst>
              <p:ext uri="{D42A27DB-BD31-4B8C-83A1-F6EECF244321}">
                <p14:modId xmlns:p14="http://schemas.microsoft.com/office/powerpoint/2010/main" val="3694498304"/>
              </p:ext>
            </p:extLst>
          </p:nvPr>
        </p:nvGraphicFramePr>
        <p:xfrm>
          <a:off x="5661818" y="469119"/>
          <a:ext cx="3492000" cy="4838074"/>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1275744394"/>
                    </a:ext>
                  </a:extLst>
                </a:gridCol>
                <a:gridCol w="756000">
                  <a:extLst>
                    <a:ext uri="{9D8B030D-6E8A-4147-A177-3AD203B41FA5}">
                      <a16:colId xmlns:a16="http://schemas.microsoft.com/office/drawing/2014/main" val="4097045621"/>
                    </a:ext>
                  </a:extLst>
                </a:gridCol>
                <a:gridCol w="936000">
                  <a:extLst>
                    <a:ext uri="{9D8B030D-6E8A-4147-A177-3AD203B41FA5}">
                      <a16:colId xmlns:a16="http://schemas.microsoft.com/office/drawing/2014/main" val="1159344010"/>
                    </a:ext>
                  </a:extLst>
                </a:gridCol>
                <a:gridCol w="900000">
                  <a:extLst>
                    <a:ext uri="{9D8B030D-6E8A-4147-A177-3AD203B41FA5}">
                      <a16:colId xmlns:a16="http://schemas.microsoft.com/office/drawing/2014/main" val="2566436845"/>
                    </a:ext>
                  </a:extLst>
                </a:gridCol>
              </a:tblGrid>
              <a:tr h="0">
                <a:tc gridSpan="4">
                  <a:txBody>
                    <a:bodyPr/>
                    <a:lstStyle/>
                    <a:p>
                      <a:pPr algn="ctr" fontAlgn="ctr">
                        <a:lnSpc>
                          <a:spcPts val="1700"/>
                        </a:lnSpc>
                      </a:pPr>
                      <a:r>
                        <a:rPr lang="ja-JP" altLang="en-US" sz="1600" b="0" i="0" u="none" strike="noStrike" baseline="0" dirty="0">
                          <a:solidFill>
                            <a:schemeClr val="tx1"/>
                          </a:solidFill>
                          <a:effectLst/>
                          <a:latin typeface="ＭＳ Ｐゴシック" panose="020B0600070205080204" pitchFamily="50" charset="-128"/>
                          <a:ea typeface="ＭＳ Ｐゴシック" panose="020B0600070205080204" pitchFamily="50" charset="-128"/>
                        </a:rPr>
                        <a:t>女性</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40742062"/>
                  </a:ext>
                </a:extLst>
              </a:tr>
              <a:tr h="0">
                <a:tc gridSpan="4">
                  <a:txBody>
                    <a:bodyPr/>
                    <a:lstStyle/>
                    <a:p>
                      <a:pPr algn="ctr" fontAlgn="ctr">
                        <a:lnSpc>
                          <a:spcPts val="1700"/>
                        </a:lnSpc>
                      </a:pP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目標量</a:t>
                      </a:r>
                      <a:r>
                        <a:rPr lang="en-US" altLang="ja-JP" sz="1600" u="none" strike="noStrike" baseline="30000" dirty="0">
                          <a:solidFill>
                            <a:schemeClr val="tx1"/>
                          </a:solidFill>
                          <a:effectLst/>
                          <a:latin typeface="ＭＳ Ｐゴシック" panose="020B0600070205080204" pitchFamily="50" charset="-128"/>
                          <a:ea typeface="ＭＳ Ｐゴシック" panose="020B0600070205080204" pitchFamily="50" charset="-128"/>
                        </a:rPr>
                        <a:t>1,2</a:t>
                      </a:r>
                      <a:endParaRPr lang="ja-JP" altLang="en-US" sz="1600" b="0" i="0" u="none" strike="noStrike" baseline="0"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E86"/>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01752867"/>
                  </a:ext>
                </a:extLst>
              </a:tr>
              <a:tr h="0">
                <a:tc rowSpan="2">
                  <a:txBody>
                    <a:bodyPr/>
                    <a:lstStyle/>
                    <a:p>
                      <a:pPr algn="ctr" fontAlgn="ctr">
                        <a:lnSpc>
                          <a:spcPts val="1700"/>
                        </a:lnSpc>
                      </a:pP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たんぱく質</a:t>
                      </a:r>
                      <a:r>
                        <a:rPr lang="en-US" altLang="ja-JP" sz="1400" u="none" strike="noStrike" baseline="30000" dirty="0">
                          <a:solidFill>
                            <a:schemeClr val="tx1"/>
                          </a:solidFill>
                          <a:effectLst/>
                          <a:latin typeface="ＭＳ Ｐゴシック" panose="020B0600070205080204" pitchFamily="50" charset="-128"/>
                          <a:ea typeface="ＭＳ Ｐゴシック" panose="020B0600070205080204" pitchFamily="50" charset="-128"/>
                        </a:rPr>
                        <a:t>3</a:t>
                      </a:r>
                      <a:endParaRPr lang="ja-JP" altLang="en-US" sz="1400" b="0" i="0" u="none" strike="noStrike"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fontAlgn="ctr">
                        <a:lnSpc>
                          <a:spcPts val="1700"/>
                        </a:lnSpc>
                      </a:pP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脂質</a:t>
                      </a:r>
                      <a:r>
                        <a:rPr lang="en-US" altLang="ja-JP" sz="1400" u="none" strike="noStrike" baseline="30000" dirty="0">
                          <a:solidFill>
                            <a:schemeClr val="tx1"/>
                          </a:solidFill>
                          <a:effectLst/>
                          <a:latin typeface="ＭＳ Ｐゴシック" panose="020B0600070205080204" pitchFamily="50" charset="-128"/>
                          <a:ea typeface="ＭＳ Ｐゴシック" panose="020B0600070205080204" pitchFamily="50" charset="-128"/>
                        </a:rPr>
                        <a:t>4 </a:t>
                      </a:r>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rowSpan="2">
                  <a:txBody>
                    <a:bodyPr/>
                    <a:lstStyle/>
                    <a:p>
                      <a:pPr algn="ctr" fontAlgn="ctr">
                        <a:lnSpc>
                          <a:spcPts val="1700"/>
                        </a:lnSpc>
                      </a:pP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炭水化物</a:t>
                      </a:r>
                      <a:r>
                        <a:rPr lang="en-US" altLang="ja-JP" sz="1400" u="none" strike="noStrike" baseline="30000" dirty="0">
                          <a:solidFill>
                            <a:schemeClr val="tx1"/>
                          </a:solidFill>
                          <a:effectLst/>
                          <a:latin typeface="ＭＳ Ｐゴシック" panose="020B0600070205080204" pitchFamily="50" charset="-128"/>
                          <a:ea typeface="ＭＳ Ｐゴシック" panose="020B0600070205080204" pitchFamily="50" charset="-128"/>
                        </a:rPr>
                        <a:t>5,6</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37611564"/>
                  </a:ext>
                </a:extLst>
              </a:tr>
              <a:tr h="0">
                <a:tc vMerge="1">
                  <a:txBody>
                    <a:bodyPr/>
                    <a:lstStyle/>
                    <a:p>
                      <a:endParaRPr kumimoji="1" lang="ja-JP" altLang="en-US"/>
                    </a:p>
                  </a:txBody>
                  <a:tcPr/>
                </a:tc>
                <a:tc>
                  <a:txBody>
                    <a:bodyPr/>
                    <a:lstStyle/>
                    <a:p>
                      <a:pPr algn="ctr" fontAlgn="ctr">
                        <a:lnSpc>
                          <a:spcPts val="1700"/>
                        </a:lnSpc>
                      </a:pP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脂質</a:t>
                      </a:r>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lnSpc>
                          <a:spcPts val="1700"/>
                        </a:lnSpc>
                      </a:pPr>
                      <a:r>
                        <a:rPr lang="ja-JP" altLang="en-US" sz="1400" u="none" strike="noStrike" dirty="0">
                          <a:solidFill>
                            <a:schemeClr val="tx1"/>
                          </a:solidFill>
                          <a:effectLst/>
                          <a:latin typeface="ＭＳ Ｐゴシック" panose="020B0600070205080204" pitchFamily="50" charset="-128"/>
                          <a:ea typeface="ＭＳ Ｐゴシック" panose="020B0600070205080204" pitchFamily="50" charset="-128"/>
                        </a:rPr>
                        <a:t>飽和脂肪酸</a:t>
                      </a:r>
                      <a:endParaRPr lang="ja-JP" altLang="en-US" sz="1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tc>
                <a:extLst>
                  <a:ext uri="{0D108BD9-81ED-4DB2-BD59-A6C34878D82A}">
                    <a16:rowId xmlns:a16="http://schemas.microsoft.com/office/drawing/2014/main" val="1510430490"/>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 </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9852987"/>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mn-ea"/>
                        </a:rPr>
                        <a:t>―</a:t>
                      </a:r>
                      <a:endParaRPr lang="en-US" altLang="ja-JP" sz="1600" b="0" i="0" u="none" strike="noStrike" dirty="0">
                        <a:solidFill>
                          <a:schemeClr val="tx1"/>
                        </a:solidFill>
                        <a:effectLst/>
                        <a:latin typeface="ＭＳ Ｐゴシック" panose="020B0600070205080204" pitchFamily="50" charset="-128"/>
                        <a:ea typeface="+mn-ea"/>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723532"/>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9084840"/>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4882638"/>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5229843"/>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1981116"/>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9688696"/>
                  </a:ext>
                </a:extLst>
              </a:tr>
              <a:tr h="41062">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８以下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4159756"/>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７以下</a:t>
                      </a:r>
                      <a:endPar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2314087"/>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13</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4428560"/>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14</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6685166"/>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15</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527964"/>
                  </a:ext>
                </a:extLst>
              </a:tr>
              <a:tr h="216000">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15</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227351"/>
                  </a:ext>
                </a:extLst>
              </a:tr>
              <a:tr h="684000">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mn-ea"/>
                        </a:rPr>
                        <a:t>13</a:t>
                      </a:r>
                      <a:r>
                        <a:rPr lang="ja-JP" altLang="en-US" sz="1600" b="0" u="none" kern="100" dirty="0">
                          <a:solidFill>
                            <a:schemeClr val="tx1"/>
                          </a:solidFill>
                          <a:effectLst/>
                          <a:latin typeface="ＭＳ Ｐゴシック" panose="020B0600070205080204" pitchFamily="50" charset="-128"/>
                          <a:ea typeface="+mn-ea"/>
                        </a:rPr>
                        <a:t>～</a:t>
                      </a:r>
                      <a:r>
                        <a:rPr lang="en-US" altLang="ja-JP" sz="1600" b="0" u="none" kern="100" dirty="0">
                          <a:solidFill>
                            <a:schemeClr val="tx1"/>
                          </a:solidFill>
                          <a:effectLst/>
                          <a:latin typeface="ＭＳ Ｐゴシック" panose="020B0600070205080204" pitchFamily="50" charset="-128"/>
                          <a:ea typeface="+mn-ea"/>
                        </a:rPr>
                        <a:t>20</a:t>
                      </a:r>
                      <a:endParaRPr lang="ja-JP"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mn-ea"/>
                        </a:rPr>
                        <a:t>13</a:t>
                      </a:r>
                      <a:r>
                        <a:rPr lang="ja-JP" altLang="en-US" sz="1600" b="0" u="none" kern="100" dirty="0">
                          <a:solidFill>
                            <a:schemeClr val="tx1"/>
                          </a:solidFill>
                          <a:effectLst/>
                          <a:latin typeface="ＭＳ Ｐゴシック" panose="020B0600070205080204" pitchFamily="50" charset="-128"/>
                          <a:ea typeface="+mn-ea"/>
                        </a:rPr>
                        <a:t>～</a:t>
                      </a:r>
                      <a:r>
                        <a:rPr lang="en-US" altLang="ja-JP" sz="1600" b="0" u="none" kern="100" dirty="0">
                          <a:solidFill>
                            <a:schemeClr val="tx1"/>
                          </a:solidFill>
                          <a:effectLst/>
                          <a:latin typeface="ＭＳ Ｐゴシック" panose="020B0600070205080204" pitchFamily="50" charset="-128"/>
                          <a:ea typeface="+mn-ea"/>
                        </a:rPr>
                        <a:t>20</a:t>
                      </a:r>
                      <a:endParaRPr lang="ja-JP"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mn-ea"/>
                          <a:cs typeface="Times New Roman"/>
                        </a:rPr>
                        <a:t>15</a:t>
                      </a:r>
                      <a:r>
                        <a:rPr lang="ja-JP" altLang="en-US" sz="1600" b="0" u="none" kern="100" dirty="0">
                          <a:solidFill>
                            <a:schemeClr val="tx1"/>
                          </a:solidFill>
                          <a:effectLst/>
                          <a:latin typeface="ＭＳ Ｐゴシック" panose="020B0600070205080204" pitchFamily="50" charset="-128"/>
                          <a:ea typeface="+mn-ea"/>
                          <a:cs typeface="Times New Roman"/>
                        </a:rPr>
                        <a:t>～</a:t>
                      </a:r>
                      <a:r>
                        <a:rPr lang="en-US" altLang="ja-JP" sz="1600" b="0" u="none" kern="100" dirty="0">
                          <a:solidFill>
                            <a:schemeClr val="tx1"/>
                          </a:solidFill>
                          <a:effectLst/>
                          <a:latin typeface="ＭＳ Ｐゴシック" panose="020B0600070205080204" pitchFamily="50" charset="-128"/>
                          <a:ea typeface="+mn-ea"/>
                          <a:cs typeface="Times New Roman"/>
                        </a:rPr>
                        <a:t>20</a:t>
                      </a:r>
                      <a:endParaRPr lang="ja-JP" altLang="ja-JP" sz="1600" b="0" u="none" kern="100" dirty="0">
                        <a:solidFill>
                          <a:schemeClr val="tx1"/>
                        </a:solidFill>
                        <a:effectLst/>
                        <a:latin typeface="ＭＳ Ｐゴシック" panose="020B0600070205080204" pitchFamily="50" charset="-128"/>
                        <a:ea typeface="+mn-ea"/>
                        <a:cs typeface="Times New Roman"/>
                      </a:endParaRPr>
                    </a:p>
                  </a:txBody>
                  <a:tcPr marL="8673" marR="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600"/>
                        </a:lnSpc>
                      </a:pPr>
                      <a:r>
                        <a:rPr lang="en-US" altLang="ja-JP" sz="1600" u="none" strike="noStrike" dirty="0">
                          <a:solidFill>
                            <a:schemeClr val="tx1"/>
                          </a:solidFill>
                          <a:effectLst/>
                          <a:latin typeface="ＭＳ Ｐゴシック" panose="020B0600070205080204" pitchFamily="50" charset="-128"/>
                          <a:ea typeface="+mn-ea"/>
                        </a:rPr>
                        <a:t>20</a:t>
                      </a:r>
                      <a:r>
                        <a:rPr lang="ja-JP" altLang="en-US" sz="1600" u="none" strike="noStrike" dirty="0">
                          <a:solidFill>
                            <a:schemeClr val="tx1"/>
                          </a:solidFill>
                          <a:effectLst/>
                          <a:latin typeface="ＭＳ Ｐゴシック" panose="020B0600070205080204" pitchFamily="50" charset="-128"/>
                          <a:ea typeface="+mn-ea"/>
                        </a:rPr>
                        <a:t>～</a:t>
                      </a:r>
                      <a:r>
                        <a:rPr lang="en-US" altLang="ja-JP" sz="1600" u="none" strike="noStrike" dirty="0">
                          <a:solidFill>
                            <a:schemeClr val="tx1"/>
                          </a:solidFill>
                          <a:effectLst/>
                          <a:latin typeface="ＭＳ Ｐゴシック" panose="020B0600070205080204" pitchFamily="50" charset="-128"/>
                          <a:ea typeface="+mn-ea"/>
                        </a:rPr>
                        <a:t>30</a:t>
                      </a:r>
                      <a:endParaRPr lang="en-US" altLang="ja-JP" sz="1600" b="0" i="0" u="none" strike="noStrike" dirty="0">
                        <a:solidFill>
                          <a:schemeClr val="tx1"/>
                        </a:solidFill>
                        <a:effectLst/>
                        <a:latin typeface="ＭＳ Ｐゴシック" panose="020B0600070205080204" pitchFamily="50" charset="-128"/>
                        <a:ea typeface="+mn-ea"/>
                      </a:endParaRPr>
                    </a:p>
                  </a:txBody>
                  <a:tcPr marL="8673" marR="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6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mn-ea"/>
                          <a:cs typeface="+mn-cs"/>
                        </a:rPr>
                        <a:t>７以下</a:t>
                      </a:r>
                      <a:endPar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marL="8673" marR="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600"/>
                        </a:lnSpc>
                        <a:spcBef>
                          <a:spcPts val="0"/>
                        </a:spcBef>
                        <a:spcAft>
                          <a:spcPts val="0"/>
                        </a:spcAft>
                        <a:buClrTx/>
                        <a:buSzTx/>
                        <a:buFontTx/>
                        <a:buNone/>
                        <a:tabLst/>
                        <a:defRPr/>
                      </a:pPr>
                      <a:r>
                        <a:rPr lang="en-US" altLang="ja-JP" sz="1600" u="none" strike="noStrike" dirty="0">
                          <a:solidFill>
                            <a:schemeClr val="tx1"/>
                          </a:solidFill>
                          <a:effectLst/>
                          <a:latin typeface="ＭＳ Ｐゴシック" panose="020B0600070205080204" pitchFamily="50" charset="-128"/>
                          <a:ea typeface="+mn-ea"/>
                        </a:rPr>
                        <a:t>50</a:t>
                      </a:r>
                      <a:r>
                        <a:rPr lang="ja-JP" altLang="en-US" sz="1600" u="none" strike="noStrike" dirty="0">
                          <a:solidFill>
                            <a:schemeClr val="tx1"/>
                          </a:solidFill>
                          <a:effectLst/>
                          <a:latin typeface="ＭＳ Ｐゴシック" panose="020B0600070205080204" pitchFamily="50" charset="-128"/>
                          <a:ea typeface="+mn-ea"/>
                        </a:rPr>
                        <a:t>～</a:t>
                      </a:r>
                      <a:r>
                        <a:rPr lang="en-US" altLang="ja-JP" sz="1600" u="none" strike="noStrike" dirty="0">
                          <a:solidFill>
                            <a:schemeClr val="tx1"/>
                          </a:solidFill>
                          <a:effectLst/>
                          <a:latin typeface="ＭＳ Ｐゴシック" panose="020B0600070205080204" pitchFamily="50" charset="-128"/>
                          <a:ea typeface="+mn-ea"/>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3833598"/>
                  </a:ext>
                </a:extLst>
              </a:tr>
              <a:tr h="173451">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15</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20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30</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ts val="17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７以下</a:t>
                      </a: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lnSpc>
                          <a:spcPts val="1700"/>
                        </a:lnSpc>
                      </a:pP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50</a:t>
                      </a:r>
                      <a:r>
                        <a:rPr lang="ja-JP" altLang="en-US" sz="160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u="none" strike="noStrike" dirty="0">
                          <a:solidFill>
                            <a:schemeClr val="tx1"/>
                          </a:solidFill>
                          <a:effectLst/>
                          <a:latin typeface="ＭＳ Ｐゴシック" panose="020B0600070205080204" pitchFamily="50" charset="-128"/>
                          <a:ea typeface="ＭＳ Ｐゴシック" panose="020B0600070205080204" pitchFamily="50" charset="-128"/>
                        </a:rPr>
                        <a:t>65</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8673" marR="8673" marT="86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2673614"/>
                  </a:ext>
                </a:extLst>
              </a:tr>
            </a:tbl>
          </a:graphicData>
        </a:graphic>
      </p:graphicFrame>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66</a:t>
            </a:fld>
            <a:endParaRPr kumimoji="1" lang="ja-JP" altLang="en-US" dirty="0"/>
          </a:p>
        </p:txBody>
      </p:sp>
      <p:sp>
        <p:nvSpPr>
          <p:cNvPr id="8" name="正方形/長方形 7"/>
          <p:cNvSpPr/>
          <p:nvPr/>
        </p:nvSpPr>
        <p:spPr>
          <a:xfrm>
            <a:off x="7863960" y="34141"/>
            <a:ext cx="2011964" cy="3381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900" dirty="0">
                <a:solidFill>
                  <a:schemeClr val="tx1"/>
                </a:solidFill>
                <a:latin typeface="+mn-ea"/>
              </a:rPr>
              <a:t>「日本人の食事摂取基準（</a:t>
            </a:r>
            <a:r>
              <a:rPr lang="en-US" altLang="ja-JP" sz="900" dirty="0">
                <a:solidFill>
                  <a:schemeClr val="tx1"/>
                </a:solidFill>
                <a:latin typeface="+mn-ea"/>
              </a:rPr>
              <a:t>2020</a:t>
            </a:r>
            <a:r>
              <a:rPr lang="ja-JP" altLang="en-US" sz="900" dirty="0">
                <a:solidFill>
                  <a:schemeClr val="tx1"/>
                </a:solidFill>
                <a:latin typeface="+mn-ea"/>
              </a:rPr>
              <a:t>年版）」</a:t>
            </a:r>
            <a:endParaRPr lang="en-US" altLang="ja-JP" sz="900" dirty="0">
              <a:solidFill>
                <a:schemeClr val="tx1"/>
              </a:solidFill>
              <a:latin typeface="+mn-ea"/>
            </a:endParaRPr>
          </a:p>
          <a:p>
            <a:pPr algn="ctr"/>
            <a:r>
              <a:rPr lang="ja-JP" altLang="en-US" sz="900" dirty="0">
                <a:solidFill>
                  <a:schemeClr val="tx1"/>
                </a:solidFill>
                <a:latin typeface="+mn-ea"/>
              </a:rPr>
              <a:t>策定検討会報告書　</a:t>
            </a:r>
            <a:r>
              <a:rPr lang="en-US" altLang="ja-JP" sz="900" dirty="0" smtClean="0">
                <a:solidFill>
                  <a:schemeClr val="tx1"/>
                </a:solidFill>
                <a:latin typeface="+mn-ea"/>
              </a:rPr>
              <a:t>p.166</a:t>
            </a:r>
            <a:r>
              <a:rPr lang="ja-JP" altLang="en-US" sz="900" dirty="0" smtClean="0">
                <a:solidFill>
                  <a:schemeClr val="tx1"/>
                </a:solidFill>
                <a:latin typeface="+mn-ea"/>
              </a:rPr>
              <a:t>～</a:t>
            </a:r>
            <a:r>
              <a:rPr lang="en-US" altLang="ja-JP" sz="900" dirty="0" smtClean="0">
                <a:solidFill>
                  <a:schemeClr val="tx1"/>
                </a:solidFill>
                <a:latin typeface="+mn-ea"/>
              </a:rPr>
              <a:t>p.170</a:t>
            </a:r>
            <a:endParaRPr lang="en-US" altLang="ja-JP" sz="900" dirty="0">
              <a:solidFill>
                <a:schemeClr val="tx1"/>
              </a:solidFill>
              <a:latin typeface="+mn-ea"/>
            </a:endParaRPr>
          </a:p>
        </p:txBody>
      </p:sp>
    </p:spTree>
    <p:extLst>
      <p:ext uri="{BB962C8B-B14F-4D97-AF65-F5344CB8AC3E}">
        <p14:creationId xmlns:p14="http://schemas.microsoft.com/office/powerpoint/2010/main" val="21684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６</a:t>
            </a:r>
            <a:r>
              <a:rPr lang="en-US" altLang="ja-JP" sz="2400" dirty="0">
                <a:latin typeface="+mn-ea"/>
              </a:rPr>
              <a:t>-</a:t>
            </a:r>
            <a:r>
              <a:rPr lang="ja-JP" altLang="en-US" sz="2400" dirty="0">
                <a:latin typeface="+mn-ea"/>
              </a:rPr>
              <a:t>１　ビタミン</a:t>
            </a:r>
            <a:r>
              <a:rPr lang="en-US" altLang="ja-JP" sz="2400" dirty="0">
                <a:latin typeface="+mn-ea"/>
              </a:rPr>
              <a:t>A</a:t>
            </a:r>
            <a:endParaRPr lang="ja-JP" altLang="en-US" sz="2400" dirty="0">
              <a:latin typeface="+mn-ea"/>
            </a:endParaRPr>
          </a:p>
        </p:txBody>
      </p:sp>
      <p:sp>
        <p:nvSpPr>
          <p:cNvPr id="4" name="正方形/長方形 3"/>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p:nvPr/>
        </p:nvSpPr>
        <p:spPr>
          <a:xfrm>
            <a:off x="543000" y="767601"/>
            <a:ext cx="8820000" cy="4478149"/>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ビタミン</a:t>
            </a:r>
            <a:r>
              <a:rPr lang="en-US" altLang="ja-JP" sz="2000" dirty="0">
                <a:latin typeface="+mn-ea"/>
              </a:rPr>
              <a:t>A</a:t>
            </a:r>
            <a:r>
              <a:rPr lang="ja-JP" altLang="en-US" sz="2000" dirty="0">
                <a:latin typeface="+mn-ea"/>
              </a:rPr>
              <a:t>の摂取が不足していても、肝臓のビタミン</a:t>
            </a:r>
            <a:r>
              <a:rPr lang="en-US" altLang="ja-JP" sz="2000" dirty="0">
                <a:latin typeface="+mn-ea"/>
              </a:rPr>
              <a:t>A</a:t>
            </a:r>
            <a:r>
              <a:rPr lang="ja-JP" altLang="en-US" sz="2000" dirty="0">
                <a:latin typeface="+mn-ea"/>
              </a:rPr>
              <a:t>貯蔵量が</a:t>
            </a:r>
            <a:r>
              <a:rPr lang="en-US" altLang="ja-JP" sz="2000" dirty="0">
                <a:latin typeface="+mn-ea"/>
              </a:rPr>
              <a:t>20µg/g</a:t>
            </a:r>
            <a:r>
              <a:rPr lang="ja-JP" altLang="en-US" sz="2000" dirty="0">
                <a:latin typeface="+mn-ea"/>
              </a:rPr>
              <a:t>以上に維持されていれば血漿レチノール濃度の低下は見られないため、血漿レチノール濃度をビタミン</a:t>
            </a:r>
            <a:r>
              <a:rPr lang="en-US" altLang="ja-JP" sz="2000" dirty="0">
                <a:latin typeface="+mn-ea"/>
              </a:rPr>
              <a:t>A</a:t>
            </a:r>
            <a:r>
              <a:rPr lang="ja-JP" altLang="en-US" sz="2000" dirty="0">
                <a:latin typeface="+mn-ea"/>
              </a:rPr>
              <a:t>の体内貯蔵量の判定指標とすることはできない。</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肝臓内のビタミン</a:t>
            </a:r>
            <a:r>
              <a:rPr lang="en-US" altLang="ja-JP" sz="2000" dirty="0">
                <a:latin typeface="+mn-ea"/>
              </a:rPr>
              <a:t>A</a:t>
            </a:r>
            <a:r>
              <a:rPr lang="ja-JP" altLang="en-US" sz="2000" dirty="0">
                <a:latin typeface="+mn-ea"/>
              </a:rPr>
              <a:t>貯蔵量を維持するために必要なビタミン</a:t>
            </a:r>
            <a:r>
              <a:rPr lang="en-US" altLang="ja-JP" sz="2000" dirty="0">
                <a:latin typeface="+mn-ea"/>
              </a:rPr>
              <a:t>A</a:t>
            </a:r>
            <a:r>
              <a:rPr lang="ja-JP" altLang="en-US" sz="2000" dirty="0">
                <a:latin typeface="+mn-ea"/>
              </a:rPr>
              <a:t>の最低必要摂取量を用いて、推定平均必要量を策定。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900" algn="just">
              <a:buFont typeface="Arial" panose="020B0604020202020204" pitchFamily="34" charset="0"/>
              <a:buChar char="•"/>
            </a:pPr>
            <a:r>
              <a:rPr lang="ja-JP" altLang="en-US" sz="2000" spc="-30" dirty="0">
                <a:latin typeface="+mn-ea"/>
              </a:rPr>
              <a:t>成人・高齢者：肝臓内のビタミン</a:t>
            </a:r>
            <a:r>
              <a:rPr lang="en-US" altLang="ja-JP" sz="2000" spc="-30" dirty="0">
                <a:latin typeface="+mn-ea"/>
              </a:rPr>
              <a:t>A</a:t>
            </a:r>
            <a:r>
              <a:rPr lang="ja-JP" altLang="en-US" sz="2000" spc="-30" dirty="0">
                <a:latin typeface="+mn-ea"/>
              </a:rPr>
              <a:t>最小貯蔵量を維持するために必要な摂取量から算定。</a:t>
            </a:r>
          </a:p>
          <a:p>
            <a:pPr marL="468000" indent="-342900" algn="just">
              <a:buFont typeface="Arial" panose="020B0604020202020204" pitchFamily="34" charset="0"/>
              <a:buChar char="•"/>
            </a:pPr>
            <a:r>
              <a:rPr lang="ja-JP" altLang="en-US" sz="2000" dirty="0">
                <a:latin typeface="+mn-ea"/>
              </a:rPr>
              <a:t>小児：</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歳の推定平均必要量を基に、体重比の</a:t>
            </a:r>
            <a:r>
              <a:rPr lang="en-US" altLang="ja-JP" sz="2000" dirty="0">
                <a:latin typeface="+mn-ea"/>
              </a:rPr>
              <a:t>0.75</a:t>
            </a:r>
            <a:r>
              <a:rPr lang="ja-JP" altLang="en-US" sz="2000" dirty="0">
                <a:latin typeface="+mn-ea"/>
              </a:rPr>
              <a:t>乗と成長因子を用いて外挿して算定。</a:t>
            </a:r>
          </a:p>
          <a:p>
            <a:pPr marL="468000" indent="-342900" algn="just">
              <a:buFont typeface="Arial" panose="020B0604020202020204" pitchFamily="34" charset="0"/>
              <a:buChar char="•"/>
            </a:pPr>
            <a:r>
              <a:rPr lang="ja-JP" altLang="en-US" sz="2000" dirty="0">
                <a:latin typeface="+mn-ea"/>
              </a:rPr>
              <a:t>妊婦の付加量：胎児へのビタミン</a:t>
            </a:r>
            <a:r>
              <a:rPr lang="en-US" altLang="ja-JP" sz="2000" dirty="0">
                <a:latin typeface="+mn-ea"/>
              </a:rPr>
              <a:t>A</a:t>
            </a:r>
            <a:r>
              <a:rPr lang="ja-JP" altLang="en-US" sz="2000" dirty="0">
                <a:latin typeface="+mn-ea"/>
              </a:rPr>
              <a:t>の移行蓄積量を付加。</a:t>
            </a:r>
          </a:p>
          <a:p>
            <a:pPr marL="468000" indent="-342900" algn="just">
              <a:buFont typeface="Arial" panose="020B0604020202020204" pitchFamily="34" charset="0"/>
              <a:buChar char="•"/>
            </a:pPr>
            <a:r>
              <a:rPr lang="ja-JP" altLang="en-US" sz="2000" dirty="0">
                <a:latin typeface="+mn-ea"/>
              </a:rPr>
              <a:t>授乳婦の付加量：母乳中に分泌される量を付加。</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67</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9955689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43000" y="767601"/>
            <a:ext cx="8820000" cy="386259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indent="-342900" algn="just">
              <a:buFont typeface="Wingdings" panose="05000000000000000000" pitchFamily="2" charset="2"/>
              <a:buChar char="l"/>
            </a:pPr>
            <a:r>
              <a:rPr lang="ja-JP" altLang="en-US" sz="2000" dirty="0" smtClean="0">
                <a:latin typeface="+mn-ea"/>
              </a:rPr>
              <a:t>目安量</a:t>
            </a:r>
            <a:r>
              <a:rPr lang="ja-JP" altLang="en-US" sz="2000" dirty="0">
                <a:latin typeface="+mn-ea"/>
              </a:rPr>
              <a:t>の策定方法</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乳児：０～５か月児は、母乳中のビタミン</a:t>
            </a:r>
            <a:r>
              <a:rPr lang="en-US" altLang="ja-JP" sz="2000" dirty="0">
                <a:latin typeface="+mn-ea"/>
              </a:rPr>
              <a:t>A</a:t>
            </a:r>
            <a:r>
              <a:rPr lang="ja-JP" altLang="en-US" sz="2000" dirty="0">
                <a:latin typeface="+mn-ea"/>
              </a:rPr>
              <a:t>濃度に基準哺乳量を乗じて算定し、６～</a:t>
            </a:r>
            <a:r>
              <a:rPr lang="en-US" altLang="ja-JP" sz="2000" dirty="0">
                <a:latin typeface="+mn-ea"/>
              </a:rPr>
              <a:t>11</a:t>
            </a:r>
            <a:r>
              <a:rPr lang="ja-JP" altLang="en-US" sz="2000" dirty="0">
                <a:latin typeface="+mn-ea"/>
              </a:rPr>
              <a:t>か月児は、０～５か月児の目安量を体重比の</a:t>
            </a:r>
            <a:r>
              <a:rPr lang="en-US" altLang="ja-JP" sz="2000" dirty="0">
                <a:latin typeface="+mn-ea"/>
              </a:rPr>
              <a:t>0.75</a:t>
            </a:r>
            <a:r>
              <a:rPr lang="ja-JP" altLang="en-US" sz="2000" dirty="0">
                <a:latin typeface="+mn-ea"/>
              </a:rPr>
              <a:t>乗で外挿して算定。</a:t>
            </a:r>
            <a:endParaRPr lang="en-US" altLang="ja-JP" sz="2000" dirty="0">
              <a:latin typeface="+mn-ea"/>
            </a:endParaRPr>
          </a:p>
          <a:p>
            <a:pPr indent="-342900" algn="just">
              <a:spcBef>
                <a:spcPts val="600"/>
              </a:spcBef>
              <a:buFont typeface="Wingdings" panose="05000000000000000000" pitchFamily="2" charset="2"/>
              <a:buChar char="l"/>
            </a:pPr>
            <a:r>
              <a:rPr lang="ja-JP" altLang="en-US" sz="2000" dirty="0">
                <a:latin typeface="+mn-ea"/>
              </a:rPr>
              <a:t>耐容上限量の策定方法</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成人：肝臓へのビタミン</a:t>
            </a:r>
            <a:r>
              <a:rPr lang="en-US" altLang="ja-JP" sz="2000" dirty="0">
                <a:latin typeface="+mn-ea"/>
              </a:rPr>
              <a:t>A</a:t>
            </a:r>
            <a:r>
              <a:rPr lang="ja-JP" altLang="en-US" sz="2000" dirty="0">
                <a:latin typeface="+mn-ea"/>
              </a:rPr>
              <a:t>の過剰蓄積による肝臓障害を指標にして算定。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歳の耐容上限量を基に、体重比から外挿して算定。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乳児：ビタミン</a:t>
            </a:r>
            <a:r>
              <a:rPr lang="en-US" altLang="ja-JP" sz="2000" dirty="0">
                <a:latin typeface="+mn-ea"/>
              </a:rPr>
              <a:t>A</a:t>
            </a:r>
            <a:r>
              <a:rPr lang="ja-JP" altLang="en-US" sz="2000" dirty="0">
                <a:latin typeface="+mn-ea"/>
              </a:rPr>
              <a:t>過剰摂取による頭蓋内圧亢進の症例報告を基に算定。</a:t>
            </a:r>
            <a:endParaRPr lang="en-US" altLang="ja-JP" sz="2000" dirty="0">
              <a:latin typeface="+mn-ea"/>
            </a:endParaRPr>
          </a:p>
          <a:p>
            <a:pPr marL="501750" indent="-285750" algn="just">
              <a:buFont typeface="Arial" panose="020B0604020202020204" pitchFamily="34" charset="0"/>
              <a:buChar char="•"/>
            </a:pPr>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p>
          <a:p>
            <a:pPr marL="468000" indent="-342900" algn="just">
              <a:buFont typeface="Arial" panose="020B0604020202020204" pitchFamily="34" charset="0"/>
              <a:buChar char="•"/>
            </a:pPr>
            <a:r>
              <a:rPr lang="ja-JP" altLang="en-US" sz="2000" dirty="0">
                <a:latin typeface="+mn-ea"/>
              </a:rPr>
              <a:t>慢性的な過剰摂取による、骨折リスクなどの疾患リスクの増大に関する検討が必要。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68</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565154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CF91C39-C238-4009-BE1F-9FAEA6B47B51}"/>
              </a:ext>
            </a:extLst>
          </p:cNvPr>
          <p:cNvSpPr txBox="1"/>
          <p:nvPr/>
        </p:nvSpPr>
        <p:spPr>
          <a:xfrm>
            <a:off x="633000" y="618941"/>
            <a:ext cx="8640000" cy="707886"/>
          </a:xfrm>
          <a:prstGeom prst="rect">
            <a:avLst/>
          </a:prstGeom>
          <a:noFill/>
        </p:spPr>
        <p:txBody>
          <a:bodyPr wrap="square" rtlCol="0">
            <a:spAutoFit/>
          </a:bodyPr>
          <a:lstStyle/>
          <a:p>
            <a:pPr marL="342900" indent="-342900" algn="just">
              <a:buClr>
                <a:schemeClr val="tx1"/>
              </a:buClr>
              <a:buFont typeface="Wingdings" panose="05000000000000000000" pitchFamily="2" charset="2"/>
              <a:buChar char="l"/>
            </a:pPr>
            <a:r>
              <a:rPr lang="ja-JP" altLang="en-US" sz="2000" dirty="0">
                <a:solidFill>
                  <a:srgbClr val="FF0000"/>
                </a:solidFill>
                <a:latin typeface="+mn-ea"/>
              </a:rPr>
              <a:t>本文読後の理解を助けるものとして、総論及び各論（エネルギー・栄養素）については、分野ごとに概要を示した。</a:t>
            </a:r>
          </a:p>
        </p:txBody>
      </p:sp>
      <p:sp>
        <p:nvSpPr>
          <p:cNvPr id="3" name="テキスト ボックス 2">
            <a:extLst>
              <a:ext uri="{FF2B5EF4-FFF2-40B4-BE49-F238E27FC236}">
                <a16:creationId xmlns:a16="http://schemas.microsoft.com/office/drawing/2014/main" id="{56E6F18A-920F-4D75-B453-27EF5070DE54}"/>
              </a:ext>
            </a:extLst>
          </p:cNvPr>
          <p:cNvSpPr txBox="1"/>
          <p:nvPr/>
        </p:nvSpPr>
        <p:spPr>
          <a:xfrm>
            <a:off x="625502" y="1484784"/>
            <a:ext cx="8640000" cy="6917740"/>
          </a:xfrm>
          <a:prstGeom prst="roundRect">
            <a:avLst>
              <a:gd name="adj" fmla="val 3638"/>
            </a:avLst>
          </a:prstGeom>
          <a:noFill/>
          <a:ln w="12700">
            <a:solidFill>
              <a:schemeClr val="tx1">
                <a:lumMod val="50000"/>
                <a:lumOff val="50000"/>
              </a:schemeClr>
            </a:solidFill>
          </a:ln>
        </p:spPr>
        <p:txBody>
          <a:bodyPr wrap="square" rtlCol="0" anchor="ctr">
            <a:spAutoFit/>
          </a:bodyPr>
          <a:lstStyle/>
          <a:p>
            <a:pPr marL="74250" algn="just" defTabSz="179388">
              <a:spcBef>
                <a:spcPts val="600"/>
              </a:spcBef>
            </a:pPr>
            <a:r>
              <a:rPr lang="en-US" altLang="ja-JP" sz="1600" dirty="0">
                <a:latin typeface="+mn-ea"/>
              </a:rPr>
              <a:t>〈</a:t>
            </a:r>
            <a:r>
              <a:rPr lang="ja-JP" altLang="en-US" sz="1600" dirty="0">
                <a:latin typeface="+mn-ea"/>
              </a:rPr>
              <a:t>例：総論の概要</a:t>
            </a:r>
            <a:r>
              <a:rPr lang="en-US" altLang="ja-JP" sz="1600" dirty="0">
                <a:latin typeface="+mn-ea"/>
              </a:rPr>
              <a:t>〉</a:t>
            </a:r>
          </a:p>
          <a:p>
            <a:pPr marL="360000" indent="-285750" algn="just" defTabSz="179388">
              <a:spcBef>
                <a:spcPts val="600"/>
              </a:spcBef>
              <a:buFont typeface="Arial" panose="020B0604020202020204" pitchFamily="34" charset="0"/>
              <a:buChar char="•"/>
            </a:pPr>
            <a:r>
              <a:rPr lang="ja-JP" altLang="en-US" sz="1600" dirty="0">
                <a:latin typeface="+mn-ea"/>
              </a:rPr>
              <a:t>食事摂取基準は、国民の健康の保持・増進、生活習慣病の予防（発症予防）を目的として策定され、個人にも集団にも用いるものである。また、生活習慣病の重症化予防に当たっても参照すべきものである。</a:t>
            </a:r>
            <a:endParaRPr lang="en-US" altLang="ja-JP" sz="1600" dirty="0">
              <a:latin typeface="+mn-ea"/>
            </a:endParaRPr>
          </a:p>
          <a:p>
            <a:pPr marL="360000" indent="-285750" algn="just" defTabSz="179388">
              <a:spcBef>
                <a:spcPts val="600"/>
              </a:spcBef>
              <a:buFont typeface="Arial" panose="020B0604020202020204" pitchFamily="34" charset="0"/>
              <a:buChar char="•"/>
            </a:pPr>
            <a:r>
              <a:rPr lang="ja-JP" altLang="en-US" sz="1600" dirty="0">
                <a:latin typeface="+mn-ea"/>
              </a:rPr>
              <a:t>食事摂取基準で示されるエネルギー及び栄養素の基準は、次</a:t>
            </a:r>
            <a:r>
              <a:rPr lang="ja-JP" altLang="en-US" sz="1600" dirty="0" smtClean="0">
                <a:latin typeface="+mn-ea"/>
              </a:rPr>
              <a:t>の六つの</a:t>
            </a:r>
            <a:r>
              <a:rPr lang="ja-JP" altLang="en-US" sz="1600" dirty="0">
                <a:latin typeface="+mn-ea"/>
              </a:rPr>
              <a:t>指標から構成されている。すなわち、エネルギーの指標は</a:t>
            </a:r>
            <a:r>
              <a:rPr lang="en-US" altLang="ja-JP" sz="1600" dirty="0">
                <a:latin typeface="+mn-ea"/>
              </a:rPr>
              <a:t>BMI</a:t>
            </a:r>
            <a:r>
              <a:rPr lang="ja-JP" altLang="en-US" sz="1600" dirty="0">
                <a:latin typeface="+mn-ea"/>
              </a:rPr>
              <a:t>、栄養素の指標は推定平均必要量、推奨量、目安量、目標量及び耐容上限量である。なお、生活習慣病の重症化予防を目的として摂取量の基準を設定する必要のある栄養素については、発症予防を目的とした量（目標量）とは区別して示した。各指標の定義及び注意点は全て総論で述べられているため、これらを熟知した上で各論を理解し、活用することが重要である。</a:t>
            </a:r>
            <a:endParaRPr lang="en-US" altLang="ja-JP" sz="1600" dirty="0">
              <a:latin typeface="+mn-ea"/>
            </a:endParaRPr>
          </a:p>
          <a:p>
            <a:pPr marL="360000" indent="-285750" algn="just" defTabSz="179388">
              <a:spcBef>
                <a:spcPts val="600"/>
              </a:spcBef>
              <a:buFont typeface="Arial" panose="020B0604020202020204" pitchFamily="34" charset="0"/>
              <a:buChar char="•"/>
            </a:pPr>
            <a:r>
              <a:rPr lang="ja-JP" altLang="en-US" sz="1600" dirty="0">
                <a:latin typeface="+mn-ea"/>
              </a:rPr>
              <a:t>目標量の設定で対象とした生活習慣病は、高血圧症、脂質異常症、糖尿病、慢性</a:t>
            </a:r>
            <a:r>
              <a:rPr lang="ja-JP" altLang="en-US" sz="1600" dirty="0" smtClean="0">
                <a:latin typeface="+mn-ea"/>
              </a:rPr>
              <a:t>腎臓病</a:t>
            </a:r>
            <a:r>
              <a:rPr lang="ja-JP" altLang="en-US" sz="1600" dirty="0">
                <a:latin typeface="+mn-ea"/>
              </a:rPr>
              <a:t>である。また、高齢者におけるフレイルも検討対象とした。</a:t>
            </a:r>
            <a:endParaRPr lang="en-US" altLang="ja-JP" sz="1600" dirty="0">
              <a:latin typeface="+mn-ea"/>
            </a:endParaRPr>
          </a:p>
          <a:p>
            <a:pPr marL="360000" indent="-285750" algn="just" defTabSz="179388">
              <a:spcBef>
                <a:spcPts val="600"/>
              </a:spcBef>
              <a:buFont typeface="Arial" panose="020B0604020202020204" pitchFamily="34" charset="0"/>
              <a:buChar char="•"/>
            </a:pPr>
            <a:r>
              <a:rPr lang="ja-JP" altLang="en-US" sz="1600" dirty="0">
                <a:latin typeface="+mn-ea"/>
              </a:rPr>
              <a:t>同じ指標であっても、栄養素の間でその設定方法及び活用方法が異なる場合があるので注意を要する。</a:t>
            </a:r>
            <a:endParaRPr lang="en-US" altLang="ja-JP" sz="1600" dirty="0">
              <a:latin typeface="+mn-ea"/>
            </a:endParaRPr>
          </a:p>
          <a:p>
            <a:pPr marL="360000" indent="-285750" algn="just" defTabSz="179388">
              <a:spcBef>
                <a:spcPts val="600"/>
              </a:spcBef>
              <a:buFont typeface="Arial" panose="020B0604020202020204" pitchFamily="34" charset="0"/>
              <a:buChar char="•"/>
            </a:pPr>
            <a:r>
              <a:rPr lang="ja-JP" altLang="en-US" sz="1600" dirty="0">
                <a:latin typeface="+mn-ea"/>
              </a:rPr>
              <a:t>食事摂取基準で示される摂取量は、全て各性・年齢区分における参照体位を想定した値である。参照体位と大きく異なる体位を持つ個人又は集団に用いる場合には注意を要する。また、栄養素については、身体活動レベル</a:t>
            </a:r>
            <a:r>
              <a:rPr lang="en-US" altLang="ja-JP" sz="1600" dirty="0">
                <a:latin typeface="+mn-ea"/>
              </a:rPr>
              <a:t>Ⅱ</a:t>
            </a:r>
            <a:r>
              <a:rPr lang="ja-JP" altLang="en-US" sz="1600" dirty="0">
                <a:latin typeface="+mn-ea"/>
              </a:rPr>
              <a:t>（ふつう）を想定した値である。この身体活動レベルと大きく異なる身体活動レベルを持つ個人又は集団に用いる場合には注意を要する。</a:t>
            </a:r>
            <a:endParaRPr lang="en-US" altLang="ja-JP" sz="1600" dirty="0">
              <a:latin typeface="+mn-ea"/>
            </a:endParaRPr>
          </a:p>
          <a:p>
            <a:pPr marL="360000" indent="-285750" algn="just" defTabSz="179388">
              <a:spcBef>
                <a:spcPts val="600"/>
              </a:spcBef>
              <a:buFont typeface="Arial" panose="020B0604020202020204" pitchFamily="34" charset="0"/>
              <a:buChar char="•"/>
            </a:pPr>
            <a:r>
              <a:rPr lang="ja-JP" altLang="en-US" sz="1600" dirty="0">
                <a:latin typeface="+mn-ea"/>
              </a:rPr>
              <a:t>食事摂取基準で示される摂取量は、全て習慣的な摂取量である。原則として、１皿、１食、１日、数日間等の短期間での管理を前提としたものではないため、これらに用いる場合には注意を要する。</a:t>
            </a:r>
            <a:endParaRPr lang="en-US" altLang="ja-JP" sz="1600" dirty="0">
              <a:latin typeface="+mn-ea"/>
            </a:endParaRPr>
          </a:p>
          <a:p>
            <a:pPr marL="360000" indent="-285750" algn="just" defTabSz="179388">
              <a:spcBef>
                <a:spcPts val="600"/>
              </a:spcBef>
              <a:buFont typeface="Arial" panose="020B0604020202020204" pitchFamily="34" charset="0"/>
              <a:buChar char="•"/>
            </a:pPr>
            <a:r>
              <a:rPr lang="ja-JP" altLang="en-US" sz="1600" dirty="0">
                <a:latin typeface="+mn-ea"/>
              </a:rPr>
              <a:t>食事摂取基準の活用に当たっては、食事調査によって習慣的な摂取量を把握し、食事摂取基準で示されている各指標の値を比較することが勧められている。なお、エネルギーはエネルギー摂取量ではなく、体格指数及び体重の変化を用いることが勧められている。また、食事調査はそれぞれの長所・短所を十分に理解した上で用いることが重要である。</a:t>
            </a:r>
            <a:endParaRPr lang="en-US" altLang="ja-JP" sz="1600" dirty="0">
              <a:latin typeface="+mn-ea"/>
            </a:endParaRPr>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6</a:t>
            </a:fld>
            <a:endParaRPr kumimoji="1" lang="ja-JP" altLang="en-US" dirty="0"/>
          </a:p>
        </p:txBody>
      </p:sp>
      <p:sp>
        <p:nvSpPr>
          <p:cNvPr id="4" name="正方形/長方形 3"/>
          <p:cNvSpPr/>
          <p:nvPr/>
        </p:nvSpPr>
        <p:spPr>
          <a:xfrm>
            <a:off x="488503" y="6456971"/>
            <a:ext cx="8856985" cy="2103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4714669" y="6383515"/>
            <a:ext cx="461665" cy="438582"/>
          </a:xfrm>
          <a:prstGeom prst="rect">
            <a:avLst/>
          </a:prstGeom>
          <a:noFill/>
        </p:spPr>
        <p:txBody>
          <a:bodyPr vert="eaVert" wrap="none" rtlCol="0">
            <a:spAutoFit/>
          </a:bodyPr>
          <a:lstStyle/>
          <a:p>
            <a:r>
              <a:rPr kumimoji="1" lang="ja-JP" altLang="en-US" dirty="0"/>
              <a:t>・・・</a:t>
            </a:r>
          </a:p>
        </p:txBody>
      </p:sp>
      <p:sp>
        <p:nvSpPr>
          <p:cNvPr id="7" name="正方形/長方形 6"/>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34953176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43000" y="188640"/>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ビタミン</a:t>
            </a:r>
            <a:r>
              <a:rPr lang="en-US" altLang="ja-JP" sz="2000" dirty="0">
                <a:latin typeface="+mn-ea"/>
              </a:rPr>
              <a:t>A</a:t>
            </a:r>
            <a:r>
              <a:rPr lang="ja-JP" altLang="en-US" sz="2000" dirty="0">
                <a:latin typeface="+mn-ea"/>
              </a:rPr>
              <a:t>の食事摂取基準（</a:t>
            </a:r>
            <a:r>
              <a:rPr lang="en-US" altLang="ja-JP" sz="2000" dirty="0" smtClean="0">
                <a:latin typeface="+mn-ea"/>
              </a:rPr>
              <a:t>µgRAE</a:t>
            </a:r>
            <a:r>
              <a:rPr lang="en-US" altLang="ja-JP" sz="2000" dirty="0">
                <a:latin typeface="+mn-ea"/>
              </a:rPr>
              <a:t>/</a:t>
            </a:r>
            <a:r>
              <a:rPr lang="ja-JP" altLang="en-US" sz="2000" dirty="0">
                <a:latin typeface="+mn-ea"/>
              </a:rPr>
              <a:t>日）</a:t>
            </a:r>
            <a:r>
              <a:rPr lang="en-US" altLang="ja-JP" sz="2000" baseline="30000" dirty="0">
                <a:latin typeface="+mn-ea"/>
              </a:rPr>
              <a:t>1</a:t>
            </a:r>
            <a:r>
              <a:rPr lang="en-US" altLang="ja-JP" sz="2000" dirty="0">
                <a:latin typeface="+mn-ea"/>
              </a:rPr>
              <a:t>〉</a:t>
            </a:r>
            <a:endParaRPr lang="ja-JP" altLang="en-US" sz="2000" dirty="0">
              <a:latin typeface="+mn-ea"/>
            </a:endParaRPr>
          </a:p>
        </p:txBody>
      </p:sp>
      <p:graphicFrame>
        <p:nvGraphicFramePr>
          <p:cNvPr id="9" name="表 8"/>
          <p:cNvGraphicFramePr>
            <a:graphicFrameLocks noGrp="1"/>
          </p:cNvGraphicFramePr>
          <p:nvPr>
            <p:extLst>
              <p:ext uri="{D42A27DB-BD31-4B8C-83A1-F6EECF244321}">
                <p14:modId xmlns:p14="http://schemas.microsoft.com/office/powerpoint/2010/main" val="4045319356"/>
              </p:ext>
            </p:extLst>
          </p:nvPr>
        </p:nvGraphicFramePr>
        <p:xfrm>
          <a:off x="669512" y="6020643"/>
          <a:ext cx="8820000" cy="72961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algn="just" fontAlgn="ctr">
                        <a:lnSpc>
                          <a:spcPts val="1400"/>
                        </a:lnSpc>
                      </a:pPr>
                      <a:r>
                        <a:rPr lang="ja-JP" altLang="en-US" sz="1400" u="none" strike="noStrike" baseline="30000" dirty="0">
                          <a:effectLst/>
                          <a:latin typeface="+mn-ea"/>
                          <a:ea typeface="+mn-ea"/>
                        </a:rPr>
                        <a:t>１</a:t>
                      </a:r>
                      <a:r>
                        <a:rPr lang="ja-JP" altLang="en-US" sz="1400" u="none" strike="noStrike" baseline="0" dirty="0">
                          <a:effectLst/>
                          <a:latin typeface="+mn-ea"/>
                          <a:ea typeface="+mn-ea"/>
                        </a:rPr>
                        <a:t> </a:t>
                      </a:r>
                      <a:r>
                        <a:rPr lang="ja-JP" altLang="en-US" sz="1400" u="none" strike="noStrike" dirty="0">
                          <a:effectLst/>
                          <a:latin typeface="+mn-ea"/>
                          <a:ea typeface="+mn-ea"/>
                        </a:rPr>
                        <a:t>レチノール活性当量（</a:t>
                      </a:r>
                      <a:r>
                        <a:rPr lang="en-US" altLang="ja-JP" sz="1400" u="none" strike="noStrike" dirty="0" smtClean="0">
                          <a:effectLst/>
                          <a:latin typeface="+mn-ea"/>
                          <a:ea typeface="+mn-ea"/>
                        </a:rPr>
                        <a:t>µgRAE</a:t>
                      </a:r>
                      <a:r>
                        <a:rPr lang="ja-JP" altLang="en-US" sz="1400" u="none" strike="noStrike" dirty="0">
                          <a:effectLst/>
                          <a:latin typeface="+mn-ea"/>
                          <a:ea typeface="+mn-ea"/>
                        </a:rPr>
                        <a:t>）＝レチノール（</a:t>
                      </a:r>
                      <a:r>
                        <a:rPr lang="en-US" altLang="ja-JP" sz="1400" u="none" strike="noStrike" dirty="0">
                          <a:effectLst/>
                          <a:latin typeface="+mn-ea"/>
                          <a:ea typeface="+mn-ea"/>
                        </a:rPr>
                        <a:t>µg</a:t>
                      </a:r>
                      <a:r>
                        <a:rPr lang="ja-JP" altLang="en-US" sz="1400" u="none" strike="noStrike" dirty="0">
                          <a:effectLst/>
                          <a:latin typeface="+mn-ea"/>
                          <a:ea typeface="+mn-ea"/>
                        </a:rPr>
                        <a:t>）＋</a:t>
                      </a:r>
                      <a:r>
                        <a:rPr lang="en-US" altLang="ja-JP" sz="1400" u="none" strike="noStrike" dirty="0">
                          <a:effectLst/>
                          <a:latin typeface="+mn-ea"/>
                          <a:ea typeface="+mn-ea"/>
                        </a:rPr>
                        <a:t>β</a:t>
                      </a:r>
                      <a:r>
                        <a:rPr lang="ja-JP" altLang="en-US" sz="1400" u="none" strike="noStrike" dirty="0">
                          <a:effectLst/>
                          <a:latin typeface="+mn-ea"/>
                          <a:ea typeface="+mn-ea"/>
                        </a:rPr>
                        <a:t>－カロテン（</a:t>
                      </a:r>
                      <a:r>
                        <a:rPr lang="en-US" altLang="ja-JP" sz="1400" u="none" strike="noStrike" dirty="0">
                          <a:effectLst/>
                          <a:latin typeface="+mn-ea"/>
                          <a:ea typeface="+mn-ea"/>
                        </a:rPr>
                        <a:t>µg</a:t>
                      </a:r>
                      <a:r>
                        <a:rPr lang="ja-JP" altLang="en-US" sz="1400" u="none" strike="noStrike" dirty="0">
                          <a:effectLst/>
                          <a:latin typeface="+mn-ea"/>
                          <a:ea typeface="+mn-ea"/>
                        </a:rPr>
                        <a:t>）</a:t>
                      </a:r>
                      <a:r>
                        <a:rPr lang="en-US" altLang="ja-JP" sz="1400" u="none" strike="noStrike" dirty="0">
                          <a:effectLst/>
                          <a:latin typeface="+mn-ea"/>
                          <a:ea typeface="+mn-ea"/>
                        </a:rPr>
                        <a:t>×1/12</a:t>
                      </a:r>
                      <a:r>
                        <a:rPr lang="ja-JP" altLang="en-US" sz="1400" u="none" strike="noStrike" dirty="0">
                          <a:effectLst/>
                          <a:latin typeface="+mn-ea"/>
                          <a:ea typeface="+mn-ea"/>
                        </a:rPr>
                        <a:t>＋</a:t>
                      </a:r>
                      <a:r>
                        <a:rPr lang="en-US" altLang="ja-JP" sz="1400" u="none" strike="noStrike" dirty="0">
                          <a:effectLst/>
                          <a:latin typeface="+mn-ea"/>
                          <a:ea typeface="+mn-ea"/>
                        </a:rPr>
                        <a:t>α</a:t>
                      </a:r>
                      <a:r>
                        <a:rPr lang="ja-JP" altLang="en-US" sz="1400" u="none" strike="noStrike" dirty="0">
                          <a:effectLst/>
                          <a:latin typeface="+mn-ea"/>
                          <a:ea typeface="+mn-ea"/>
                        </a:rPr>
                        <a:t>－カロテン（</a:t>
                      </a:r>
                      <a:r>
                        <a:rPr lang="en-US" altLang="ja-JP" sz="1400" u="none" strike="noStrike" dirty="0">
                          <a:effectLst/>
                          <a:latin typeface="+mn-ea"/>
                          <a:ea typeface="+mn-ea"/>
                        </a:rPr>
                        <a:t>µg</a:t>
                      </a:r>
                      <a:r>
                        <a:rPr lang="ja-JP" altLang="en-US" sz="1400" u="none" strike="noStrike" dirty="0">
                          <a:effectLst/>
                          <a:latin typeface="+mn-ea"/>
                          <a:ea typeface="+mn-ea"/>
                        </a:rPr>
                        <a:t>）</a:t>
                      </a:r>
                      <a:r>
                        <a:rPr lang="en-US" altLang="ja-JP" sz="1400" u="none" strike="noStrike" dirty="0">
                          <a:effectLst/>
                          <a:latin typeface="+mn-ea"/>
                          <a:ea typeface="+mn-ea"/>
                        </a:rPr>
                        <a:t>×1/24</a:t>
                      </a:r>
                    </a:p>
                    <a:p>
                      <a:pPr algn="just" fontAlgn="ctr">
                        <a:lnSpc>
                          <a:spcPts val="1400"/>
                        </a:lnSpc>
                      </a:pPr>
                      <a:r>
                        <a:rPr lang="ja-JP" altLang="en-US" sz="1400" u="none" strike="noStrike" dirty="0">
                          <a:effectLst/>
                          <a:latin typeface="+mn-ea"/>
                          <a:ea typeface="+mn-ea"/>
                        </a:rPr>
                        <a:t>　＋</a:t>
                      </a:r>
                      <a:r>
                        <a:rPr lang="en-US" altLang="ja-JP" sz="1400" u="none" strike="noStrike" dirty="0">
                          <a:effectLst/>
                          <a:latin typeface="+mn-ea"/>
                          <a:ea typeface="+mn-ea"/>
                        </a:rPr>
                        <a:t>β</a:t>
                      </a:r>
                      <a:r>
                        <a:rPr lang="ja-JP" altLang="en-US" sz="1400" u="none" strike="noStrike" dirty="0">
                          <a:effectLst/>
                          <a:latin typeface="+mn-ea"/>
                          <a:ea typeface="+mn-ea"/>
                        </a:rPr>
                        <a:t>－クリプトキサンチン（</a:t>
                      </a:r>
                      <a:r>
                        <a:rPr lang="en-US" altLang="ja-JP" sz="1400" u="none" strike="noStrike" dirty="0">
                          <a:effectLst/>
                          <a:latin typeface="+mn-ea"/>
                          <a:ea typeface="+mn-ea"/>
                        </a:rPr>
                        <a:t>µg</a:t>
                      </a:r>
                      <a:r>
                        <a:rPr lang="ja-JP" altLang="en-US" sz="1400" u="none" strike="noStrike" dirty="0">
                          <a:effectLst/>
                          <a:latin typeface="+mn-ea"/>
                          <a:ea typeface="+mn-ea"/>
                        </a:rPr>
                        <a:t>）</a:t>
                      </a:r>
                      <a:r>
                        <a:rPr lang="en-US" altLang="ja-JP" sz="1400" u="none" strike="noStrike" dirty="0">
                          <a:effectLst/>
                          <a:latin typeface="+mn-ea"/>
                          <a:ea typeface="+mn-ea"/>
                        </a:rPr>
                        <a:t>×1/24</a:t>
                      </a:r>
                      <a:r>
                        <a:rPr lang="ja-JP" altLang="en-US" sz="1400" u="none" strike="noStrike" dirty="0">
                          <a:effectLst/>
                          <a:latin typeface="+mn-ea"/>
                          <a:ea typeface="+mn-ea"/>
                        </a:rPr>
                        <a:t>＋その他のプロビタミン</a:t>
                      </a:r>
                      <a:r>
                        <a:rPr lang="en-US" altLang="ja-JP" sz="1400" u="none" strike="noStrike" dirty="0">
                          <a:effectLst/>
                          <a:latin typeface="+mn-ea"/>
                          <a:ea typeface="+mn-ea"/>
                        </a:rPr>
                        <a:t>A</a:t>
                      </a:r>
                      <a:r>
                        <a:rPr lang="ja-JP" altLang="en-US" sz="1400" u="none" strike="noStrike" dirty="0">
                          <a:effectLst/>
                          <a:latin typeface="+mn-ea"/>
                          <a:ea typeface="+mn-ea"/>
                        </a:rPr>
                        <a:t>カロテノイド（</a:t>
                      </a:r>
                      <a:r>
                        <a:rPr lang="en-US" altLang="ja-JP" sz="1400" u="none" strike="noStrike" dirty="0">
                          <a:effectLst/>
                          <a:latin typeface="+mn-ea"/>
                          <a:ea typeface="+mn-ea"/>
                        </a:rPr>
                        <a:t>µg</a:t>
                      </a:r>
                      <a:r>
                        <a:rPr lang="ja-JP" altLang="en-US" sz="1400" u="none" strike="noStrike" dirty="0">
                          <a:effectLst/>
                          <a:latin typeface="+mn-ea"/>
                          <a:ea typeface="+mn-ea"/>
                        </a:rPr>
                        <a:t>）</a:t>
                      </a:r>
                      <a:r>
                        <a:rPr lang="en-US" altLang="ja-JP" sz="1400" u="none" strike="noStrike" dirty="0">
                          <a:effectLst/>
                          <a:latin typeface="+mn-ea"/>
                          <a:ea typeface="+mn-ea"/>
                        </a:rPr>
                        <a:t>×1/24</a:t>
                      </a:r>
                    </a:p>
                    <a:p>
                      <a:pPr algn="just" fontAlgn="ctr">
                        <a:lnSpc>
                          <a:spcPts val="1400"/>
                        </a:lnSpc>
                      </a:pPr>
                      <a:r>
                        <a:rPr lang="en-US" altLang="ja-JP" sz="1400" u="none" strike="noStrike" baseline="30000" dirty="0">
                          <a:effectLst/>
                          <a:latin typeface="+mn-ea"/>
                          <a:ea typeface="+mn-ea"/>
                        </a:rPr>
                        <a:t>2</a:t>
                      </a:r>
                      <a:r>
                        <a:rPr lang="ja-JP" altLang="en-US" sz="1400" u="none" strike="noStrike" baseline="30000" dirty="0">
                          <a:effectLst/>
                          <a:latin typeface="+mn-ea"/>
                          <a:ea typeface="+mn-ea"/>
                        </a:rPr>
                        <a:t> </a:t>
                      </a:r>
                      <a:r>
                        <a:rPr lang="ja-JP" altLang="en-US" sz="1400" u="none" strike="noStrike" dirty="0">
                          <a:effectLst/>
                          <a:latin typeface="+mn-ea"/>
                          <a:ea typeface="+mn-ea"/>
                        </a:rPr>
                        <a:t>プロビタミン</a:t>
                      </a:r>
                      <a:r>
                        <a:rPr lang="en-US" altLang="ja-JP" sz="1400" u="none" strike="noStrike" dirty="0">
                          <a:effectLst/>
                          <a:latin typeface="+mn-ea"/>
                          <a:ea typeface="+mn-ea"/>
                        </a:rPr>
                        <a:t>A</a:t>
                      </a:r>
                      <a:r>
                        <a:rPr lang="ja-JP" altLang="en-US" sz="1400" u="none" strike="noStrike" dirty="0">
                          <a:effectLst/>
                          <a:latin typeface="+mn-ea"/>
                          <a:ea typeface="+mn-ea"/>
                        </a:rPr>
                        <a:t>カロテノイドを含む。</a:t>
                      </a:r>
                    </a:p>
                    <a:p>
                      <a:pPr algn="just" fontAlgn="ctr">
                        <a:lnSpc>
                          <a:spcPts val="1400"/>
                        </a:lnSpc>
                      </a:pPr>
                      <a:r>
                        <a:rPr lang="en-US" altLang="ja-JP" sz="1400" u="none" strike="noStrike" baseline="30000" dirty="0">
                          <a:effectLst/>
                          <a:latin typeface="+mn-ea"/>
                          <a:ea typeface="+mn-ea"/>
                        </a:rPr>
                        <a:t>3</a:t>
                      </a:r>
                      <a:r>
                        <a:rPr lang="ja-JP" altLang="en-US" sz="1400" u="none" strike="noStrike" baseline="30000" dirty="0">
                          <a:effectLst/>
                          <a:latin typeface="+mn-ea"/>
                          <a:ea typeface="+mn-ea"/>
                        </a:rPr>
                        <a:t> </a:t>
                      </a:r>
                      <a:r>
                        <a:rPr lang="ja-JP" altLang="en-US" sz="1400" u="none" strike="noStrike" dirty="0">
                          <a:effectLst/>
                          <a:latin typeface="+mn-ea"/>
                          <a:ea typeface="+mn-ea"/>
                        </a:rPr>
                        <a:t>プロビタミン</a:t>
                      </a:r>
                      <a:r>
                        <a:rPr lang="en-US" altLang="ja-JP" sz="1400" u="none" strike="noStrike" dirty="0">
                          <a:effectLst/>
                          <a:latin typeface="+mn-ea"/>
                          <a:ea typeface="+mn-ea"/>
                        </a:rPr>
                        <a:t>A</a:t>
                      </a:r>
                      <a:r>
                        <a:rPr lang="ja-JP" altLang="en-US" sz="1400" u="none" strike="noStrike" dirty="0">
                          <a:effectLst/>
                          <a:latin typeface="+mn-ea"/>
                          <a:ea typeface="+mn-ea"/>
                        </a:rPr>
                        <a:t>カロテノイドを含まない。</a:t>
                      </a:r>
                      <a:endParaRPr lang="ja-JP" altLang="en-US" sz="1400" b="0" i="0" u="none" strike="noStrike" baseline="0" dirty="0">
                        <a:solidFill>
                          <a:srgbClr val="FF0000"/>
                        </a:solidFill>
                        <a:effectLst/>
                        <a:latin typeface="+mn-ea"/>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graphicFrame>
        <p:nvGraphicFramePr>
          <p:cNvPr id="10" name="表 9"/>
          <p:cNvGraphicFramePr>
            <a:graphicFrameLocks noGrp="1"/>
          </p:cNvGraphicFramePr>
          <p:nvPr>
            <p:extLst/>
          </p:nvPr>
        </p:nvGraphicFramePr>
        <p:xfrm>
          <a:off x="669512" y="617791"/>
          <a:ext cx="8892000" cy="534711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792000">
                  <a:extLst>
                    <a:ext uri="{9D8B030D-6E8A-4147-A177-3AD203B41FA5}">
                      <a16:colId xmlns:a16="http://schemas.microsoft.com/office/drawing/2014/main" val="20007"/>
                    </a:ext>
                  </a:extLst>
                </a:gridCol>
                <a:gridCol w="1008000">
                  <a:extLst>
                    <a:ext uri="{9D8B030D-6E8A-4147-A177-3AD203B41FA5}">
                      <a16:colId xmlns:a16="http://schemas.microsoft.com/office/drawing/2014/main" val="20008"/>
                    </a:ext>
                  </a:extLst>
                </a:gridCol>
              </a:tblGrid>
              <a:tr h="252000">
                <a:tc>
                  <a:txBody>
                    <a:bodyPr/>
                    <a:lstStyle/>
                    <a:p>
                      <a:pPr algn="ctr">
                        <a:lnSpc>
                          <a:spcPts val="1400"/>
                        </a:lnSpc>
                        <a:spcAft>
                          <a:spcPts val="0"/>
                        </a:spcAft>
                      </a:pPr>
                      <a:r>
                        <a:rPr lang="ja-JP" sz="1600" b="0"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sz="1600" b="0" kern="100" dirty="0">
                          <a:solidFill>
                            <a:schemeClr val="tx1"/>
                          </a:solidFill>
                          <a:effectLst/>
                          <a:latin typeface="ＭＳ Ｐゴシック" panose="020B0600070205080204" pitchFamily="50" charset="-128"/>
                          <a:ea typeface="ＭＳ Ｐゴシック" panose="020B0600070205080204" pitchFamily="50" charset="-128"/>
                        </a:rPr>
                        <a:t>男性</a:t>
                      </a: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ts val="1400"/>
                        </a:lnSpc>
                        <a:spcAft>
                          <a:spcPts val="0"/>
                        </a:spcAft>
                      </a:pPr>
                      <a:r>
                        <a:rPr lang="ja-JP" sz="1600" b="0" kern="100" dirty="0">
                          <a:solidFill>
                            <a:schemeClr val="tx1"/>
                          </a:solidFill>
                          <a:effectLst/>
                          <a:latin typeface="ＭＳ Ｐゴシック" panose="020B0600070205080204" pitchFamily="50" charset="-128"/>
                          <a:ea typeface="ＭＳ Ｐゴシック" panose="020B0600070205080204" pitchFamily="50" charset="-128"/>
                        </a:rPr>
                        <a:t>女性</a:t>
                      </a: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sz="1600" b="0" kern="0" dirty="0">
                          <a:solidFill>
                            <a:schemeClr val="tx1"/>
                          </a:solidFill>
                          <a:effectLst/>
                          <a:latin typeface="ＭＳ Ｐゴシック" panose="020B0600070205080204" pitchFamily="50" charset="-128"/>
                          <a:ea typeface="ＭＳ Ｐゴシック" panose="020B0600070205080204" pitchFamily="50" charset="-128"/>
                        </a:rPr>
                        <a:t>推定平均</a:t>
                      </a:r>
                      <a:endParaRPr lang="ja-JP" sz="1600" b="0"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sz="1600" b="0" kern="100" dirty="0">
                          <a:solidFill>
                            <a:schemeClr val="tx1"/>
                          </a:solidFill>
                          <a:effectLst/>
                          <a:latin typeface="ＭＳ Ｐゴシック" panose="020B0600070205080204" pitchFamily="50" charset="-128"/>
                          <a:ea typeface="ＭＳ Ｐゴシック" panose="020B0600070205080204" pitchFamily="50" charset="-128"/>
                        </a:rPr>
                        <a:t>必要量</a:t>
                      </a:r>
                      <a:r>
                        <a:rPr lang="en-US" altLang="ja-JP" sz="1600" b="0" kern="100" baseline="30000" dirty="0">
                          <a:solidFill>
                            <a:schemeClr val="tx1"/>
                          </a:solidFill>
                          <a:effectLst/>
                          <a:latin typeface="ＭＳ Ｐゴシック" panose="020B0600070205080204" pitchFamily="50" charset="-128"/>
                          <a:ea typeface="ＭＳ Ｐゴシック" panose="020B0600070205080204" pitchFamily="50" charset="-128"/>
                        </a:rPr>
                        <a:t>2</a:t>
                      </a:r>
                      <a:endParaRPr lang="ja-JP" sz="1600" b="0"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sz="1600" b="0" kern="100" dirty="0">
                          <a:solidFill>
                            <a:schemeClr val="tx1"/>
                          </a:solidFill>
                          <a:effectLst/>
                          <a:latin typeface="ＭＳ Ｐゴシック" panose="020B0600070205080204" pitchFamily="50" charset="-128"/>
                          <a:ea typeface="ＭＳ Ｐゴシック" panose="020B0600070205080204" pitchFamily="50" charset="-128"/>
                        </a:rPr>
                        <a:t>推奨量</a:t>
                      </a:r>
                      <a:r>
                        <a:rPr lang="en-US" altLang="ja-JP" sz="1600" b="0" kern="100" baseline="30000" dirty="0">
                          <a:solidFill>
                            <a:schemeClr val="tx1"/>
                          </a:solidFill>
                          <a:effectLst/>
                          <a:latin typeface="ＭＳ Ｐゴシック" panose="020B0600070205080204" pitchFamily="50" charset="-128"/>
                          <a:ea typeface="ＭＳ Ｐゴシック" panose="020B0600070205080204" pitchFamily="50" charset="-128"/>
                        </a:rPr>
                        <a:t>2</a:t>
                      </a:r>
                      <a:endParaRPr lang="ja-JP" sz="1600" b="0"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sz="1600" b="0" kern="100" dirty="0">
                          <a:solidFill>
                            <a:schemeClr val="tx1"/>
                          </a:solidFill>
                          <a:effectLst/>
                          <a:latin typeface="ＭＳ Ｐゴシック" panose="020B0600070205080204" pitchFamily="50" charset="-128"/>
                          <a:ea typeface="ＭＳ Ｐゴシック" panose="020B0600070205080204" pitchFamily="50" charset="-128"/>
                        </a:rPr>
                        <a:t>目安量</a:t>
                      </a:r>
                      <a:r>
                        <a:rPr lang="en-US" altLang="ja-JP" sz="1600" b="0" kern="100" baseline="30000" dirty="0">
                          <a:solidFill>
                            <a:schemeClr val="tx1"/>
                          </a:solidFill>
                          <a:effectLst/>
                          <a:latin typeface="ＭＳ Ｐゴシック" panose="020B0600070205080204" pitchFamily="50" charset="-128"/>
                          <a:ea typeface="ＭＳ Ｐゴシック" panose="020B0600070205080204" pitchFamily="50" charset="-128"/>
                        </a:rPr>
                        <a:t>3</a:t>
                      </a:r>
                      <a:endParaRPr lang="ja-JP" sz="1600" b="0"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上限量</a:t>
                      </a:r>
                      <a:r>
                        <a:rPr lang="en-US" altLang="ja-JP" sz="1600" b="0"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rPr>
                        <a:t>3</a:t>
                      </a:r>
                      <a:endParaRPr lang="ja-JP" sz="1600" b="0"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sz="1600" b="0" kern="0" dirty="0">
                          <a:solidFill>
                            <a:schemeClr val="tx1"/>
                          </a:solidFill>
                          <a:effectLst/>
                          <a:latin typeface="ＭＳ Ｐゴシック" panose="020B0600070205080204" pitchFamily="50" charset="-128"/>
                          <a:ea typeface="ＭＳ Ｐゴシック" panose="020B0600070205080204" pitchFamily="50" charset="-128"/>
                        </a:rPr>
                        <a:t>推定平均</a:t>
                      </a:r>
                      <a:endParaRPr lang="ja-JP" sz="1600" b="0"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sz="1600" b="0" kern="100" dirty="0">
                          <a:solidFill>
                            <a:schemeClr val="tx1"/>
                          </a:solidFill>
                          <a:effectLst/>
                          <a:latin typeface="ＭＳ Ｐゴシック" panose="020B0600070205080204" pitchFamily="50" charset="-128"/>
                          <a:ea typeface="ＭＳ Ｐゴシック" panose="020B0600070205080204" pitchFamily="50" charset="-128"/>
                        </a:rPr>
                        <a:t>必要量</a:t>
                      </a:r>
                      <a:r>
                        <a:rPr lang="en-US" altLang="ja-JP" sz="1600" b="0" kern="100" baseline="30000" dirty="0">
                          <a:solidFill>
                            <a:schemeClr val="tx1"/>
                          </a:solidFill>
                          <a:effectLst/>
                          <a:latin typeface="ＭＳ Ｐゴシック" panose="020B0600070205080204" pitchFamily="50" charset="-128"/>
                          <a:ea typeface="ＭＳ Ｐゴシック" panose="020B0600070205080204" pitchFamily="50" charset="-128"/>
                        </a:rPr>
                        <a:t>2</a:t>
                      </a:r>
                      <a:endParaRPr lang="ja-JP" sz="1600" b="0"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sz="1600" b="0" kern="100" dirty="0">
                          <a:solidFill>
                            <a:schemeClr val="tx1"/>
                          </a:solidFill>
                          <a:effectLst/>
                          <a:latin typeface="ＭＳ Ｐゴシック" panose="020B0600070205080204" pitchFamily="50" charset="-128"/>
                          <a:ea typeface="ＭＳ Ｐゴシック" panose="020B0600070205080204" pitchFamily="50" charset="-128"/>
                        </a:rPr>
                        <a:t>推奨量</a:t>
                      </a:r>
                      <a:r>
                        <a:rPr lang="en-US" altLang="ja-JP" sz="1600" b="0" kern="100" baseline="30000" dirty="0">
                          <a:solidFill>
                            <a:schemeClr val="tx1"/>
                          </a:solidFill>
                          <a:effectLst/>
                          <a:latin typeface="ＭＳ Ｐゴシック" panose="020B0600070205080204" pitchFamily="50" charset="-128"/>
                          <a:ea typeface="ＭＳ Ｐゴシック" panose="020B0600070205080204" pitchFamily="50" charset="-128"/>
                        </a:rPr>
                        <a:t>2</a:t>
                      </a:r>
                      <a:endParaRPr lang="ja-JP" sz="1600" b="0"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sz="1600" b="0" kern="100" dirty="0">
                          <a:solidFill>
                            <a:schemeClr val="tx1"/>
                          </a:solidFill>
                          <a:effectLst/>
                          <a:latin typeface="ＭＳ Ｐゴシック" panose="020B0600070205080204" pitchFamily="50" charset="-128"/>
                          <a:ea typeface="ＭＳ Ｐゴシック" panose="020B0600070205080204" pitchFamily="50" charset="-128"/>
                        </a:rPr>
                        <a:t>目安量</a:t>
                      </a:r>
                      <a:r>
                        <a:rPr lang="en-US" altLang="ja-JP" sz="1600" b="0" kern="100" baseline="30000" dirty="0">
                          <a:solidFill>
                            <a:schemeClr val="tx1"/>
                          </a:solidFill>
                          <a:effectLst/>
                          <a:latin typeface="ＭＳ Ｐゴシック" panose="020B0600070205080204" pitchFamily="50" charset="-128"/>
                          <a:ea typeface="ＭＳ Ｐゴシック" panose="020B0600070205080204" pitchFamily="50" charset="-128"/>
                        </a:rPr>
                        <a:t>3</a:t>
                      </a:r>
                      <a:endParaRPr lang="ja-JP" sz="1600" b="0"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上限量</a:t>
                      </a:r>
                      <a:r>
                        <a:rPr lang="en-US" altLang="ja-JP" sz="1600" b="0"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rPr>
                        <a:t>3</a:t>
                      </a:r>
                      <a:endParaRPr lang="ja-JP" sz="1600" b="0"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16000">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6000">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16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16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16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16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160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160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160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160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160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16000">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1600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16000">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550</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800</a:t>
                      </a:r>
                      <a:endPar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600" b="0" i="0" u="none" strike="noStrike" kern="1200" cap="none" spc="0" normalizeH="0" baseline="0" noProof="0" dirty="0">
                        <a:ln>
                          <a:noFill/>
                        </a:ln>
                        <a:solidFill>
                          <a:srgbClr val="221E1F"/>
                        </a:solidFill>
                        <a:effectLst/>
                        <a:uLnTx/>
                        <a:uFillTx/>
                        <a:latin typeface="ＭＳ Ｐゴシック" panose="020B0600070205080204" pitchFamily="50" charset="-128"/>
                        <a:ea typeface="ＭＳ Ｐゴシック" panose="020B0600070205080204" pitchFamily="50" charset="-128"/>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2,700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828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marR="57150" algn="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初期</a:t>
                      </a:r>
                    </a:p>
                    <a:p>
                      <a:pPr marR="57150" algn="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中期</a:t>
                      </a:r>
                    </a:p>
                    <a:p>
                      <a:pPr marR="57150" algn="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後期</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 </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 </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０</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０</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rPr>
                        <a:t>60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 </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０</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０</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rPr>
                        <a:t>80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16000">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rPr>
                        <a:t>300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en-US" sz="1600" b="0" u="none" kern="10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rPr>
                        <a:t>450</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69</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6185611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６</a:t>
            </a:r>
            <a:r>
              <a:rPr lang="en-US" altLang="ja-JP" sz="2400" dirty="0">
                <a:latin typeface="+mn-ea"/>
              </a:rPr>
              <a:t>-</a:t>
            </a:r>
            <a:r>
              <a:rPr lang="ja-JP" altLang="en-US" sz="2400" dirty="0">
                <a:latin typeface="+mn-ea"/>
              </a:rPr>
              <a:t>２　ビタミン</a:t>
            </a:r>
            <a:r>
              <a:rPr lang="en-US" altLang="ja-JP" sz="2400" dirty="0">
                <a:latin typeface="+mn-ea"/>
              </a:rPr>
              <a:t>D</a:t>
            </a:r>
            <a:endParaRPr lang="ja-JP" altLang="en-US" sz="2400" dirty="0">
              <a:latin typeface="+mn-ea"/>
            </a:endParaRPr>
          </a:p>
        </p:txBody>
      </p:sp>
      <p:sp>
        <p:nvSpPr>
          <p:cNvPr id="4" name="正方形/長方形 3"/>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p:nvPr/>
        </p:nvSpPr>
        <p:spPr>
          <a:xfrm>
            <a:off x="543000" y="767601"/>
            <a:ext cx="8820000" cy="6017032"/>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spc="-30" dirty="0">
                <a:latin typeface="+mn-ea"/>
              </a:rPr>
              <a:t>我が国で</a:t>
            </a:r>
            <a:r>
              <a:rPr lang="ja-JP" altLang="en-US" sz="2000" spc="-30" dirty="0" smtClean="0">
                <a:latin typeface="+mn-ea"/>
              </a:rPr>
              <a:t>は血清</a:t>
            </a:r>
            <a:r>
              <a:rPr lang="en-US" altLang="ja-JP" sz="2000" spc="-30" dirty="0" smtClean="0">
                <a:latin typeface="+mn-ea"/>
              </a:rPr>
              <a:t>25-</a:t>
            </a:r>
            <a:r>
              <a:rPr lang="ja-JP" altLang="en-US" sz="2000" spc="-30" dirty="0">
                <a:latin typeface="+mn-ea"/>
              </a:rPr>
              <a:t>ヒドロキシビタミン</a:t>
            </a:r>
            <a:r>
              <a:rPr lang="en-US" altLang="ja-JP" sz="2000" spc="-30" dirty="0">
                <a:latin typeface="+mn-ea"/>
              </a:rPr>
              <a:t>D</a:t>
            </a:r>
            <a:r>
              <a:rPr lang="ja-JP" altLang="en-US" sz="2000" spc="-30" dirty="0" smtClean="0">
                <a:latin typeface="+mn-ea"/>
              </a:rPr>
              <a:t>濃度測定</a:t>
            </a:r>
            <a:r>
              <a:rPr lang="ja-JP" altLang="en-US" sz="2000" spc="-30" dirty="0">
                <a:latin typeface="+mn-ea"/>
              </a:rPr>
              <a:t>とビタミン</a:t>
            </a:r>
            <a:r>
              <a:rPr lang="en-US" altLang="ja-JP" sz="2000" spc="-30" dirty="0">
                <a:latin typeface="+mn-ea"/>
              </a:rPr>
              <a:t>D</a:t>
            </a:r>
            <a:r>
              <a:rPr lang="ja-JP" altLang="en-US" sz="2000" spc="-30" dirty="0">
                <a:latin typeface="+mn-ea"/>
              </a:rPr>
              <a:t>摂取量を同時に評価した報告は非常に乏しく、推定平均必要量及び推奨量を策定することは困難であることから、</a:t>
            </a:r>
            <a:r>
              <a:rPr lang="ja-JP" altLang="en-US" sz="2000" dirty="0">
                <a:solidFill>
                  <a:srgbClr val="FF0000"/>
                </a:solidFill>
                <a:latin typeface="+mn-ea"/>
              </a:rPr>
              <a:t>骨折リスクを上昇させないビタミン</a:t>
            </a:r>
            <a:r>
              <a:rPr lang="en-US" altLang="ja-JP" sz="2000" dirty="0">
                <a:solidFill>
                  <a:srgbClr val="FF0000"/>
                </a:solidFill>
                <a:latin typeface="+mn-ea"/>
              </a:rPr>
              <a:t>D</a:t>
            </a:r>
            <a:r>
              <a:rPr lang="ja-JP" altLang="en-US" sz="2000" dirty="0">
                <a:solidFill>
                  <a:srgbClr val="FF0000"/>
                </a:solidFill>
                <a:latin typeface="+mn-ea"/>
              </a:rPr>
              <a:t>の必要量に基づき、目安量を設定。</a:t>
            </a:r>
            <a:endParaRPr lang="en-US" altLang="ja-JP" sz="2000" dirty="0">
              <a:solidFill>
                <a:srgbClr val="FF0000"/>
              </a:solidFill>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900" algn="just">
              <a:buClr>
                <a:schemeClr val="tx1"/>
              </a:buClr>
              <a:buFont typeface="Arial" panose="020B0604020202020204" pitchFamily="34" charset="0"/>
              <a:buChar char="•"/>
            </a:pPr>
            <a:r>
              <a:rPr lang="ja-JP" altLang="en-US" sz="2000" spc="-30" dirty="0">
                <a:solidFill>
                  <a:srgbClr val="FF0000"/>
                </a:solidFill>
                <a:latin typeface="+mn-ea"/>
              </a:rPr>
              <a:t>成人</a:t>
            </a:r>
            <a:r>
              <a:rPr lang="ja-JP" altLang="en-US" sz="2000" spc="-30" dirty="0" smtClean="0">
                <a:solidFill>
                  <a:srgbClr val="FF0000"/>
                </a:solidFill>
                <a:latin typeface="+mn-ea"/>
              </a:rPr>
              <a:t>：</a:t>
            </a:r>
            <a:r>
              <a:rPr lang="ja-JP" altLang="en-US" sz="2000" spc="-30" dirty="0">
                <a:solidFill>
                  <a:srgbClr val="FF0000"/>
                </a:solidFill>
                <a:latin typeface="+mn-ea"/>
              </a:rPr>
              <a:t>アメリカ・カナダ</a:t>
            </a:r>
            <a:r>
              <a:rPr lang="ja-JP" altLang="en-US" sz="2000" spc="-30" dirty="0" smtClean="0">
                <a:solidFill>
                  <a:srgbClr val="FF0000"/>
                </a:solidFill>
                <a:latin typeface="+mn-ea"/>
              </a:rPr>
              <a:t>の食事摂取基準から</a:t>
            </a:r>
            <a:r>
              <a:rPr lang="ja-JP" altLang="en-US" sz="2000" spc="-30" dirty="0">
                <a:solidFill>
                  <a:srgbClr val="FF0000"/>
                </a:solidFill>
                <a:latin typeface="+mn-ea"/>
              </a:rPr>
              <a:t>、日照に</a:t>
            </a:r>
            <a:r>
              <a:rPr lang="ja-JP" altLang="en-US" sz="2000" spc="-30" dirty="0" smtClean="0">
                <a:solidFill>
                  <a:srgbClr val="FF0000"/>
                </a:solidFill>
                <a:latin typeface="+mn-ea"/>
              </a:rPr>
              <a:t>よる皮膚での産生量を差し引き、ビタミン</a:t>
            </a:r>
            <a:r>
              <a:rPr lang="en-US" altLang="ja-JP" sz="2000" spc="-30" dirty="0" smtClean="0">
                <a:solidFill>
                  <a:srgbClr val="FF0000"/>
                </a:solidFill>
                <a:latin typeface="+mn-ea"/>
              </a:rPr>
              <a:t>D</a:t>
            </a:r>
            <a:r>
              <a:rPr lang="ja-JP" altLang="en-US" sz="2000" spc="-30" dirty="0" smtClean="0">
                <a:solidFill>
                  <a:srgbClr val="FF0000"/>
                </a:solidFill>
                <a:latin typeface="+mn-ea"/>
              </a:rPr>
              <a:t>の特殊性と実現可能性を鑑みて、摂取</a:t>
            </a:r>
            <a:r>
              <a:rPr lang="ja-JP" altLang="en-US" sz="2000" spc="-30" dirty="0">
                <a:solidFill>
                  <a:srgbClr val="FF0000"/>
                </a:solidFill>
                <a:latin typeface="+mn-ea"/>
              </a:rPr>
              <a:t>実態を</a:t>
            </a:r>
            <a:r>
              <a:rPr lang="ja-JP" altLang="en-US" sz="2000" spc="-30" dirty="0" smtClean="0">
                <a:solidFill>
                  <a:srgbClr val="FF0000"/>
                </a:solidFill>
                <a:latin typeface="+mn-ea"/>
              </a:rPr>
              <a:t>踏まえて設定。</a:t>
            </a:r>
            <a:endParaRPr lang="ja-JP" altLang="en-US" sz="2000" spc="-30" dirty="0">
              <a:solidFill>
                <a:srgbClr val="FF0000"/>
              </a:solidFill>
              <a:latin typeface="+mn-ea"/>
            </a:endParaRPr>
          </a:p>
          <a:p>
            <a:pPr marL="468000" indent="-342900" algn="just">
              <a:buFont typeface="Arial" panose="020B0604020202020204" pitchFamily="34" charset="0"/>
              <a:buChar char="•"/>
            </a:pPr>
            <a:r>
              <a:rPr lang="ja-JP" altLang="en-US" sz="2000" spc="-30" dirty="0">
                <a:latin typeface="+mn-ea"/>
              </a:rPr>
              <a:t>高齢者：成人と同じ量を適用。</a:t>
            </a:r>
          </a:p>
          <a:p>
            <a:pPr marL="468000" indent="-342900" algn="just">
              <a:buFont typeface="Arial" panose="020B0604020202020204" pitchFamily="34" charset="0"/>
              <a:buChar char="•"/>
            </a:pPr>
            <a:r>
              <a:rPr lang="ja-JP" altLang="en-US" sz="2000" spc="-30" dirty="0">
                <a:latin typeface="+mn-ea"/>
              </a:rPr>
              <a:t>小児：成人の目安量を基に、</a:t>
            </a:r>
            <a:r>
              <a:rPr lang="ja-JP" altLang="en-US" sz="2000" dirty="0">
                <a:latin typeface="+mn-ea"/>
              </a:rPr>
              <a:t>体重比の</a:t>
            </a:r>
            <a:r>
              <a:rPr lang="en-US" altLang="ja-JP" sz="2000" dirty="0">
                <a:latin typeface="+mn-ea"/>
              </a:rPr>
              <a:t>0.75</a:t>
            </a:r>
            <a:r>
              <a:rPr lang="ja-JP" altLang="en-US" sz="2000" dirty="0">
                <a:latin typeface="+mn-ea"/>
              </a:rPr>
              <a:t>乗と成長因子を用いて外挿して算定</a:t>
            </a:r>
            <a:r>
              <a:rPr lang="ja-JP" altLang="en-US" sz="2000" spc="-30" dirty="0">
                <a:latin typeface="+mn-ea"/>
              </a:rPr>
              <a:t>。</a:t>
            </a:r>
          </a:p>
          <a:p>
            <a:pPr marL="468000" indent="-342900" algn="just">
              <a:buFont typeface="Arial" panose="020B0604020202020204" pitchFamily="34" charset="0"/>
              <a:buChar char="•"/>
            </a:pPr>
            <a:r>
              <a:rPr lang="ja-JP" altLang="en-US" sz="2000" spc="-30" dirty="0">
                <a:latin typeface="+mn-ea"/>
              </a:rPr>
              <a:t>乳児：母乳中のビタミン</a:t>
            </a:r>
            <a:r>
              <a:rPr lang="en-US" altLang="ja-JP" sz="2000" spc="-30" dirty="0">
                <a:latin typeface="+mn-ea"/>
              </a:rPr>
              <a:t>D</a:t>
            </a:r>
            <a:r>
              <a:rPr lang="ja-JP" altLang="en-US" sz="2000" spc="-30" dirty="0">
                <a:latin typeface="+mn-ea"/>
              </a:rPr>
              <a:t>及びビタミン</a:t>
            </a:r>
            <a:r>
              <a:rPr lang="en-US" altLang="ja-JP" sz="2000" spc="-30" dirty="0">
                <a:latin typeface="+mn-ea"/>
              </a:rPr>
              <a:t>D</a:t>
            </a:r>
            <a:r>
              <a:rPr lang="ja-JP" altLang="en-US" sz="2000" spc="-30" dirty="0">
                <a:latin typeface="+mn-ea"/>
              </a:rPr>
              <a:t>活性を有する代謝物の濃度は、授乳婦のビタミン</a:t>
            </a:r>
            <a:r>
              <a:rPr lang="en-US" altLang="ja-JP" sz="2000" spc="-30" dirty="0">
                <a:latin typeface="+mn-ea"/>
              </a:rPr>
              <a:t>D</a:t>
            </a:r>
            <a:r>
              <a:rPr lang="ja-JP" altLang="en-US" sz="2000" spc="-30" dirty="0">
                <a:latin typeface="+mn-ea"/>
              </a:rPr>
              <a:t>栄養状態などによって変動することから、母乳中の濃度に基づいて算定することは困難と考え、くる病防止の観点</a:t>
            </a:r>
            <a:r>
              <a:rPr lang="ja-JP" altLang="en-US" sz="2000" spc="-30" dirty="0" smtClean="0">
                <a:latin typeface="+mn-ea"/>
              </a:rPr>
              <a:t>から算定。</a:t>
            </a:r>
            <a:endParaRPr lang="ja-JP" altLang="en-US" sz="2000" spc="-30" dirty="0">
              <a:latin typeface="+mn-ea"/>
            </a:endParaRPr>
          </a:p>
          <a:p>
            <a:pPr marL="468000" indent="-342900" algn="just">
              <a:buFont typeface="Arial" panose="020B0604020202020204" pitchFamily="34" charset="0"/>
              <a:buChar char="•"/>
            </a:pPr>
            <a:r>
              <a:rPr lang="ja-JP" altLang="en-US" sz="2000" spc="-30" dirty="0">
                <a:latin typeface="+mn-ea"/>
              </a:rPr>
              <a:t>妊婦：数値を算定するだけのデータがないことから、非妊娠時と同じ値を適用。</a:t>
            </a:r>
          </a:p>
          <a:p>
            <a:pPr marL="468000" indent="-342900" algn="just">
              <a:buFont typeface="Arial" panose="020B0604020202020204" pitchFamily="34" charset="0"/>
              <a:buChar char="•"/>
            </a:pPr>
            <a:r>
              <a:rPr lang="ja-JP" altLang="en-US" sz="2000" spc="-30" dirty="0">
                <a:latin typeface="+mn-ea"/>
              </a:rPr>
              <a:t>授乳婦：母乳中のビタミン</a:t>
            </a:r>
            <a:r>
              <a:rPr lang="en-US" altLang="ja-JP" sz="2000" spc="-30" dirty="0">
                <a:latin typeface="+mn-ea"/>
              </a:rPr>
              <a:t>D</a:t>
            </a:r>
            <a:r>
              <a:rPr lang="ja-JP" altLang="en-US" sz="2000" spc="-30" dirty="0">
                <a:latin typeface="+mn-ea"/>
              </a:rPr>
              <a:t>濃度については、測定法により大きく異なる値が報告されていることから、母乳への分泌量に基づいて策定することは困難と考え、非授乳時と同じ値を適用。</a:t>
            </a: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70</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2418236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640632" y="2574945"/>
            <a:ext cx="8820000" cy="369332"/>
          </a:xfrm>
          <a:prstGeom prst="rect">
            <a:avLst/>
          </a:prstGeom>
          <a:noFill/>
        </p:spPr>
        <p:txBody>
          <a:bodyPr wrap="square" rtlCol="0">
            <a:spAutoFit/>
          </a:bodyPr>
          <a:lstStyle/>
          <a:p>
            <a:pPr algn="just"/>
            <a:r>
              <a:rPr lang="ja-JP" altLang="ja-JP" dirty="0">
                <a:latin typeface="+mn-ea"/>
              </a:rPr>
              <a:t>表</a:t>
            </a:r>
            <a:r>
              <a:rPr lang="ja-JP" altLang="en-US" dirty="0">
                <a:latin typeface="+mn-ea"/>
              </a:rPr>
              <a:t>１</a:t>
            </a:r>
            <a:r>
              <a:rPr lang="ja-JP" altLang="ja-JP" dirty="0">
                <a:latin typeface="+mn-ea"/>
              </a:rPr>
              <a:t>　</a:t>
            </a:r>
            <a:r>
              <a:rPr lang="en-US" altLang="ja-JP" dirty="0">
                <a:latin typeface="+mn-ea"/>
              </a:rPr>
              <a:t>5.5 µg</a:t>
            </a:r>
            <a:r>
              <a:rPr lang="ja-JP" altLang="ja-JP" dirty="0">
                <a:latin typeface="+mn-ea"/>
              </a:rPr>
              <a:t>のビタミン</a:t>
            </a:r>
            <a:r>
              <a:rPr lang="en-US" altLang="ja-JP" dirty="0">
                <a:latin typeface="+mn-ea"/>
              </a:rPr>
              <a:t>D</a:t>
            </a:r>
            <a:r>
              <a:rPr lang="ja-JP" altLang="ja-JP" dirty="0">
                <a:latin typeface="+mn-ea"/>
              </a:rPr>
              <a:t>量を産生するために必要な日照曝露時間（分）</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71</a:t>
            </a:fld>
            <a:endParaRPr kumimoji="1" lang="ja-JP" altLang="en-US"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728" y="3319395"/>
            <a:ext cx="4770433" cy="27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p:nvSpPr>
        <p:spPr>
          <a:xfrm>
            <a:off x="1640632" y="6062808"/>
            <a:ext cx="6786264" cy="646331"/>
          </a:xfrm>
          <a:prstGeom prst="rect">
            <a:avLst/>
          </a:prstGeom>
          <a:noFill/>
        </p:spPr>
        <p:txBody>
          <a:bodyPr wrap="square" rtlCol="0">
            <a:spAutoFit/>
          </a:bodyPr>
          <a:lstStyle/>
          <a:p>
            <a:pPr algn="just"/>
            <a:r>
              <a:rPr lang="ja-JP" altLang="ja-JP" dirty="0">
                <a:latin typeface="+mn-ea"/>
              </a:rPr>
              <a:t>図</a:t>
            </a:r>
            <a:r>
              <a:rPr lang="ja-JP" altLang="en-US" dirty="0">
                <a:latin typeface="+mn-ea"/>
              </a:rPr>
              <a:t>１</a:t>
            </a:r>
            <a:r>
              <a:rPr lang="ja-JP" altLang="ja-JP" dirty="0">
                <a:latin typeface="+mn-ea"/>
              </a:rPr>
              <a:t>　札幌において、</a:t>
            </a:r>
            <a:r>
              <a:rPr lang="en-US" altLang="ja-JP" dirty="0">
                <a:latin typeface="+mn-ea"/>
              </a:rPr>
              <a:t>600cm</a:t>
            </a:r>
            <a:r>
              <a:rPr lang="en-US" altLang="ja-JP" baseline="30000" dirty="0">
                <a:latin typeface="+mn-ea"/>
              </a:rPr>
              <a:t>2</a:t>
            </a:r>
            <a:r>
              <a:rPr lang="ja-JP" altLang="ja-JP" dirty="0">
                <a:latin typeface="+mn-ea"/>
              </a:rPr>
              <a:t>の皮膚への紫外線曝露に</a:t>
            </a:r>
            <a:r>
              <a:rPr lang="ja-JP" altLang="ja-JP" dirty="0" smtClean="0">
                <a:latin typeface="+mn-ea"/>
              </a:rPr>
              <a:t>よって</a:t>
            </a:r>
            <a:endParaRPr lang="en-US" altLang="ja-JP" dirty="0">
              <a:latin typeface="+mn-ea"/>
            </a:endParaRPr>
          </a:p>
          <a:p>
            <a:pPr algn="just"/>
            <a:r>
              <a:rPr lang="en-US" altLang="ja-JP" dirty="0">
                <a:latin typeface="+mn-ea"/>
              </a:rPr>
              <a:t> </a:t>
            </a:r>
            <a:r>
              <a:rPr lang="en-US" altLang="ja-JP" dirty="0" smtClean="0">
                <a:latin typeface="+mn-ea"/>
              </a:rPr>
              <a:t>       5.5 </a:t>
            </a:r>
            <a:r>
              <a:rPr lang="en-US" altLang="ja-JP" dirty="0">
                <a:latin typeface="+mn-ea"/>
              </a:rPr>
              <a:t>µg</a:t>
            </a:r>
            <a:r>
              <a:rPr lang="ja-JP" altLang="ja-JP" dirty="0">
                <a:latin typeface="+mn-ea"/>
              </a:rPr>
              <a:t>のビタミン</a:t>
            </a:r>
            <a:r>
              <a:rPr lang="en-US" altLang="ja-JP" dirty="0">
                <a:latin typeface="+mn-ea"/>
              </a:rPr>
              <a:t>D</a:t>
            </a:r>
            <a:r>
              <a:rPr lang="en-US" altLang="ja-JP" baseline="-25000" dirty="0">
                <a:latin typeface="+mn-ea"/>
              </a:rPr>
              <a:t>3</a:t>
            </a:r>
            <a:r>
              <a:rPr lang="ja-JP" altLang="ja-JP" dirty="0">
                <a:latin typeface="+mn-ea"/>
              </a:rPr>
              <a:t>を産生するのに必要と推定された時間（分）</a:t>
            </a:r>
            <a:endParaRPr lang="en-US" altLang="ja-JP" sz="2000" dirty="0">
              <a:latin typeface="+mn-ea"/>
            </a:endParaRPr>
          </a:p>
        </p:txBody>
      </p:sp>
      <p:sp>
        <p:nvSpPr>
          <p:cNvPr id="10" name="角丸四角形 9"/>
          <p:cNvSpPr/>
          <p:nvPr/>
        </p:nvSpPr>
        <p:spPr>
          <a:xfrm>
            <a:off x="200472" y="165483"/>
            <a:ext cx="6120680"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000" dirty="0">
                <a:latin typeface="+mn-ea"/>
              </a:rPr>
              <a:t>＜ビタミン</a:t>
            </a:r>
            <a:r>
              <a:rPr lang="en-US" altLang="ja-JP" sz="2000" dirty="0">
                <a:latin typeface="+mn-ea"/>
              </a:rPr>
              <a:t>D</a:t>
            </a:r>
            <a:r>
              <a:rPr lang="ja-JP" altLang="en-US" sz="2000" dirty="0">
                <a:latin typeface="+mn-ea"/>
              </a:rPr>
              <a:t>産生に必要な</a:t>
            </a:r>
            <a:r>
              <a:rPr lang="ja-JP" altLang="en-US" sz="2000" dirty="0" smtClean="0">
                <a:latin typeface="+mn-ea"/>
              </a:rPr>
              <a:t>日照曝露時間</a:t>
            </a:r>
            <a:r>
              <a:rPr lang="ja-JP" altLang="en-US" sz="2000" dirty="0">
                <a:latin typeface="+mn-ea"/>
              </a:rPr>
              <a:t>＞</a:t>
            </a:r>
          </a:p>
        </p:txBody>
      </p:sp>
      <p:sp>
        <p:nvSpPr>
          <p:cNvPr id="8" name="正方形/長方形 7"/>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pic>
        <p:nvPicPr>
          <p:cNvPr id="4" name="図 3"/>
          <p:cNvPicPr>
            <a:picLocks noChangeAspect="1"/>
          </p:cNvPicPr>
          <p:nvPr/>
        </p:nvPicPr>
        <p:blipFill>
          <a:blip r:embed="rId4"/>
          <a:stretch>
            <a:fillRect/>
          </a:stretch>
        </p:blipFill>
        <p:spPr>
          <a:xfrm>
            <a:off x="1424608" y="828120"/>
            <a:ext cx="8000164" cy="1955008"/>
          </a:xfrm>
          <a:prstGeom prst="rect">
            <a:avLst/>
          </a:prstGeom>
        </p:spPr>
      </p:pic>
    </p:spTree>
    <p:extLst>
      <p:ext uri="{BB962C8B-B14F-4D97-AF65-F5344CB8AC3E}">
        <p14:creationId xmlns:p14="http://schemas.microsoft.com/office/powerpoint/2010/main" val="24253320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82412" y="148850"/>
            <a:ext cx="6120680"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000" dirty="0">
                <a:latin typeface="+mn-ea"/>
              </a:rPr>
              <a:t>＜ビタミン</a:t>
            </a:r>
            <a:r>
              <a:rPr lang="en-US" altLang="ja-JP" sz="2000" dirty="0">
                <a:latin typeface="+mn-ea"/>
              </a:rPr>
              <a:t>D</a:t>
            </a:r>
            <a:r>
              <a:rPr lang="ja-JP" altLang="en-US" sz="2000" dirty="0">
                <a:latin typeface="+mn-ea"/>
              </a:rPr>
              <a:t>摂取量（中央値）＞</a:t>
            </a: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72</a:t>
            </a:fld>
            <a:endParaRPr kumimoji="1" lang="ja-JP" altLang="en-US" dirty="0"/>
          </a:p>
        </p:txBody>
      </p:sp>
      <p:sp>
        <p:nvSpPr>
          <p:cNvPr id="9" name="テキスト ボックス 8"/>
          <p:cNvSpPr txBox="1"/>
          <p:nvPr/>
        </p:nvSpPr>
        <p:spPr>
          <a:xfrm>
            <a:off x="704528" y="4571836"/>
            <a:ext cx="8820000" cy="369332"/>
          </a:xfrm>
          <a:prstGeom prst="rect">
            <a:avLst/>
          </a:prstGeom>
          <a:noFill/>
        </p:spPr>
        <p:txBody>
          <a:bodyPr wrap="square" rtlCol="0">
            <a:spAutoFit/>
          </a:bodyPr>
          <a:lstStyle/>
          <a:p>
            <a:r>
              <a:rPr lang="ja-JP" altLang="ja-JP" dirty="0">
                <a:latin typeface="+mn-ea"/>
              </a:rPr>
              <a:t>表</a:t>
            </a:r>
            <a:r>
              <a:rPr lang="ja-JP" altLang="en-US" dirty="0">
                <a:latin typeface="+mn-ea"/>
              </a:rPr>
              <a:t>２</a:t>
            </a:r>
            <a:r>
              <a:rPr lang="ja-JP" altLang="ja-JP" dirty="0">
                <a:latin typeface="+mn-ea"/>
              </a:rPr>
              <a:t>　調査期間及び調査方法が</a:t>
            </a:r>
            <a:r>
              <a:rPr lang="ja-JP" altLang="ja-JP" dirty="0" smtClean="0">
                <a:latin typeface="+mn-ea"/>
              </a:rPr>
              <a:t>異なる</a:t>
            </a:r>
            <a:r>
              <a:rPr lang="ja-JP" altLang="en-US" dirty="0" smtClean="0">
                <a:latin typeface="+mn-ea"/>
              </a:rPr>
              <a:t>二</a:t>
            </a:r>
            <a:r>
              <a:rPr lang="ja-JP" altLang="ja-JP" dirty="0" smtClean="0">
                <a:latin typeface="+mn-ea"/>
              </a:rPr>
              <a:t>つの</a:t>
            </a:r>
            <a:r>
              <a:rPr lang="ja-JP" altLang="ja-JP" dirty="0">
                <a:latin typeface="+mn-ea"/>
              </a:rPr>
              <a:t>調査における成人ビタミン</a:t>
            </a:r>
            <a:r>
              <a:rPr lang="en-US" altLang="ja-JP" dirty="0">
                <a:latin typeface="+mn-ea"/>
              </a:rPr>
              <a:t>D</a:t>
            </a:r>
            <a:r>
              <a:rPr lang="ja-JP" altLang="ja-JP" dirty="0">
                <a:latin typeface="+mn-ea"/>
              </a:rPr>
              <a:t>摂取量（中央値）</a:t>
            </a:r>
          </a:p>
        </p:txBody>
      </p:sp>
      <p:sp>
        <p:nvSpPr>
          <p:cNvPr id="2" name="角丸四角形 1"/>
          <p:cNvSpPr/>
          <p:nvPr/>
        </p:nvSpPr>
        <p:spPr>
          <a:xfrm>
            <a:off x="848544" y="5135279"/>
            <a:ext cx="8136904" cy="1008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n-ea"/>
              </a:rPr>
              <a:t>全国４地域</a:t>
            </a:r>
            <a:r>
              <a:rPr kumimoji="1" lang="ja-JP" altLang="en-US" dirty="0">
                <a:solidFill>
                  <a:schemeClr val="tx1"/>
                </a:solidFill>
                <a:latin typeface="+mn-ea"/>
              </a:rPr>
              <a:t>における調査より得られたビタミン</a:t>
            </a:r>
            <a:r>
              <a:rPr kumimoji="1" lang="en-US" altLang="ja-JP" dirty="0">
                <a:solidFill>
                  <a:schemeClr val="tx1"/>
                </a:solidFill>
                <a:latin typeface="+mn-ea"/>
              </a:rPr>
              <a:t>D</a:t>
            </a:r>
            <a:r>
              <a:rPr kumimoji="1" lang="ja-JP" altLang="en-US" dirty="0">
                <a:solidFill>
                  <a:schemeClr val="tx1"/>
                </a:solidFill>
                <a:latin typeface="+mn-ea"/>
              </a:rPr>
              <a:t>摂取量</a:t>
            </a:r>
            <a:r>
              <a:rPr kumimoji="1" lang="ja-JP" altLang="en-US" dirty="0" smtClean="0">
                <a:solidFill>
                  <a:schemeClr val="tx1"/>
                </a:solidFill>
                <a:latin typeface="+mn-ea"/>
              </a:rPr>
              <a:t>の中央値</a:t>
            </a:r>
            <a:r>
              <a:rPr kumimoji="1" lang="ja-JP" altLang="en-US" dirty="0">
                <a:solidFill>
                  <a:schemeClr val="tx1"/>
                </a:solidFill>
                <a:latin typeface="+mn-ea"/>
              </a:rPr>
              <a:t>を用いて</a:t>
            </a:r>
            <a:endParaRPr kumimoji="1" lang="en-US" altLang="ja-JP" dirty="0">
              <a:solidFill>
                <a:schemeClr val="tx1"/>
              </a:solidFill>
              <a:latin typeface="+mn-ea"/>
            </a:endParaRPr>
          </a:p>
          <a:p>
            <a:pPr algn="ctr"/>
            <a:r>
              <a:rPr kumimoji="1" lang="ja-JP" altLang="en-US" dirty="0">
                <a:solidFill>
                  <a:schemeClr val="tx1"/>
                </a:solidFill>
                <a:latin typeface="+mn-ea"/>
              </a:rPr>
              <a:t>目安量が設定された。</a:t>
            </a:r>
          </a:p>
        </p:txBody>
      </p:sp>
      <p:sp>
        <p:nvSpPr>
          <p:cNvPr id="11" name="正方形/長方形 10"/>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pic>
        <p:nvPicPr>
          <p:cNvPr id="6" name="図 5"/>
          <p:cNvPicPr>
            <a:picLocks noChangeAspect="1"/>
          </p:cNvPicPr>
          <p:nvPr/>
        </p:nvPicPr>
        <p:blipFill rotWithShape="1">
          <a:blip r:embed="rId3"/>
          <a:srcRect r="12565" b="5210"/>
          <a:stretch/>
        </p:blipFill>
        <p:spPr>
          <a:xfrm>
            <a:off x="1568624" y="841121"/>
            <a:ext cx="6827962" cy="3615888"/>
          </a:xfrm>
          <a:prstGeom prst="rect">
            <a:avLst/>
          </a:prstGeom>
        </p:spPr>
      </p:pic>
    </p:spTree>
    <p:extLst>
      <p:ext uri="{BB962C8B-B14F-4D97-AF65-F5344CB8AC3E}">
        <p14:creationId xmlns:p14="http://schemas.microsoft.com/office/powerpoint/2010/main" val="25708028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43000" y="767601"/>
            <a:ext cx="8820000" cy="517064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耐</a:t>
            </a:r>
            <a:r>
              <a:rPr lang="ja-JP" altLang="en-US" sz="2000" dirty="0">
                <a:latin typeface="+mn-ea"/>
              </a:rPr>
              <a:t>容上限量の策定方法</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成人：高カルシウム血症を指標として、負荷試験の結果に基づき算定。</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高齢者：高齢者における耐容上限量を別に算定する根拠がないため、成人の値を適用。</a:t>
            </a:r>
          </a:p>
          <a:p>
            <a:pPr marL="468000" indent="-342900" algn="just">
              <a:buClr>
                <a:schemeClr val="tx1"/>
              </a:buClr>
              <a:buFont typeface="Arial" panose="020B0604020202020204" pitchFamily="34" charset="0"/>
              <a:buChar char="•"/>
            </a:pPr>
            <a:r>
              <a:rPr lang="ja-JP" altLang="en-US" sz="2000" dirty="0">
                <a:latin typeface="+mn-ea"/>
              </a:rPr>
              <a:t>小児：参考とすべき有用な報告が存在しないため、</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歳と乳児の耐容上限量の間を、参照体重を用いて体重比から外挿して算定。</a:t>
            </a:r>
          </a:p>
          <a:p>
            <a:pPr marL="468000" indent="-342900" algn="just">
              <a:buClr>
                <a:schemeClr val="tx1"/>
              </a:buClr>
              <a:buFont typeface="Arial" panose="020B0604020202020204" pitchFamily="34" charset="0"/>
              <a:buChar char="•"/>
            </a:pPr>
            <a:r>
              <a:rPr lang="ja-JP" altLang="en-US" sz="2000" dirty="0">
                <a:latin typeface="+mn-ea"/>
              </a:rPr>
              <a:t>乳児：負荷試験の結果に基づき算定。</a:t>
            </a:r>
            <a:endParaRPr lang="en-US" altLang="ja-JP" sz="2000" dirty="0">
              <a:latin typeface="+mn-ea"/>
            </a:endParaRPr>
          </a:p>
          <a:p>
            <a:pPr indent="-342900" algn="just">
              <a:spcBef>
                <a:spcPts val="600"/>
              </a:spcBef>
              <a:buClr>
                <a:schemeClr val="tx1"/>
              </a:buClr>
              <a:buFont typeface="Wingdings" panose="05000000000000000000" pitchFamily="2" charset="2"/>
              <a:buChar char="l"/>
            </a:pPr>
            <a:r>
              <a:rPr lang="ja-JP" altLang="en-US" sz="2000" dirty="0">
                <a:latin typeface="+mn-ea"/>
              </a:rPr>
              <a:t>生活習慣病の発症予防</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ビタミン</a:t>
            </a:r>
            <a:r>
              <a:rPr lang="en-US" altLang="ja-JP" sz="2000" dirty="0">
                <a:latin typeface="+mn-ea"/>
              </a:rPr>
              <a:t>D</a:t>
            </a:r>
            <a:r>
              <a:rPr lang="ja-JP" altLang="en-US" sz="2000" dirty="0">
                <a:latin typeface="+mn-ea"/>
              </a:rPr>
              <a:t>については、心血管</a:t>
            </a:r>
            <a:r>
              <a:rPr lang="ja-JP" altLang="en-US" sz="2000" dirty="0" smtClean="0">
                <a:latin typeface="+mn-ea"/>
              </a:rPr>
              <a:t>系・免疫</a:t>
            </a:r>
            <a:r>
              <a:rPr lang="ja-JP" altLang="en-US" sz="2000" dirty="0">
                <a:latin typeface="+mn-ea"/>
              </a:rPr>
              <a:t>系などに対する種々の作用が報告されているほか、ビタミン</a:t>
            </a:r>
            <a:r>
              <a:rPr lang="en-US" altLang="ja-JP" sz="2000" dirty="0">
                <a:latin typeface="+mn-ea"/>
              </a:rPr>
              <a:t>D</a:t>
            </a:r>
            <a:r>
              <a:rPr lang="ja-JP" altLang="en-US" sz="2000" dirty="0">
                <a:latin typeface="+mn-ea"/>
              </a:rPr>
              <a:t>不足が発がんリスクを上昇させる報告もあるが、目標量を設定できるだけの科学的根拠はないことから、目標量の設定は見送り。</a:t>
            </a:r>
            <a:endParaRPr lang="en-US" altLang="ja-JP" sz="2000" dirty="0">
              <a:latin typeface="+mn-ea"/>
            </a:endParaRPr>
          </a:p>
          <a:p>
            <a:pPr indent="-342900" algn="just">
              <a:spcBef>
                <a:spcPts val="600"/>
              </a:spcBef>
              <a:buClr>
                <a:schemeClr val="tx1"/>
              </a:buClr>
              <a:buFont typeface="Wingdings" panose="05000000000000000000" pitchFamily="2" charset="2"/>
              <a:buChar char="l"/>
            </a:pPr>
            <a:r>
              <a:rPr lang="ja-JP" altLang="en-US" sz="2000" dirty="0">
                <a:latin typeface="+mn-ea"/>
              </a:rPr>
              <a:t>生活習慣病の重症化予防</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ビタミン</a:t>
            </a:r>
            <a:r>
              <a:rPr lang="en-US" altLang="ja-JP" sz="2000" dirty="0">
                <a:latin typeface="+mn-ea"/>
              </a:rPr>
              <a:t>D</a:t>
            </a:r>
            <a:r>
              <a:rPr lang="ja-JP" altLang="en-US" sz="2000" dirty="0">
                <a:latin typeface="+mn-ea"/>
              </a:rPr>
              <a:t>不足は、負のカルシウムバランスから、二次性副甲状腺機能亢進症を起こし、骨折リスクを増加させるが、重症化予防を目的とした量を設定できるだけの科学的根拠はないことから、量の設定は見送り。</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73</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06216891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43000" y="767601"/>
            <a:ext cx="8820000" cy="4401205"/>
          </a:xfrm>
          <a:prstGeom prst="rect">
            <a:avLst/>
          </a:prstGeom>
          <a:noFill/>
        </p:spPr>
        <p:txBody>
          <a:bodyPr wrap="square" rtlCol="0">
            <a:spAutoFit/>
          </a:bodyPr>
          <a:lstStyle/>
          <a:p>
            <a:pPr algn="just">
              <a:buClr>
                <a:schemeClr val="tx1"/>
              </a:buClr>
            </a:pPr>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indent="-342900" algn="just">
              <a:buClr>
                <a:schemeClr val="tx1"/>
              </a:buClr>
              <a:buFont typeface="Wingdings" panose="05000000000000000000" pitchFamily="2" charset="2"/>
              <a:buChar char="l"/>
            </a:pPr>
            <a:r>
              <a:rPr lang="ja-JP" altLang="en-US" sz="2000" dirty="0" smtClean="0">
                <a:latin typeface="+mn-ea"/>
              </a:rPr>
              <a:t>フレイル</a:t>
            </a:r>
            <a:r>
              <a:rPr lang="ja-JP" altLang="en-US" sz="2000" dirty="0">
                <a:latin typeface="+mn-ea"/>
              </a:rPr>
              <a:t>予防</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ビタミン</a:t>
            </a:r>
            <a:r>
              <a:rPr lang="en-US" altLang="ja-JP" sz="2000" dirty="0">
                <a:latin typeface="+mn-ea"/>
              </a:rPr>
              <a:t>D</a:t>
            </a:r>
            <a:r>
              <a:rPr lang="ja-JP" altLang="en-US" sz="2000" dirty="0">
                <a:latin typeface="+mn-ea"/>
              </a:rPr>
              <a:t>は、</a:t>
            </a:r>
            <a:r>
              <a:rPr lang="ja-JP" altLang="en-US" sz="2000" dirty="0">
                <a:solidFill>
                  <a:srgbClr val="FF0000"/>
                </a:solidFill>
                <a:latin typeface="+mn-ea"/>
              </a:rPr>
              <a:t>骨折予防に寄与している可能性が考えられるが、フレイル予防を目的とした量を設定できるだけの科学的根拠はないことから、量の設定は見送り。</a:t>
            </a:r>
            <a:endParaRPr lang="en-US" altLang="ja-JP" sz="2000" dirty="0">
              <a:solidFill>
                <a:srgbClr val="FF0000"/>
              </a:solidFill>
              <a:latin typeface="+mn-ea"/>
            </a:endParaRPr>
          </a:p>
          <a:p>
            <a:pPr marL="468000" indent="-342900" algn="just">
              <a:buClr>
                <a:schemeClr val="tx1"/>
              </a:buClr>
              <a:buFont typeface="Arial" panose="020B0604020202020204" pitchFamily="34" charset="0"/>
              <a:buChar char="•"/>
            </a:pPr>
            <a:r>
              <a:rPr lang="ja-JP" altLang="en-US" sz="2000" dirty="0">
                <a:solidFill>
                  <a:srgbClr val="FF0000"/>
                </a:solidFill>
                <a:latin typeface="+mn-ea"/>
              </a:rPr>
              <a:t>日照により皮膚でビタミン</a:t>
            </a:r>
            <a:r>
              <a:rPr lang="en-US" altLang="ja-JP" sz="2000" dirty="0">
                <a:solidFill>
                  <a:srgbClr val="FF0000"/>
                </a:solidFill>
                <a:latin typeface="+mn-ea"/>
              </a:rPr>
              <a:t>D</a:t>
            </a:r>
            <a:r>
              <a:rPr lang="ja-JP" altLang="en-US" sz="2000" dirty="0">
                <a:solidFill>
                  <a:srgbClr val="FF0000"/>
                </a:solidFill>
                <a:latin typeface="+mn-ea"/>
              </a:rPr>
              <a:t>が産生されることを踏まえ、フレイル予防に当たっては、日常生活において可能な範囲内での適度</a:t>
            </a:r>
            <a:r>
              <a:rPr lang="ja-JP" altLang="en-US" sz="2000" dirty="0" smtClean="0">
                <a:solidFill>
                  <a:srgbClr val="FF0000"/>
                </a:solidFill>
                <a:latin typeface="+mn-ea"/>
              </a:rPr>
              <a:t>な日光浴を</a:t>
            </a:r>
            <a:r>
              <a:rPr lang="ja-JP" altLang="en-US" sz="2000" dirty="0">
                <a:solidFill>
                  <a:srgbClr val="FF0000"/>
                </a:solidFill>
                <a:latin typeface="+mn-ea"/>
              </a:rPr>
              <a:t>心がけるとともに、ビタミン</a:t>
            </a:r>
            <a:r>
              <a:rPr lang="en-US" altLang="ja-JP" sz="2000" dirty="0">
                <a:solidFill>
                  <a:srgbClr val="FF0000"/>
                </a:solidFill>
                <a:latin typeface="+mn-ea"/>
              </a:rPr>
              <a:t>D</a:t>
            </a:r>
            <a:r>
              <a:rPr lang="ja-JP" altLang="en-US" sz="2000" dirty="0">
                <a:solidFill>
                  <a:srgbClr val="FF0000"/>
                </a:solidFill>
                <a:latin typeface="+mn-ea"/>
              </a:rPr>
              <a:t>の摂取については、日照時間を考慮に入れることが重要</a:t>
            </a:r>
            <a:r>
              <a:rPr lang="en-US" altLang="ja-JP" sz="2000" baseline="30000" dirty="0">
                <a:solidFill>
                  <a:srgbClr val="FF0000"/>
                </a:solidFill>
                <a:latin typeface="+mn-ea"/>
              </a:rPr>
              <a:t>※</a:t>
            </a:r>
            <a:r>
              <a:rPr lang="ja-JP" altLang="en-US" sz="2000" dirty="0">
                <a:latin typeface="+mn-ea"/>
              </a:rPr>
              <a:t>である旨を、本文に加えて表の脚注として記載。</a:t>
            </a:r>
            <a:endParaRPr lang="en-US" altLang="ja-JP" sz="2000" dirty="0">
              <a:latin typeface="+mn-ea"/>
            </a:endParaRPr>
          </a:p>
          <a:p>
            <a:pPr marL="125100" algn="just">
              <a:buClr>
                <a:schemeClr val="tx1"/>
              </a:buClr>
            </a:pPr>
            <a:r>
              <a:rPr lang="ja-JP" altLang="en-US" sz="2000" dirty="0">
                <a:latin typeface="+mn-ea"/>
              </a:rPr>
              <a:t>　　</a:t>
            </a:r>
            <a:r>
              <a:rPr lang="en-US" altLang="ja-JP" sz="1600" baseline="30000" dirty="0">
                <a:latin typeface="+mn-ea"/>
              </a:rPr>
              <a:t>※</a:t>
            </a:r>
            <a:r>
              <a:rPr lang="ja-JP" altLang="en-US" sz="1600" baseline="30000" dirty="0">
                <a:latin typeface="+mn-ea"/>
              </a:rPr>
              <a:t>　</a:t>
            </a:r>
            <a:r>
              <a:rPr lang="ja-JP" altLang="en-US" sz="1600" dirty="0">
                <a:latin typeface="+mn-ea"/>
              </a:rPr>
              <a:t>実際の脚注には、フレイル予防を図る者はもとより、全年齢区分を通じて重要である旨を記載。</a:t>
            </a:r>
            <a:endParaRPr lang="en-US" altLang="ja-JP" sz="1600" dirty="0">
              <a:latin typeface="+mn-ea"/>
            </a:endParaRPr>
          </a:p>
          <a:p>
            <a:pPr marL="125100" algn="just">
              <a:buClr>
                <a:schemeClr val="tx1"/>
              </a:buClr>
            </a:pPr>
            <a:endParaRPr lang="en-US" altLang="ja-JP" sz="2000" dirty="0">
              <a:latin typeface="+mn-ea"/>
            </a:endParaRPr>
          </a:p>
          <a:p>
            <a:pPr algn="just">
              <a:buClr>
                <a:schemeClr val="tx1"/>
              </a:buClr>
            </a:pPr>
            <a:r>
              <a:rPr lang="en-US" altLang="ja-JP" sz="2000" dirty="0">
                <a:latin typeface="+mn-ea"/>
              </a:rPr>
              <a:t>〈</a:t>
            </a:r>
            <a:r>
              <a:rPr lang="ja-JP" altLang="en-US" sz="2000" dirty="0">
                <a:latin typeface="+mn-ea"/>
              </a:rPr>
              <a:t>今後の課題</a:t>
            </a:r>
            <a:r>
              <a:rPr lang="en-US" altLang="ja-JP" sz="2000" dirty="0">
                <a:latin typeface="+mn-ea"/>
              </a:rPr>
              <a:t>〉</a:t>
            </a:r>
          </a:p>
          <a:p>
            <a:pPr marL="468000" indent="-342900" algn="just">
              <a:buClr>
                <a:schemeClr val="tx1"/>
              </a:buClr>
              <a:buFont typeface="Arial" panose="020B0604020202020204" pitchFamily="34" charset="0"/>
              <a:buChar char="•"/>
            </a:pPr>
            <a:r>
              <a:rPr lang="ja-JP" altLang="en-US" sz="2000" dirty="0">
                <a:latin typeface="+mn-ea"/>
              </a:rPr>
              <a:t>日本人における日照曝露時間、ビタミン</a:t>
            </a:r>
            <a:r>
              <a:rPr lang="en-US" altLang="ja-JP" sz="2000" dirty="0">
                <a:latin typeface="+mn-ea"/>
              </a:rPr>
              <a:t>D</a:t>
            </a:r>
            <a:r>
              <a:rPr lang="ja-JP" altLang="en-US" sz="2000" dirty="0">
                <a:latin typeface="+mn-ea"/>
              </a:rPr>
              <a:t>の習慣的摂取量</a:t>
            </a:r>
            <a:r>
              <a:rPr lang="ja-JP" altLang="en-US" sz="2000" dirty="0" smtClean="0">
                <a:latin typeface="+mn-ea"/>
              </a:rPr>
              <a:t>及び血清</a:t>
            </a:r>
            <a:r>
              <a:rPr lang="en-US" altLang="ja-JP" sz="2000" dirty="0" smtClean="0">
                <a:latin typeface="+mn-ea"/>
              </a:rPr>
              <a:t>25-</a:t>
            </a:r>
            <a:r>
              <a:rPr lang="ja-JP" altLang="en-US" sz="2000" dirty="0">
                <a:latin typeface="+mn-ea"/>
              </a:rPr>
              <a:t>ヒドロキシビタミン</a:t>
            </a:r>
            <a:r>
              <a:rPr lang="en-US" altLang="ja-JP" sz="2000" dirty="0">
                <a:latin typeface="+mn-ea"/>
              </a:rPr>
              <a:t>D</a:t>
            </a:r>
            <a:r>
              <a:rPr lang="ja-JP" altLang="en-US" sz="2000" dirty="0">
                <a:latin typeface="+mn-ea"/>
              </a:rPr>
              <a:t>濃度の相互関係に関する信頼度の高いデータが必要。</a:t>
            </a: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74</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4613167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253128850"/>
              </p:ext>
            </p:extLst>
          </p:nvPr>
        </p:nvGraphicFramePr>
        <p:xfrm>
          <a:off x="669144" y="690032"/>
          <a:ext cx="5580000"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gridCol w="1008000">
                  <a:extLst>
                    <a:ext uri="{9D8B030D-6E8A-4147-A177-3AD203B41FA5}">
                      <a16:colId xmlns:a16="http://schemas.microsoft.com/office/drawing/2014/main" val="20007"/>
                    </a:ext>
                  </a:extLst>
                </a:gridCol>
                <a:gridCol w="1008000">
                  <a:extLst>
                    <a:ext uri="{9D8B030D-6E8A-4147-A177-3AD203B41FA5}">
                      <a16:colId xmlns:a16="http://schemas.microsoft.com/office/drawing/2014/main" val="20008"/>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794817978"/>
              </p:ext>
            </p:extLst>
          </p:nvPr>
        </p:nvGraphicFramePr>
        <p:xfrm>
          <a:off x="669504" y="5661248"/>
          <a:ext cx="8820000" cy="64960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marL="85725" indent="-85725" algn="just" fontAlgn="ctr"/>
                      <a:r>
                        <a:rPr lang="en-US" altLang="ja-JP" sz="1400" u="none" strike="noStrike" baseline="30000" dirty="0">
                          <a:solidFill>
                            <a:schemeClr val="tx1"/>
                          </a:solidFill>
                          <a:effectLst/>
                          <a:latin typeface="+mn-ea"/>
                          <a:ea typeface="+mn-ea"/>
                        </a:rPr>
                        <a:t>1</a:t>
                      </a:r>
                      <a:r>
                        <a:rPr lang="ja-JP" altLang="en-US" sz="1400" u="none" strike="noStrike" baseline="30000" dirty="0">
                          <a:solidFill>
                            <a:schemeClr val="tx1"/>
                          </a:solidFill>
                          <a:effectLst/>
                          <a:latin typeface="+mn-ea"/>
                          <a:ea typeface="+mn-ea"/>
                        </a:rPr>
                        <a:t> </a:t>
                      </a:r>
                      <a:r>
                        <a:rPr lang="ja-JP" altLang="en-US" sz="1400" u="none" strike="noStrike" dirty="0">
                          <a:solidFill>
                            <a:schemeClr val="tx1"/>
                          </a:solidFill>
                          <a:effectLst/>
                          <a:latin typeface="+mn-ea"/>
                          <a:ea typeface="+mn-ea"/>
                        </a:rPr>
                        <a:t>日照により皮膚でビタミン</a:t>
                      </a:r>
                      <a:r>
                        <a:rPr lang="en-US" altLang="ja-JP" sz="1400" u="none" strike="noStrike" dirty="0">
                          <a:solidFill>
                            <a:schemeClr val="tx1"/>
                          </a:solidFill>
                          <a:effectLst/>
                          <a:latin typeface="+mn-ea"/>
                          <a:ea typeface="+mn-ea"/>
                        </a:rPr>
                        <a:t>D</a:t>
                      </a:r>
                      <a:r>
                        <a:rPr lang="ja-JP" altLang="en-US" sz="1400" u="none" strike="noStrike" dirty="0">
                          <a:solidFill>
                            <a:schemeClr val="tx1"/>
                          </a:solidFill>
                          <a:effectLst/>
                          <a:latin typeface="+mn-ea"/>
                          <a:ea typeface="+mn-ea"/>
                        </a:rPr>
                        <a:t>が産生されることを踏まえ、フレイル予防を図る者はもとより、全年齢区分を通じて、日常生活において可能な範囲内での適度な日光浴を心がけるとともに、ビタミン</a:t>
                      </a:r>
                      <a:r>
                        <a:rPr lang="en-US" altLang="ja-JP" sz="1400" u="none" strike="noStrike" dirty="0">
                          <a:solidFill>
                            <a:schemeClr val="tx1"/>
                          </a:solidFill>
                          <a:effectLst/>
                          <a:latin typeface="+mn-ea"/>
                          <a:ea typeface="+mn-ea"/>
                        </a:rPr>
                        <a:t>D</a:t>
                      </a:r>
                      <a:r>
                        <a:rPr lang="ja-JP" altLang="en-US" sz="1400" u="none" strike="noStrike" dirty="0">
                          <a:solidFill>
                            <a:schemeClr val="tx1"/>
                          </a:solidFill>
                          <a:effectLst/>
                          <a:latin typeface="+mn-ea"/>
                          <a:ea typeface="+mn-ea"/>
                        </a:rPr>
                        <a:t>の摂取については、日照時間を考慮に入れることが重要である。</a:t>
                      </a:r>
                      <a:endParaRPr lang="en-US" altLang="ja-JP" sz="1400" u="none" strike="noStrike" dirty="0">
                        <a:solidFill>
                          <a:schemeClr val="tx1"/>
                        </a:solidFill>
                        <a:effectLst/>
                        <a:latin typeface="+mn-ea"/>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9" name="テキスト ボックス 8"/>
          <p:cNvSpPr txBox="1"/>
          <p:nvPr/>
        </p:nvSpPr>
        <p:spPr>
          <a:xfrm>
            <a:off x="543000" y="260648"/>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ビタミン</a:t>
            </a:r>
            <a:r>
              <a:rPr lang="en-US" altLang="ja-JP" sz="2000" dirty="0">
                <a:latin typeface="+mn-ea"/>
              </a:rPr>
              <a:t>D</a:t>
            </a:r>
            <a:r>
              <a:rPr lang="ja-JP" altLang="en-US" sz="2000" dirty="0">
                <a:latin typeface="+mn-ea"/>
              </a:rPr>
              <a:t>の食事摂取基準（</a:t>
            </a:r>
            <a:r>
              <a:rPr lang="en-US" altLang="ja-JP" sz="2000" dirty="0">
                <a:latin typeface="+mn-ea"/>
              </a:rPr>
              <a:t>µg/</a:t>
            </a:r>
            <a:r>
              <a:rPr lang="ja-JP" altLang="en-US" sz="2000" dirty="0">
                <a:latin typeface="+mn-ea"/>
              </a:rPr>
              <a:t>日）</a:t>
            </a:r>
            <a:r>
              <a:rPr lang="en-US" altLang="ja-JP" sz="2000" baseline="30000" dirty="0">
                <a:latin typeface="+mn-ea"/>
              </a:rPr>
              <a:t>1</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75</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5743922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486287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000" algn="just">
              <a:buClr>
                <a:schemeClr val="tx1"/>
              </a:buClr>
              <a:buFont typeface="Arial" panose="020B0604020202020204" pitchFamily="34" charset="0"/>
              <a:buChar char="•"/>
            </a:pPr>
            <a:r>
              <a:rPr lang="ja-JP" altLang="en-US" sz="2000" spc="-30" dirty="0">
                <a:latin typeface="+mn-ea"/>
              </a:rPr>
              <a:t>ビタミン</a:t>
            </a:r>
            <a:r>
              <a:rPr lang="en-US" altLang="ja-JP" sz="2000" spc="-30" dirty="0">
                <a:latin typeface="+mn-ea"/>
              </a:rPr>
              <a:t>E</a:t>
            </a:r>
            <a:r>
              <a:rPr lang="ja-JP" altLang="en-US" sz="2000" spc="-30" dirty="0">
                <a:latin typeface="+mn-ea"/>
              </a:rPr>
              <a:t>の欠乏実験や介入研究によるデータが十分にないため、日本人の摂取量を基に</a:t>
            </a:r>
            <a:r>
              <a:rPr lang="ja-JP" altLang="en-US" sz="2000" dirty="0">
                <a:latin typeface="+mn-ea"/>
              </a:rPr>
              <a:t>目安量を設定。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成人・高齢者・小児：日本人の摂取量の中央値を基に設定。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乳児：０～５か月児は、母乳中のビタミン</a:t>
            </a:r>
            <a:r>
              <a:rPr lang="en-US" altLang="ja-JP" sz="2000" dirty="0">
                <a:latin typeface="+mn-ea"/>
              </a:rPr>
              <a:t>E</a:t>
            </a:r>
            <a:r>
              <a:rPr lang="ja-JP" altLang="en-US" sz="2000" dirty="0">
                <a:latin typeface="+mn-ea"/>
              </a:rPr>
              <a:t>濃度に基準哺乳量を乗じて算定し、６～</a:t>
            </a:r>
            <a:r>
              <a:rPr lang="en-US" altLang="ja-JP" sz="2000" dirty="0">
                <a:latin typeface="+mn-ea"/>
              </a:rPr>
              <a:t>11</a:t>
            </a:r>
            <a:r>
              <a:rPr lang="ja-JP" altLang="en-US" sz="2000" dirty="0">
                <a:latin typeface="+mn-ea"/>
              </a:rPr>
              <a:t>か月児は、０～５か月児の目安量を体重比の</a:t>
            </a:r>
            <a:r>
              <a:rPr lang="en-US" altLang="ja-JP" sz="2000" dirty="0">
                <a:latin typeface="+mn-ea"/>
              </a:rPr>
              <a:t>0.75</a:t>
            </a:r>
            <a:r>
              <a:rPr lang="ja-JP" altLang="en-US" sz="2000" dirty="0">
                <a:latin typeface="+mn-ea"/>
              </a:rPr>
              <a:t>乗を用いて外挿して算定。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妊婦：日本人の妊婦の摂取量の中央値を基に設定。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授乳婦：日本人の授乳婦の摂取量の中央値を基に設定。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耐容上限量の策定方法</a:t>
            </a:r>
          </a:p>
          <a:p>
            <a:pPr marL="468000" indent="-342000" algn="just">
              <a:buFont typeface="Arial" panose="020B0604020202020204" pitchFamily="34" charset="0"/>
              <a:buChar char="•"/>
            </a:pPr>
            <a:r>
              <a:rPr lang="ja-JP" altLang="en-US" sz="2000" dirty="0">
                <a:latin typeface="+mn-ea"/>
              </a:rPr>
              <a:t>成人・高齢者・小児：出血作用に関するデータに基づき算定。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乳児：耐容上限量に関するデータがほとんどないこと、母乳や離乳食では過剰摂取の問題は生じないことから、設定は見送り。</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６</a:t>
            </a:r>
            <a:r>
              <a:rPr lang="en-US" altLang="ja-JP" sz="2400" dirty="0">
                <a:latin typeface="+mn-ea"/>
              </a:rPr>
              <a:t>-</a:t>
            </a:r>
            <a:r>
              <a:rPr lang="ja-JP" altLang="en-US" sz="2400" dirty="0">
                <a:latin typeface="+mn-ea"/>
              </a:rPr>
              <a:t>３　ビタミン</a:t>
            </a:r>
            <a:r>
              <a:rPr lang="en-US" altLang="ja-JP" sz="2400" dirty="0">
                <a:latin typeface="+mn-ea"/>
              </a:rPr>
              <a:t>E</a:t>
            </a:r>
            <a:endParaRPr lang="ja-JP" altLang="en-US" sz="24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76</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7699232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618024"/>
          <a:ext cx="5580000"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gridCol w="1008000">
                  <a:extLst>
                    <a:ext uri="{9D8B030D-6E8A-4147-A177-3AD203B41FA5}">
                      <a16:colId xmlns:a16="http://schemas.microsoft.com/office/drawing/2014/main" val="20007"/>
                    </a:ext>
                  </a:extLst>
                </a:gridCol>
                <a:gridCol w="1008000">
                  <a:extLst>
                    <a:ext uri="{9D8B030D-6E8A-4147-A177-3AD203B41FA5}">
                      <a16:colId xmlns:a16="http://schemas.microsoft.com/office/drawing/2014/main" val="20008"/>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gridSpan="2">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735594414"/>
              </p:ext>
            </p:extLst>
          </p:nvPr>
        </p:nvGraphicFramePr>
        <p:xfrm>
          <a:off x="669504" y="5521429"/>
          <a:ext cx="8820000" cy="22288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algn="just" fontAlgn="ctr"/>
                      <a:r>
                        <a:rPr lang="en-US" altLang="ja-JP" sz="1400" u="none" strike="noStrike" baseline="30000" dirty="0">
                          <a:effectLst/>
                          <a:latin typeface="+mn-ea"/>
                          <a:ea typeface="+mn-ea"/>
                        </a:rPr>
                        <a:t>1</a:t>
                      </a:r>
                      <a:r>
                        <a:rPr lang="ja-JP" altLang="en-US" sz="1400" u="none" strike="noStrike" baseline="30000" dirty="0">
                          <a:effectLst/>
                          <a:latin typeface="+mn-ea"/>
                          <a:ea typeface="+mn-ea"/>
                        </a:rPr>
                        <a:t> </a:t>
                      </a:r>
                      <a:r>
                        <a:rPr lang="en-US" altLang="ja-JP" sz="1400" u="none" strike="noStrike" baseline="0" dirty="0">
                          <a:effectLst/>
                          <a:latin typeface="+mn-ea"/>
                          <a:ea typeface="+mn-ea"/>
                        </a:rPr>
                        <a:t>α-</a:t>
                      </a:r>
                      <a:r>
                        <a:rPr lang="ja-JP" altLang="en-US" sz="1400" u="none" strike="noStrike" baseline="0" dirty="0">
                          <a:effectLst/>
                          <a:latin typeface="+mn-ea"/>
                          <a:ea typeface="+mn-ea"/>
                        </a:rPr>
                        <a:t>トコフェロールについて算定した。</a:t>
                      </a:r>
                      <a:r>
                        <a:rPr lang="el-GR" altLang="ja-JP" sz="1400" u="none" strike="noStrike" baseline="0" dirty="0">
                          <a:effectLst/>
                          <a:latin typeface="+mn-ea"/>
                          <a:ea typeface="+mn-ea"/>
                        </a:rPr>
                        <a:t>α</a:t>
                      </a:r>
                      <a:r>
                        <a:rPr lang="en-US" altLang="ja-JP" sz="1400" u="none" strike="noStrike" baseline="0" dirty="0">
                          <a:effectLst/>
                          <a:latin typeface="+mn-ea"/>
                          <a:ea typeface="+mn-ea"/>
                        </a:rPr>
                        <a:t>-</a:t>
                      </a:r>
                      <a:r>
                        <a:rPr lang="ja-JP" altLang="en-US" sz="1400" u="none" strike="noStrike" baseline="0" dirty="0">
                          <a:effectLst/>
                          <a:latin typeface="+mn-ea"/>
                          <a:ea typeface="+mn-ea"/>
                        </a:rPr>
                        <a:t>トコフェロール以外のビタミン</a:t>
                      </a:r>
                      <a:r>
                        <a:rPr lang="en-US" altLang="ja-JP" sz="1400" u="none" strike="noStrike" baseline="0" dirty="0">
                          <a:effectLst/>
                          <a:latin typeface="+mn-ea"/>
                          <a:ea typeface="+mn-ea"/>
                        </a:rPr>
                        <a:t>E</a:t>
                      </a:r>
                      <a:r>
                        <a:rPr lang="ja-JP" altLang="en-US" sz="1400" u="none" strike="noStrike" baseline="0" dirty="0">
                          <a:effectLst/>
                          <a:latin typeface="+mn-ea"/>
                          <a:ea typeface="+mn-ea"/>
                        </a:rPr>
                        <a:t>は含んでいない。</a:t>
                      </a:r>
                      <a:endParaRPr lang="en-US" altLang="ja-JP" sz="1400" u="none" strike="noStrike" baseline="0" dirty="0">
                        <a:effectLst/>
                        <a:latin typeface="+mn-ea"/>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6" name="テキスト ボックス 5"/>
          <p:cNvSpPr txBox="1"/>
          <p:nvPr/>
        </p:nvSpPr>
        <p:spPr>
          <a:xfrm>
            <a:off x="543000" y="188640"/>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ビタミン</a:t>
            </a:r>
            <a:r>
              <a:rPr lang="en-US" altLang="ja-JP" sz="2000" dirty="0">
                <a:latin typeface="+mn-ea"/>
              </a:rPr>
              <a:t>E</a:t>
            </a:r>
            <a:r>
              <a:rPr lang="ja-JP" altLang="en-US" sz="2000" dirty="0">
                <a:latin typeface="+mn-ea"/>
              </a:rPr>
              <a:t>の食事摂取基準（</a:t>
            </a:r>
            <a:r>
              <a:rPr lang="en-US" altLang="ja-JP" sz="2000" dirty="0">
                <a:latin typeface="+mn-ea"/>
              </a:rPr>
              <a:t>mg/</a:t>
            </a:r>
            <a:r>
              <a:rPr lang="ja-JP" altLang="en-US" sz="2000" dirty="0">
                <a:latin typeface="+mn-ea"/>
              </a:rPr>
              <a:t>日）</a:t>
            </a:r>
            <a:r>
              <a:rPr lang="en-US" altLang="ja-JP" sz="2000" baseline="30000" dirty="0">
                <a:latin typeface="+mn-ea"/>
              </a:rPr>
              <a:t>1</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77</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6754753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6017032"/>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000" algn="just">
              <a:buClr>
                <a:schemeClr val="tx1"/>
              </a:buClr>
              <a:buFont typeface="Arial" panose="020B0604020202020204" pitchFamily="34" charset="0"/>
              <a:buChar char="•"/>
            </a:pPr>
            <a:r>
              <a:rPr lang="ja-JP" altLang="en-US" sz="2000" spc="-30" dirty="0">
                <a:latin typeface="+mn-ea"/>
              </a:rPr>
              <a:t>ビタミン</a:t>
            </a:r>
            <a:r>
              <a:rPr lang="en-US" altLang="ja-JP" sz="2000" spc="-30" dirty="0">
                <a:latin typeface="+mn-ea"/>
              </a:rPr>
              <a:t>K</a:t>
            </a:r>
            <a:r>
              <a:rPr lang="ja-JP" altLang="en-US" sz="2000" spc="-30" dirty="0">
                <a:latin typeface="+mn-ea"/>
              </a:rPr>
              <a:t>の</a:t>
            </a:r>
            <a:r>
              <a:rPr lang="ja-JP" altLang="en-US" sz="2000" spc="-30" dirty="0" smtClean="0">
                <a:latin typeface="+mn-ea"/>
              </a:rPr>
              <a:t>欠乏充足実験</a:t>
            </a:r>
            <a:r>
              <a:rPr lang="ja-JP" altLang="en-US" sz="2000" spc="-30" dirty="0">
                <a:latin typeface="+mn-ea"/>
              </a:rPr>
              <a:t>や介入研究によるデータが十分にないため、健康</a:t>
            </a:r>
            <a:r>
              <a:rPr lang="ja-JP" altLang="en-US" sz="2000" spc="-30" dirty="0" smtClean="0">
                <a:latin typeface="+mn-ea"/>
              </a:rPr>
              <a:t>な者を</a:t>
            </a:r>
            <a:r>
              <a:rPr lang="ja-JP" altLang="en-US" sz="2000" spc="-30" dirty="0">
                <a:latin typeface="+mn-ea"/>
              </a:rPr>
              <a:t>対象とした観察研究を基に、</a:t>
            </a:r>
            <a:r>
              <a:rPr lang="ja-JP" altLang="en-US" sz="2000" dirty="0">
                <a:latin typeface="+mn-ea"/>
              </a:rPr>
              <a:t>目安量を設定。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成人：納豆の非摂取者においても明らかな健康障害は認められていないことを踏まえ、納豆の非摂取者の平均値を基に設定。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高齢者：高齢者では腸管からのビタミン</a:t>
            </a:r>
            <a:r>
              <a:rPr lang="en-US" altLang="ja-JP" sz="2000" dirty="0">
                <a:latin typeface="+mn-ea"/>
              </a:rPr>
              <a:t>K</a:t>
            </a:r>
            <a:r>
              <a:rPr lang="ja-JP" altLang="en-US" sz="2000" dirty="0">
                <a:latin typeface="+mn-ea"/>
              </a:rPr>
              <a:t>吸収量が低下することなどから、高齢者の目安量を引き上げる必要があると考えられるが、報告が十分に集積されていないため、成人と同じ値を適用。</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小児：成人の目安量を基に、体重比の</a:t>
            </a:r>
            <a:r>
              <a:rPr lang="en-US" altLang="ja-JP" sz="2000" dirty="0">
                <a:latin typeface="+mn-ea"/>
              </a:rPr>
              <a:t>0.75</a:t>
            </a:r>
            <a:r>
              <a:rPr lang="ja-JP" altLang="en-US" sz="2000" dirty="0">
                <a:latin typeface="+mn-ea"/>
              </a:rPr>
              <a:t>乗と成長因子を用いて外挿して算定。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乳児：臨床領域におけるビタミン</a:t>
            </a:r>
            <a:r>
              <a:rPr lang="en-US" altLang="ja-JP" sz="2000" dirty="0">
                <a:latin typeface="+mn-ea"/>
              </a:rPr>
              <a:t>K</a:t>
            </a:r>
            <a:r>
              <a:rPr lang="ja-JP" altLang="en-US" sz="2000" dirty="0">
                <a:latin typeface="+mn-ea"/>
              </a:rPr>
              <a:t>経口摂取が行われていることを前提として、０～５か月児は、母乳中のビタミン</a:t>
            </a:r>
            <a:r>
              <a:rPr lang="en-US" altLang="ja-JP" sz="2000" dirty="0">
                <a:latin typeface="+mn-ea"/>
              </a:rPr>
              <a:t>K</a:t>
            </a:r>
            <a:r>
              <a:rPr lang="ja-JP" altLang="en-US" sz="2000" dirty="0">
                <a:latin typeface="+mn-ea"/>
              </a:rPr>
              <a:t>濃度に基準哺乳量を乗じて算定し、６～</a:t>
            </a:r>
            <a:r>
              <a:rPr lang="en-US" altLang="ja-JP" sz="2000" dirty="0">
                <a:latin typeface="+mn-ea"/>
              </a:rPr>
              <a:t>11</a:t>
            </a:r>
            <a:r>
              <a:rPr lang="ja-JP" altLang="en-US" sz="2000" dirty="0">
                <a:latin typeface="+mn-ea"/>
              </a:rPr>
              <a:t>か月児は、母乳以外の食事からの摂取量も考慮して設定。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妊婦：妊婦のビタミン</a:t>
            </a:r>
            <a:r>
              <a:rPr lang="en-US" altLang="ja-JP" sz="2000" dirty="0">
                <a:latin typeface="+mn-ea"/>
              </a:rPr>
              <a:t>K</a:t>
            </a:r>
            <a:r>
              <a:rPr lang="ja-JP" altLang="en-US" sz="2000" dirty="0">
                <a:latin typeface="+mn-ea"/>
              </a:rPr>
              <a:t>摂取が胎児や出生直後の新生児におけるビタミン</a:t>
            </a:r>
            <a:r>
              <a:rPr lang="en-US" altLang="ja-JP" sz="2000" dirty="0">
                <a:latin typeface="+mn-ea"/>
              </a:rPr>
              <a:t>K</a:t>
            </a:r>
            <a:r>
              <a:rPr lang="ja-JP" altLang="en-US" sz="2000" dirty="0">
                <a:latin typeface="+mn-ea"/>
              </a:rPr>
              <a:t>の栄養状態に大きく影響することはないことから、非妊娠時と同じ値を適用。</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授乳婦：授乳婦におけるビタミン</a:t>
            </a:r>
            <a:r>
              <a:rPr lang="en-US" altLang="ja-JP" sz="2000" dirty="0">
                <a:latin typeface="+mn-ea"/>
              </a:rPr>
              <a:t>K</a:t>
            </a:r>
            <a:r>
              <a:rPr lang="ja-JP" altLang="en-US" sz="2000" dirty="0">
                <a:latin typeface="+mn-ea"/>
              </a:rPr>
              <a:t>不足の報告がないため、非授乳時と同じ値を適用。</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６</a:t>
            </a:r>
            <a:r>
              <a:rPr lang="en-US" altLang="ja-JP" sz="2400" dirty="0">
                <a:latin typeface="+mn-ea"/>
              </a:rPr>
              <a:t>-</a:t>
            </a:r>
            <a:r>
              <a:rPr lang="ja-JP" altLang="en-US" sz="2400" dirty="0">
                <a:latin typeface="+mn-ea"/>
              </a:rPr>
              <a:t>４　ビタミン</a:t>
            </a:r>
            <a:r>
              <a:rPr lang="en-US" altLang="ja-JP" sz="2400" dirty="0">
                <a:latin typeface="+mn-ea"/>
              </a:rPr>
              <a:t>K</a:t>
            </a:r>
            <a:endParaRPr lang="ja-JP" altLang="en-US" sz="24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78</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716713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3000" y="767601"/>
            <a:ext cx="8640000" cy="5093702"/>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食事摂取基準の対象は、健康な個人及び健康</a:t>
            </a:r>
            <a:r>
              <a:rPr lang="ja-JP" altLang="en-US" sz="2000" dirty="0" smtClean="0">
                <a:latin typeface="+mn-ea"/>
              </a:rPr>
              <a:t>な者を</a:t>
            </a:r>
            <a:r>
              <a:rPr lang="ja-JP" altLang="en-US" sz="2000" dirty="0">
                <a:latin typeface="+mn-ea"/>
              </a:rPr>
              <a:t>中心として構成されている集団とし、生活習慣病等に関する危険因子を有していたり、また、高齢者においては</a:t>
            </a:r>
            <a:r>
              <a:rPr lang="ja-JP" altLang="en-US" sz="2000" dirty="0">
                <a:solidFill>
                  <a:srgbClr val="FF0000"/>
                </a:solidFill>
                <a:latin typeface="+mn-ea"/>
              </a:rPr>
              <a:t>フレイルに関する危険因子を有していたりしても、おおむね自立した日常生活を営んでいる</a:t>
            </a:r>
            <a:r>
              <a:rPr lang="ja-JP" altLang="en-US" sz="2000" dirty="0" smtClean="0">
                <a:solidFill>
                  <a:srgbClr val="FF0000"/>
                </a:solidFill>
                <a:latin typeface="+mn-ea"/>
              </a:rPr>
              <a:t>者及びこのような者を中心として構成されている集団を</a:t>
            </a:r>
            <a:r>
              <a:rPr lang="ja-JP" altLang="en-US" sz="2000" dirty="0">
                <a:solidFill>
                  <a:srgbClr val="FF0000"/>
                </a:solidFill>
                <a:latin typeface="+mn-ea"/>
              </a:rPr>
              <a:t>含む。</a:t>
            </a:r>
            <a:r>
              <a:rPr lang="ja-JP" altLang="en-US" sz="2000" dirty="0">
                <a:latin typeface="+mn-ea"/>
              </a:rPr>
              <a:t>具体的には、歩行や家事などの身体活動を行っている者であり、体格（</a:t>
            </a:r>
            <a:r>
              <a:rPr lang="en-US" altLang="ja-JP" sz="2000" dirty="0">
                <a:latin typeface="+mn-ea"/>
              </a:rPr>
              <a:t>body mass index</a:t>
            </a:r>
            <a:r>
              <a:rPr lang="ja-JP" altLang="en-US" sz="2000" dirty="0">
                <a:latin typeface="+mn-ea"/>
              </a:rPr>
              <a:t>：</a:t>
            </a:r>
            <a:r>
              <a:rPr lang="en-US" altLang="ja-JP" sz="2000" dirty="0">
                <a:latin typeface="+mn-ea"/>
              </a:rPr>
              <a:t>BMI</a:t>
            </a:r>
            <a:r>
              <a:rPr lang="ja-JP" altLang="en-US" sz="2000" dirty="0">
                <a:latin typeface="+mn-ea"/>
              </a:rPr>
              <a:t>）が標準より著しく外れていない者とする。なお、</a:t>
            </a:r>
            <a:r>
              <a:rPr lang="ja-JP" altLang="en-US" sz="2000" dirty="0">
                <a:solidFill>
                  <a:srgbClr val="FF0000"/>
                </a:solidFill>
                <a:latin typeface="+mn-ea"/>
              </a:rPr>
              <a:t>フレイルについては、現在のところ世界的に統一された概念は存在せず、フレイルを健常状態と要介護状態の中間的な段階に位置づける考え方と、ハイリスク状態から重度障害状態までをも含める考え方があるが、食事摂取基準においては、食事摂取基準の対象範囲を踏まえ、前者の考え方を採用</a:t>
            </a:r>
            <a:r>
              <a:rPr lang="ja-JP" altLang="en-US" sz="2000" dirty="0">
                <a:latin typeface="+mn-ea"/>
              </a:rPr>
              <a:t>する。</a:t>
            </a:r>
          </a:p>
          <a:p>
            <a:pPr marL="342900" indent="-342900" algn="just">
              <a:spcBef>
                <a:spcPts val="600"/>
              </a:spcBef>
              <a:buFont typeface="Wingdings" panose="05000000000000000000" pitchFamily="2" charset="2"/>
              <a:buChar char="l"/>
            </a:pPr>
            <a:r>
              <a:rPr lang="ja-JP" altLang="en-US" sz="2000" dirty="0">
                <a:latin typeface="+mn-ea"/>
              </a:rPr>
              <a:t>疾患を有していたり、疾患に関する高いリスクを有していたりする個人及び集団に対して、治療を目的とする場合は、食事摂取基準におけるエネルギー及び栄養素の摂取に関する基本的な考え方</a:t>
            </a:r>
            <a:r>
              <a:rPr lang="ja-JP" altLang="en-US" sz="2000" dirty="0" smtClean="0">
                <a:latin typeface="+mn-ea"/>
              </a:rPr>
              <a:t>を必ず理解</a:t>
            </a:r>
            <a:r>
              <a:rPr lang="ja-JP" altLang="en-US" sz="2000" dirty="0">
                <a:latin typeface="+mn-ea"/>
              </a:rPr>
              <a:t>した上で、その疾患に関連する治療ガイドライン等の栄養管理指針を用いることになる。</a:t>
            </a:r>
          </a:p>
          <a:p>
            <a:pPr marL="342900" indent="-342900" algn="just">
              <a:buFont typeface="Wingdings" panose="05000000000000000000" pitchFamily="2" charset="2"/>
              <a:buChar char="l"/>
            </a:pPr>
            <a:endParaRPr lang="en-US" altLang="ja-JP" sz="2000" dirty="0">
              <a:latin typeface="+mn-ea"/>
            </a:endParaRPr>
          </a:p>
        </p:txBody>
      </p:sp>
      <p:sp>
        <p:nvSpPr>
          <p:cNvPr id="3" name="角丸四角形 2"/>
          <p:cNvSpPr/>
          <p:nvPr/>
        </p:nvSpPr>
        <p:spPr>
          <a:xfrm>
            <a:off x="560512" y="188640"/>
            <a:ext cx="55446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１　対象とする個人及び集団の範囲</a:t>
            </a:r>
          </a:p>
        </p:txBody>
      </p:sp>
      <p:sp>
        <p:nvSpPr>
          <p:cNvPr id="4" name="正方形/長方形 3"/>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7</a:t>
            </a:fld>
            <a:endParaRPr kumimoji="1" lang="ja-JP" altLang="en-US" dirty="0"/>
          </a:p>
        </p:txBody>
      </p:sp>
      <p:sp>
        <p:nvSpPr>
          <p:cNvPr id="7" name="正方形/長方形 6"/>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26049704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4247317"/>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a:latin typeface="+mn-ea"/>
              </a:rPr>
              <a:t>〉</a:t>
            </a:r>
          </a:p>
          <a:p>
            <a:pPr marL="342900" indent="-342900" algn="just">
              <a:buFont typeface="Wingdings" panose="05000000000000000000" pitchFamily="2" charset="2"/>
              <a:buChar char="l"/>
            </a:pPr>
            <a:r>
              <a:rPr lang="ja-JP" altLang="en-US" sz="2000" dirty="0" smtClean="0">
                <a:latin typeface="+mn-ea"/>
              </a:rPr>
              <a:t>耐</a:t>
            </a:r>
            <a:r>
              <a:rPr lang="ja-JP" altLang="en-US" sz="2000" dirty="0">
                <a:latin typeface="+mn-ea"/>
              </a:rPr>
              <a:t>容上限量の策定</a:t>
            </a:r>
          </a:p>
          <a:p>
            <a:pPr marL="468000" indent="-342000" algn="just">
              <a:buFont typeface="Arial" panose="020B0604020202020204" pitchFamily="34" charset="0"/>
              <a:buChar char="•"/>
            </a:pPr>
            <a:r>
              <a:rPr lang="ja-JP" altLang="en-US" sz="2000" dirty="0">
                <a:latin typeface="+mn-ea"/>
              </a:rPr>
              <a:t>十分な科学的根拠はないため、設定は見送り。</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生活習慣病の発症予防</a:t>
            </a:r>
          </a:p>
          <a:p>
            <a:pPr marL="468000" indent="-342000" algn="just">
              <a:buFont typeface="Arial" panose="020B0604020202020204" pitchFamily="34" charset="0"/>
              <a:buChar char="•"/>
            </a:pPr>
            <a:r>
              <a:rPr lang="ja-JP" altLang="en-US" sz="2000" dirty="0">
                <a:latin typeface="+mn-ea"/>
              </a:rPr>
              <a:t>ビタミン</a:t>
            </a:r>
            <a:r>
              <a:rPr lang="en-US" altLang="ja-JP" sz="2000" dirty="0">
                <a:latin typeface="+mn-ea"/>
              </a:rPr>
              <a:t>K</a:t>
            </a:r>
            <a:r>
              <a:rPr lang="ja-JP" altLang="en-US" sz="2000" dirty="0">
                <a:latin typeface="+mn-ea"/>
              </a:rPr>
              <a:t>不足と種々の疾患リスクに関する報告はあるものの、いまだ十分な根拠はないことから、目標量の設定は見送り。</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生活習慣病の重症化予防</a:t>
            </a:r>
          </a:p>
          <a:p>
            <a:pPr marL="468000" indent="-342000" algn="just">
              <a:buFont typeface="Arial" panose="020B0604020202020204" pitchFamily="34" charset="0"/>
              <a:buChar char="•"/>
            </a:pPr>
            <a:r>
              <a:rPr lang="ja-JP" altLang="en-US" sz="2000" dirty="0">
                <a:latin typeface="+mn-ea"/>
              </a:rPr>
              <a:t>ビタミン</a:t>
            </a:r>
            <a:r>
              <a:rPr lang="en-US" altLang="ja-JP" sz="2000" dirty="0">
                <a:latin typeface="+mn-ea"/>
              </a:rPr>
              <a:t>K</a:t>
            </a:r>
            <a:r>
              <a:rPr lang="ja-JP" altLang="en-US" sz="2000" dirty="0">
                <a:latin typeface="+mn-ea"/>
              </a:rPr>
              <a:t>不足は骨折リスクを増大させることが報告されているが、栄養素としてのビタミン</a:t>
            </a:r>
            <a:r>
              <a:rPr lang="en-US" altLang="ja-JP" sz="2000" dirty="0">
                <a:latin typeface="+mn-ea"/>
              </a:rPr>
              <a:t>K</a:t>
            </a:r>
            <a:r>
              <a:rPr lang="ja-JP" altLang="en-US" sz="2000" dirty="0">
                <a:latin typeface="+mn-ea"/>
              </a:rPr>
              <a:t>介入による骨折抑制効果については更に検討を要することから、重症化予防のための量の設定は見送り。</a:t>
            </a:r>
            <a:endParaRPr lang="en-US" altLang="ja-JP" sz="2000" dirty="0">
              <a:latin typeface="+mn-ea"/>
            </a:endParaRPr>
          </a:p>
          <a:p>
            <a:pPr marL="216000" algn="just"/>
            <a:endParaRPr lang="en-US" altLang="ja-JP" sz="2000" dirty="0">
              <a:latin typeface="+mn-ea"/>
            </a:endParaRPr>
          </a:p>
          <a:p>
            <a:pPr algn="just"/>
            <a:r>
              <a:rPr lang="en-US" altLang="ja-JP" sz="2000" dirty="0">
                <a:latin typeface="+mn-ea"/>
              </a:rPr>
              <a:t>〈</a:t>
            </a:r>
            <a:r>
              <a:rPr lang="ja-JP" altLang="en-US" sz="2000" dirty="0">
                <a:latin typeface="+mn-ea"/>
              </a:rPr>
              <a:t>今後の課題</a:t>
            </a:r>
            <a:r>
              <a:rPr lang="en-US" altLang="ja-JP" sz="2000" dirty="0">
                <a:latin typeface="+mn-ea"/>
              </a:rPr>
              <a:t>〉</a:t>
            </a:r>
          </a:p>
          <a:p>
            <a:pPr marL="468000" indent="-342000" algn="just">
              <a:buFont typeface="Arial" panose="020B0604020202020204" pitchFamily="34" charset="0"/>
              <a:buChar char="•"/>
            </a:pPr>
            <a:r>
              <a:rPr lang="ja-JP" altLang="en-US" sz="2000" dirty="0">
                <a:latin typeface="+mn-ea"/>
              </a:rPr>
              <a:t>ビタミン</a:t>
            </a:r>
            <a:r>
              <a:rPr lang="en-US" altLang="ja-JP" sz="2000" dirty="0">
                <a:latin typeface="+mn-ea"/>
              </a:rPr>
              <a:t>K</a:t>
            </a:r>
            <a:r>
              <a:rPr lang="ja-JP" altLang="en-US" sz="2000" dirty="0">
                <a:latin typeface="+mn-ea"/>
              </a:rPr>
              <a:t>不足と骨折リスクの関連について、更なる研究が必要。</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79</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457750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668920" y="1189658"/>
          <a:ext cx="3564000" cy="470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2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目安</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目安</a:t>
                      </a:r>
                      <a:r>
                        <a:rPr lang="ja-JP" altLang="ja-JP" sz="1600" b="0" u="none" kern="100" dirty="0">
                          <a:solidFill>
                            <a:schemeClr val="tx1"/>
                          </a:solidFill>
                          <a:effectLst/>
                          <a:latin typeface="ＭＳ Ｐゴシック" panose="020B0600070205080204" pitchFamily="50" charset="-128"/>
                          <a:ea typeface="+mn-ea"/>
                        </a:rPr>
                        <a:t>量</a:t>
                      </a: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７</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７</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30275">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760507"/>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ビタミン</a:t>
            </a:r>
            <a:r>
              <a:rPr lang="en-US" altLang="ja-JP" sz="2000" dirty="0">
                <a:latin typeface="+mn-ea"/>
              </a:rPr>
              <a:t>K</a:t>
            </a:r>
            <a:r>
              <a:rPr lang="ja-JP" altLang="en-US" sz="2000" dirty="0">
                <a:latin typeface="+mn-ea"/>
              </a:rPr>
              <a:t>の食事摂取基準（</a:t>
            </a:r>
            <a:r>
              <a:rPr lang="en-US" altLang="ja-JP" sz="2000" dirty="0">
                <a:latin typeface="+mn-ea"/>
              </a:rPr>
              <a:t>µg/</a:t>
            </a:r>
            <a:r>
              <a:rPr lang="ja-JP" altLang="en-US" sz="2000" dirty="0">
                <a:latin typeface="+mn-ea"/>
              </a:rPr>
              <a:t>日）</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80</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p.171</a:t>
            </a:r>
            <a:r>
              <a:rPr kumimoji="1" lang="ja-JP" altLang="en-US" sz="1100" dirty="0" smtClean="0">
                <a:solidFill>
                  <a:schemeClr val="tx1"/>
                </a:solidFill>
                <a:latin typeface="+mn-ea"/>
              </a:rPr>
              <a:t>～</a:t>
            </a:r>
            <a:r>
              <a:rPr kumimoji="1" lang="en-US" altLang="ja-JP" sz="1100" dirty="0" smtClean="0">
                <a:solidFill>
                  <a:schemeClr val="tx1"/>
                </a:solidFill>
                <a:latin typeface="+mn-ea"/>
              </a:rPr>
              <a:t>p.208</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180068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692696"/>
            <a:ext cx="8820000" cy="617092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spc="-30" dirty="0">
                <a:latin typeface="+mn-ea"/>
              </a:rPr>
              <a:t>尿中ビタミン</a:t>
            </a:r>
            <a:r>
              <a:rPr lang="en-US" altLang="ja-JP" sz="2000" spc="-30" dirty="0">
                <a:latin typeface="+mn-ea"/>
              </a:rPr>
              <a:t>B</a:t>
            </a:r>
            <a:r>
              <a:rPr lang="en-US" altLang="ja-JP" sz="2000" spc="-30" baseline="-25000" dirty="0">
                <a:latin typeface="+mn-ea"/>
              </a:rPr>
              <a:t>1</a:t>
            </a:r>
            <a:r>
              <a:rPr lang="ja-JP" altLang="en-US" sz="2000" spc="-30" dirty="0">
                <a:latin typeface="+mn-ea"/>
              </a:rPr>
              <a:t>排泄量が増大し始める摂取量（体内飽和量）から、推定平均必要量を設定</a:t>
            </a:r>
            <a:r>
              <a:rPr lang="ja-JP" altLang="en-US" sz="2000" dirty="0">
                <a:latin typeface="+mn-ea"/>
              </a:rPr>
              <a:t>。</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成人・高齢者・小児：ビタミン</a:t>
            </a:r>
            <a:r>
              <a:rPr lang="en-US" altLang="ja-JP" sz="2000" dirty="0">
                <a:latin typeface="+mn-ea"/>
              </a:rPr>
              <a:t>B</a:t>
            </a:r>
            <a:r>
              <a:rPr lang="en-US" altLang="ja-JP" sz="2000" baseline="-25000" dirty="0">
                <a:latin typeface="+mn-ea"/>
              </a:rPr>
              <a:t>1</a:t>
            </a:r>
            <a:r>
              <a:rPr lang="ja-JP" altLang="en-US" sz="2000" dirty="0">
                <a:latin typeface="+mn-ea"/>
              </a:rPr>
              <a:t>摂取量と尿中のビタミン</a:t>
            </a:r>
            <a:r>
              <a:rPr lang="en-US" altLang="ja-JP" sz="2000" dirty="0">
                <a:latin typeface="+mn-ea"/>
              </a:rPr>
              <a:t>B</a:t>
            </a:r>
            <a:r>
              <a:rPr lang="en-US" altLang="ja-JP" sz="2000" baseline="-25000" dirty="0">
                <a:latin typeface="+mn-ea"/>
              </a:rPr>
              <a:t>1</a:t>
            </a:r>
            <a:r>
              <a:rPr lang="ja-JP" altLang="en-US" sz="2000" dirty="0">
                <a:latin typeface="+mn-ea"/>
              </a:rPr>
              <a:t>排泄量との関係式における変曲点を推定平均必要量を算定するための参照値とし、推定エネルギー必要量を乗じて算定。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妊婦の付加量：ビタミン</a:t>
            </a:r>
            <a:r>
              <a:rPr lang="en-US" altLang="ja-JP" sz="2000" dirty="0">
                <a:latin typeface="+mn-ea"/>
              </a:rPr>
              <a:t>B</a:t>
            </a:r>
            <a:r>
              <a:rPr lang="en-US" altLang="ja-JP" sz="2000" baseline="-25000" dirty="0">
                <a:latin typeface="+mn-ea"/>
              </a:rPr>
              <a:t>1</a:t>
            </a:r>
            <a:r>
              <a:rPr lang="ja-JP" altLang="en-US" sz="2000" dirty="0">
                <a:latin typeface="+mn-ea"/>
              </a:rPr>
              <a:t>がエネルギー要求量に応じて増大するという代謝性から、妊娠によるエネルギー付加量に推定平均必要量の参照値を乗じて算定。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授乳婦の付加量：母乳中のビタミン</a:t>
            </a:r>
            <a:r>
              <a:rPr lang="en-US" altLang="ja-JP" sz="2000" dirty="0">
                <a:latin typeface="+mn-ea"/>
              </a:rPr>
              <a:t>B</a:t>
            </a:r>
            <a:r>
              <a:rPr lang="en-US" altLang="ja-JP" sz="2000" baseline="-25000" dirty="0">
                <a:latin typeface="+mn-ea"/>
              </a:rPr>
              <a:t>1</a:t>
            </a:r>
            <a:r>
              <a:rPr lang="ja-JP" altLang="en-US" sz="2000" dirty="0">
                <a:latin typeface="+mn-ea"/>
              </a:rPr>
              <a:t>濃度に泌乳量を乗じ、相対生体利用率を考慮して算定。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乳児：０～５か月児は、母乳中のビタミン</a:t>
            </a:r>
            <a:r>
              <a:rPr lang="en-US" altLang="ja-JP" sz="2000" dirty="0">
                <a:latin typeface="+mn-ea"/>
              </a:rPr>
              <a:t>B</a:t>
            </a:r>
            <a:r>
              <a:rPr lang="en-US" altLang="ja-JP" sz="2000" baseline="-25000" dirty="0">
                <a:latin typeface="+mn-ea"/>
              </a:rPr>
              <a:t>1</a:t>
            </a:r>
            <a:r>
              <a:rPr lang="ja-JP" altLang="en-US" sz="2000" dirty="0">
                <a:latin typeface="+mn-ea"/>
              </a:rPr>
              <a:t>濃度に基準哺乳量を乗じて算定し、６～</a:t>
            </a:r>
            <a:r>
              <a:rPr lang="en-US" altLang="ja-JP" sz="2000" dirty="0">
                <a:latin typeface="+mn-ea"/>
              </a:rPr>
              <a:t>11</a:t>
            </a:r>
            <a:r>
              <a:rPr lang="ja-JP" altLang="en-US" sz="2000" dirty="0">
                <a:latin typeface="+mn-ea"/>
              </a:rPr>
              <a:t>か月児は、０～５か月児の目安量と</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歳の推定平均必要量からの外挿値の平均値を基に設定。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a:t>
            </a:r>
          </a:p>
          <a:p>
            <a:pPr marL="468000" indent="-342000" algn="just">
              <a:buFont typeface="Arial" panose="020B0604020202020204" pitchFamily="34" charset="0"/>
              <a:buChar char="•"/>
            </a:pPr>
            <a:r>
              <a:rPr lang="ja-JP" altLang="en-US" sz="2000" dirty="0">
                <a:latin typeface="+mn-ea"/>
              </a:rPr>
              <a:t>十分な科学的根拠はないため、設定は見送り。</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７</a:t>
            </a:r>
            <a:r>
              <a:rPr lang="en-US" altLang="ja-JP" sz="2400" dirty="0">
                <a:latin typeface="+mn-ea"/>
              </a:rPr>
              <a:t>-</a:t>
            </a:r>
            <a:r>
              <a:rPr lang="ja-JP" altLang="en-US" sz="2400" dirty="0">
                <a:latin typeface="+mn-ea"/>
              </a:rPr>
              <a:t>１　ビタミン</a:t>
            </a:r>
            <a:r>
              <a:rPr lang="en-US" altLang="ja-JP" sz="2400" dirty="0">
                <a:latin typeface="+mn-ea"/>
              </a:rPr>
              <a:t>B</a:t>
            </a:r>
            <a:r>
              <a:rPr lang="en-US" altLang="ja-JP" sz="2400" baseline="-25000" dirty="0">
                <a:latin typeface="+mn-ea"/>
              </a:rPr>
              <a:t>1</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81</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5140058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43000" y="767601"/>
            <a:ext cx="8820000" cy="163121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活用に当たっての留意事項</a:t>
            </a:r>
            <a:r>
              <a:rPr lang="en-US" altLang="ja-JP" sz="2000" dirty="0">
                <a:latin typeface="+mn-ea"/>
              </a:rPr>
              <a:t>〉</a:t>
            </a:r>
          </a:p>
          <a:p>
            <a:pPr marL="468000" indent="-342900" algn="just">
              <a:buClr>
                <a:schemeClr val="tx1"/>
              </a:buClr>
              <a:buFont typeface="Arial" panose="020B0604020202020204" pitchFamily="34" charset="0"/>
              <a:buChar char="•"/>
            </a:pPr>
            <a:r>
              <a:rPr lang="ja-JP" altLang="en-US" sz="2000" spc="-30" dirty="0">
                <a:latin typeface="+mn-ea"/>
              </a:rPr>
              <a:t>推定平均必要量は、ビタミン</a:t>
            </a:r>
            <a:r>
              <a:rPr lang="en-US" altLang="ja-JP" sz="2000" spc="-30" dirty="0">
                <a:latin typeface="+mn-ea"/>
              </a:rPr>
              <a:t>B</a:t>
            </a:r>
            <a:r>
              <a:rPr lang="en-US" altLang="ja-JP" sz="2000" spc="-30" baseline="-25000" dirty="0">
                <a:latin typeface="+mn-ea"/>
              </a:rPr>
              <a:t>1</a:t>
            </a:r>
            <a:r>
              <a:rPr lang="ja-JP" altLang="en-US" sz="2000" spc="-30" dirty="0">
                <a:latin typeface="+mn-ea"/>
              </a:rPr>
              <a:t>の欠乏症である脚気を予防するに足る最小必要量からではなく、尿中にビタミン</a:t>
            </a:r>
            <a:r>
              <a:rPr lang="en-US" altLang="ja-JP" sz="2000" spc="-30" dirty="0">
                <a:latin typeface="+mn-ea"/>
              </a:rPr>
              <a:t>B</a:t>
            </a:r>
            <a:r>
              <a:rPr lang="en-US" altLang="ja-JP" sz="2000" spc="-30" baseline="-25000" dirty="0">
                <a:latin typeface="+mn-ea"/>
              </a:rPr>
              <a:t>1</a:t>
            </a:r>
            <a:r>
              <a:rPr lang="ja-JP" altLang="en-US" sz="2000" spc="-30" dirty="0">
                <a:latin typeface="+mn-ea"/>
              </a:rPr>
              <a:t>排泄量が増大し始める摂取量（体内飽和量）から算定しているため、</a:t>
            </a:r>
            <a:r>
              <a:rPr lang="ja-JP" altLang="en-US" sz="2000" spc="-30" dirty="0">
                <a:solidFill>
                  <a:srgbClr val="FF0000"/>
                </a:solidFill>
                <a:latin typeface="+mn-ea"/>
              </a:rPr>
              <a:t>災害時等の避難所における食事提供の計画・評価のために、当面の目標とする栄養の参照量として活用する際には留意が必要</a:t>
            </a:r>
            <a:r>
              <a:rPr lang="ja-JP" altLang="en-US" sz="2000" dirty="0">
                <a:solidFill>
                  <a:srgbClr val="FF0000"/>
                </a:solidFill>
                <a:latin typeface="+mn-ea"/>
              </a:rPr>
              <a:t>。</a:t>
            </a:r>
            <a:endParaRPr lang="en-US" altLang="ja-JP" sz="2000" dirty="0">
              <a:solidFill>
                <a:srgbClr val="FF0000"/>
              </a:solidFill>
              <a:latin typeface="+mn-ea"/>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82</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3835425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69196614"/>
              </p:ext>
            </p:extLst>
          </p:nvPr>
        </p:nvGraphicFramePr>
        <p:xfrm>
          <a:off x="669144" y="686396"/>
          <a:ext cx="7165364"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936341">
                  <a:extLst>
                    <a:ext uri="{9D8B030D-6E8A-4147-A177-3AD203B41FA5}">
                      <a16:colId xmlns:a16="http://schemas.microsoft.com/office/drawing/2014/main" val="192033357"/>
                    </a:ext>
                  </a:extLst>
                </a:gridCol>
                <a:gridCol w="936341">
                  <a:extLst>
                    <a:ext uri="{9D8B030D-6E8A-4147-A177-3AD203B41FA5}">
                      <a16:colId xmlns:a16="http://schemas.microsoft.com/office/drawing/2014/main" val="20007"/>
                    </a:ext>
                  </a:extLst>
                </a:gridCol>
                <a:gridCol w="936341">
                  <a:extLst>
                    <a:ext uri="{9D8B030D-6E8A-4147-A177-3AD203B41FA5}">
                      <a16:colId xmlns:a16="http://schemas.microsoft.com/office/drawing/2014/main" val="20008"/>
                    </a:ext>
                  </a:extLst>
                </a:gridCol>
                <a:gridCol w="936341">
                  <a:extLst>
                    <a:ext uri="{9D8B030D-6E8A-4147-A177-3AD203B41FA5}">
                      <a16:colId xmlns:a16="http://schemas.microsoft.com/office/drawing/2014/main" val="1665929544"/>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推奨量</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目安量</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推奨量</a:t>
                      </a:r>
                      <a:endParaRPr lang="ja-JP" altLang="ja-JP" sz="1600" b="0" u="none" kern="1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924014753"/>
              </p:ext>
            </p:extLst>
          </p:nvPr>
        </p:nvGraphicFramePr>
        <p:xfrm>
          <a:off x="669144" y="5674034"/>
          <a:ext cx="8820000" cy="923318"/>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923318">
                <a:tc>
                  <a:txBody>
                    <a:bodyPr/>
                    <a:lstStyle/>
                    <a:p>
                      <a:pPr algn="just">
                        <a:lnSpc>
                          <a:spcPts val="1200"/>
                        </a:lnSpc>
                        <a:spcAft>
                          <a:spcPts val="0"/>
                        </a:spcAft>
                      </a:pPr>
                      <a:r>
                        <a:rPr lang="ja-JP" altLang="ja-JP" sz="1400" kern="100" baseline="30000" dirty="0">
                          <a:effectLst/>
                          <a:latin typeface="+mj-ea"/>
                          <a:ea typeface="+mj-ea"/>
                          <a:cs typeface="Times New Roman" panose="02020603050405020304" pitchFamily="18" charset="0"/>
                        </a:rPr>
                        <a:t>１</a:t>
                      </a:r>
                      <a:r>
                        <a:rPr lang="ja-JP" altLang="ja-JP" sz="1400" kern="100" dirty="0">
                          <a:effectLst/>
                          <a:latin typeface="+mj-ea"/>
                          <a:ea typeface="+mj-ea"/>
                          <a:cs typeface="Times New Roman" panose="02020603050405020304" pitchFamily="18" charset="0"/>
                        </a:rPr>
                        <a:t>チアミン塩化物塩酸塩（分子量</a:t>
                      </a:r>
                      <a:r>
                        <a:rPr lang="en-US" altLang="ja-JP" sz="1400" kern="100" dirty="0">
                          <a:effectLst/>
                          <a:latin typeface="+mj-ea"/>
                          <a:ea typeface="+mj-ea"/>
                          <a:cs typeface="Times New Roman" panose="02020603050405020304" pitchFamily="18" charset="0"/>
                        </a:rPr>
                        <a:t>=337.3</a:t>
                      </a:r>
                      <a:r>
                        <a:rPr lang="ja-JP" altLang="ja-JP" sz="1400" kern="100" dirty="0">
                          <a:effectLst/>
                          <a:latin typeface="+mj-ea"/>
                          <a:ea typeface="+mj-ea"/>
                          <a:cs typeface="Times New Roman" panose="02020603050405020304" pitchFamily="18" charset="0"/>
                        </a:rPr>
                        <a:t>）の重量として示した。</a:t>
                      </a:r>
                      <a:endParaRPr lang="ja-JP" altLang="ja-JP" sz="1800" kern="100" dirty="0">
                        <a:effectLst/>
                        <a:latin typeface="+mj-ea"/>
                        <a:ea typeface="+mj-ea"/>
                        <a:cs typeface="Times New Roman" panose="02020603050405020304" pitchFamily="18" charset="0"/>
                      </a:endParaRPr>
                    </a:p>
                    <a:p>
                      <a:r>
                        <a:rPr lang="en-US" altLang="ja-JP" sz="1400" kern="100" baseline="30000" dirty="0">
                          <a:effectLst/>
                          <a:latin typeface="+mj-ea"/>
                          <a:ea typeface="+mj-ea"/>
                          <a:cs typeface="Times New Roman" panose="02020603050405020304" pitchFamily="18" charset="0"/>
                        </a:rPr>
                        <a:t>2</a:t>
                      </a:r>
                      <a:r>
                        <a:rPr lang="ja-JP" altLang="ja-JP" sz="1400" kern="100" dirty="0">
                          <a:effectLst/>
                          <a:latin typeface="+mj-ea"/>
                          <a:ea typeface="+mj-ea"/>
                          <a:cs typeface="Times New Roman" panose="02020603050405020304" pitchFamily="18" charset="0"/>
                        </a:rPr>
                        <a:t>身体活動レベル</a:t>
                      </a:r>
                      <a:r>
                        <a:rPr lang="ja-JP" altLang="ja-JP" sz="1400" kern="100" dirty="0">
                          <a:effectLst/>
                          <a:latin typeface="+mj-ea"/>
                          <a:ea typeface="+mj-ea"/>
                          <a:cs typeface="ＭＳ 明朝" panose="02020609040205080304" pitchFamily="17" charset="-128"/>
                        </a:rPr>
                        <a:t>Ⅱ</a:t>
                      </a:r>
                      <a:r>
                        <a:rPr lang="ja-JP" altLang="ja-JP" sz="1400" kern="100" dirty="0">
                          <a:effectLst/>
                          <a:latin typeface="+mj-ea"/>
                          <a:ea typeface="+mj-ea"/>
                          <a:cs typeface="Times New Roman" panose="02020603050405020304" pitchFamily="18" charset="0"/>
                        </a:rPr>
                        <a:t>の推定エネルギー必要量を用いて算定した。</a:t>
                      </a:r>
                      <a:r>
                        <a:rPr lang="en-US" altLang="ja-JP" sz="1400" kern="100" dirty="0">
                          <a:effectLst/>
                          <a:latin typeface="+mj-ea"/>
                          <a:ea typeface="+mj-ea"/>
                          <a:cs typeface="Times New Roman" panose="02020603050405020304" pitchFamily="18" charset="0"/>
                        </a:rPr>
                        <a:t/>
                      </a:r>
                      <a:br>
                        <a:rPr lang="en-US" altLang="ja-JP" sz="1400" kern="100" dirty="0">
                          <a:effectLst/>
                          <a:latin typeface="+mj-ea"/>
                          <a:ea typeface="+mj-ea"/>
                          <a:cs typeface="Times New Roman" panose="02020603050405020304" pitchFamily="18" charset="0"/>
                        </a:rPr>
                      </a:br>
                      <a:r>
                        <a:rPr lang="ja-JP" altLang="ja-JP" sz="1400" kern="100" dirty="0">
                          <a:effectLst/>
                          <a:latin typeface="+mj-ea"/>
                          <a:ea typeface="+mj-ea"/>
                          <a:cs typeface="Times New Roman" panose="02020603050405020304" pitchFamily="18" charset="0"/>
                        </a:rPr>
                        <a:t>特記事項：推定平均必要量は、ビタミン</a:t>
                      </a:r>
                      <a:r>
                        <a:rPr lang="en-US" altLang="ja-JP" sz="1400" kern="100" dirty="0">
                          <a:effectLst/>
                          <a:latin typeface="+mj-ea"/>
                          <a:ea typeface="+mj-ea"/>
                          <a:cs typeface="Times New Roman" panose="02020603050405020304" pitchFamily="18" charset="0"/>
                        </a:rPr>
                        <a:t>B</a:t>
                      </a:r>
                      <a:r>
                        <a:rPr lang="en-US" altLang="ja-JP" sz="1400" kern="100" baseline="-25000" dirty="0">
                          <a:effectLst/>
                          <a:latin typeface="+mj-ea"/>
                          <a:ea typeface="+mj-ea"/>
                          <a:cs typeface="Times New Roman" panose="02020603050405020304" pitchFamily="18" charset="0"/>
                        </a:rPr>
                        <a:t>1</a:t>
                      </a:r>
                      <a:r>
                        <a:rPr lang="ja-JP" altLang="ja-JP" sz="1400" kern="100" dirty="0">
                          <a:effectLst/>
                          <a:latin typeface="+mj-ea"/>
                          <a:ea typeface="+mj-ea"/>
                          <a:cs typeface="Times New Roman" panose="02020603050405020304" pitchFamily="18" charset="0"/>
                        </a:rPr>
                        <a:t>の欠乏症である脚気を予防するに足る最小必要量からではなく、</a:t>
                      </a:r>
                      <a:endParaRPr lang="en-US" altLang="ja-JP" sz="1400" kern="100" dirty="0">
                        <a:effectLst/>
                        <a:latin typeface="+mj-ea"/>
                        <a:ea typeface="+mj-ea"/>
                        <a:cs typeface="Times New Roman" panose="02020603050405020304" pitchFamily="18" charset="0"/>
                      </a:endParaRPr>
                    </a:p>
                    <a:p>
                      <a:r>
                        <a:rPr lang="ja-JP" altLang="en-US" sz="1400" kern="100" dirty="0">
                          <a:effectLst/>
                          <a:latin typeface="+mj-ea"/>
                          <a:ea typeface="+mj-ea"/>
                          <a:cs typeface="Times New Roman" panose="02020603050405020304" pitchFamily="18" charset="0"/>
                        </a:rPr>
                        <a:t>　　　　　　</a:t>
                      </a:r>
                      <a:r>
                        <a:rPr lang="ja-JP" altLang="en-US" sz="1400" kern="100" baseline="0" dirty="0">
                          <a:effectLst/>
                          <a:latin typeface="+mj-ea"/>
                          <a:ea typeface="+mj-ea"/>
                          <a:cs typeface="Times New Roman" panose="02020603050405020304" pitchFamily="18" charset="0"/>
                        </a:rPr>
                        <a:t>  </a:t>
                      </a:r>
                      <a:r>
                        <a:rPr lang="ja-JP" altLang="ja-JP" sz="1400" kern="100" dirty="0">
                          <a:effectLst/>
                          <a:latin typeface="+mj-ea"/>
                          <a:ea typeface="+mj-ea"/>
                          <a:cs typeface="Times New Roman" panose="02020603050405020304" pitchFamily="18" charset="0"/>
                        </a:rPr>
                        <a:t>尿中にビタミン</a:t>
                      </a:r>
                      <a:r>
                        <a:rPr lang="en-US" altLang="ja-JP" sz="1400" kern="100" dirty="0">
                          <a:effectLst/>
                          <a:latin typeface="+mj-ea"/>
                          <a:ea typeface="+mj-ea"/>
                          <a:cs typeface="Times New Roman" panose="02020603050405020304" pitchFamily="18" charset="0"/>
                        </a:rPr>
                        <a:t>B</a:t>
                      </a:r>
                      <a:r>
                        <a:rPr lang="en-US" altLang="ja-JP" sz="1400" kern="100" baseline="-25000" dirty="0">
                          <a:effectLst/>
                          <a:latin typeface="+mj-ea"/>
                          <a:ea typeface="+mj-ea"/>
                          <a:cs typeface="Times New Roman" panose="02020603050405020304" pitchFamily="18" charset="0"/>
                        </a:rPr>
                        <a:t>1</a:t>
                      </a:r>
                      <a:r>
                        <a:rPr lang="ja-JP" altLang="ja-JP" sz="1400" kern="100" dirty="0">
                          <a:effectLst/>
                          <a:latin typeface="+mj-ea"/>
                          <a:ea typeface="+mj-ea"/>
                          <a:cs typeface="Times New Roman" panose="02020603050405020304" pitchFamily="18" charset="0"/>
                        </a:rPr>
                        <a:t>の排泄量が増大し始める摂取量（体内飽和量）から算定。</a:t>
                      </a:r>
                      <a:endParaRPr lang="en-US" altLang="ja-JP" sz="1400" u="none" strike="noStrike" baseline="0" dirty="0">
                        <a:effectLst/>
                        <a:latin typeface="+mj-ea"/>
                        <a:ea typeface="+mj-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9" name="テキスト ボックス 8"/>
          <p:cNvSpPr txBox="1"/>
          <p:nvPr/>
        </p:nvSpPr>
        <p:spPr>
          <a:xfrm>
            <a:off x="543000" y="257012"/>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ビタミン</a:t>
            </a:r>
            <a:r>
              <a:rPr lang="en-US" altLang="ja-JP" sz="2000" dirty="0">
                <a:latin typeface="+mn-ea"/>
              </a:rPr>
              <a:t>B</a:t>
            </a:r>
            <a:r>
              <a:rPr lang="en-US" altLang="ja-JP" sz="2000" baseline="-25000" dirty="0">
                <a:latin typeface="+mn-ea"/>
              </a:rPr>
              <a:t>1</a:t>
            </a:r>
            <a:r>
              <a:rPr lang="ja-JP" altLang="en-US" sz="2000" dirty="0">
                <a:latin typeface="+mn-ea"/>
              </a:rPr>
              <a:t>の食事摂取基準（</a:t>
            </a:r>
            <a:r>
              <a:rPr lang="en-US" altLang="ja-JP" sz="2000" dirty="0">
                <a:latin typeface="+mn-ea"/>
              </a:rPr>
              <a:t>mg/</a:t>
            </a:r>
            <a:r>
              <a:rPr lang="ja-JP" altLang="en-US" sz="2000" dirty="0">
                <a:latin typeface="+mn-ea"/>
              </a:rPr>
              <a:t>日）</a:t>
            </a:r>
            <a:r>
              <a:rPr lang="en-US" altLang="ja-JP" sz="2000" baseline="30000" dirty="0">
                <a:latin typeface="+mn-ea"/>
              </a:rPr>
              <a:t>1,2</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83</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41128407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692696"/>
            <a:ext cx="8820000" cy="617092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spc="-30" dirty="0">
                <a:latin typeface="+mn-ea"/>
              </a:rPr>
              <a:t>尿中ビタミン</a:t>
            </a:r>
            <a:r>
              <a:rPr lang="en-US" altLang="ja-JP" sz="2000" spc="-30" dirty="0">
                <a:latin typeface="+mn-ea"/>
              </a:rPr>
              <a:t>B</a:t>
            </a:r>
            <a:r>
              <a:rPr lang="en-US" altLang="ja-JP" sz="2000" spc="-30" baseline="-25000" dirty="0">
                <a:latin typeface="+mn-ea"/>
              </a:rPr>
              <a:t>2</a:t>
            </a:r>
            <a:r>
              <a:rPr lang="ja-JP" altLang="en-US" sz="2000" spc="-30" dirty="0">
                <a:latin typeface="+mn-ea"/>
              </a:rPr>
              <a:t>排泄量が増大し始める摂取量（体内飽和量）から、推定平均必要量を設定</a:t>
            </a:r>
            <a:r>
              <a:rPr lang="ja-JP" altLang="en-US" sz="2000" dirty="0">
                <a:latin typeface="+mn-ea"/>
              </a:rPr>
              <a:t>。</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成人・高齢者・小児：ビタミン</a:t>
            </a:r>
            <a:r>
              <a:rPr lang="en-US" altLang="ja-JP" sz="2000" dirty="0">
                <a:latin typeface="+mn-ea"/>
              </a:rPr>
              <a:t>B</a:t>
            </a:r>
            <a:r>
              <a:rPr lang="en-US" altLang="ja-JP" sz="2000" baseline="-25000" dirty="0">
                <a:latin typeface="+mn-ea"/>
              </a:rPr>
              <a:t>2</a:t>
            </a:r>
            <a:r>
              <a:rPr lang="ja-JP" altLang="en-US" sz="2000" dirty="0">
                <a:latin typeface="+mn-ea"/>
              </a:rPr>
              <a:t>摂取量と尿中のビタミン</a:t>
            </a:r>
            <a:r>
              <a:rPr lang="en-US" altLang="ja-JP" sz="2000" dirty="0">
                <a:latin typeface="+mn-ea"/>
              </a:rPr>
              <a:t>B</a:t>
            </a:r>
            <a:r>
              <a:rPr lang="en-US" altLang="ja-JP" sz="2000" baseline="-25000" dirty="0">
                <a:latin typeface="+mn-ea"/>
              </a:rPr>
              <a:t>2</a:t>
            </a:r>
            <a:r>
              <a:rPr lang="ja-JP" altLang="en-US" sz="2000" dirty="0">
                <a:latin typeface="+mn-ea"/>
              </a:rPr>
              <a:t>排泄量との関係式における変曲点を推定平均必要量を算定するための参照値とし、推定エネルギー必要量を乗じて算定。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妊婦の付加量：ビタミン</a:t>
            </a:r>
            <a:r>
              <a:rPr lang="en-US" altLang="ja-JP" sz="2000" dirty="0">
                <a:latin typeface="+mn-ea"/>
              </a:rPr>
              <a:t>B</a:t>
            </a:r>
            <a:r>
              <a:rPr lang="en-US" altLang="ja-JP" sz="2000" baseline="-25000" dirty="0">
                <a:latin typeface="+mn-ea"/>
              </a:rPr>
              <a:t>2</a:t>
            </a:r>
            <a:r>
              <a:rPr lang="ja-JP" altLang="en-US" sz="2000" dirty="0">
                <a:latin typeface="+mn-ea"/>
              </a:rPr>
              <a:t>がエネルギー要求量に応じて増大するという</a:t>
            </a:r>
            <a:r>
              <a:rPr lang="ja-JP" altLang="en-US" sz="2000" dirty="0" smtClean="0">
                <a:latin typeface="+mn-ea"/>
              </a:rPr>
              <a:t>代謝特性</a:t>
            </a:r>
            <a:r>
              <a:rPr lang="ja-JP" altLang="en-US" sz="2000" dirty="0">
                <a:latin typeface="+mn-ea"/>
              </a:rPr>
              <a:t>から、妊娠によるエネルギー付加量に推定平均必要量の参照値を乗じて算定。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授乳婦の付加量：母乳中のビタミン</a:t>
            </a:r>
            <a:r>
              <a:rPr lang="en-US" altLang="ja-JP" sz="2000" dirty="0">
                <a:latin typeface="+mn-ea"/>
              </a:rPr>
              <a:t>B</a:t>
            </a:r>
            <a:r>
              <a:rPr lang="en-US" altLang="ja-JP" sz="2000" baseline="-25000" dirty="0">
                <a:latin typeface="+mn-ea"/>
              </a:rPr>
              <a:t>2</a:t>
            </a:r>
            <a:r>
              <a:rPr lang="ja-JP" altLang="en-US" sz="2000" dirty="0">
                <a:latin typeface="+mn-ea"/>
              </a:rPr>
              <a:t>濃度に泌乳量を乗じ、相対生体利用率を考慮して算定。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乳児：０～５か月児は、母乳中のビタミン</a:t>
            </a:r>
            <a:r>
              <a:rPr lang="en-US" altLang="ja-JP" sz="2000" dirty="0">
                <a:latin typeface="+mn-ea"/>
              </a:rPr>
              <a:t>B</a:t>
            </a:r>
            <a:r>
              <a:rPr lang="en-US" altLang="ja-JP" sz="2000" baseline="-25000" dirty="0">
                <a:latin typeface="+mn-ea"/>
              </a:rPr>
              <a:t>2</a:t>
            </a:r>
            <a:r>
              <a:rPr lang="ja-JP" altLang="en-US" sz="2000" dirty="0">
                <a:latin typeface="+mn-ea"/>
              </a:rPr>
              <a:t>濃度に基準哺乳量を乗じて算定し、６～</a:t>
            </a:r>
            <a:r>
              <a:rPr lang="en-US" altLang="ja-JP" sz="2000" dirty="0">
                <a:latin typeface="+mn-ea"/>
              </a:rPr>
              <a:t>11</a:t>
            </a:r>
            <a:r>
              <a:rPr lang="ja-JP" altLang="en-US" sz="2000" dirty="0">
                <a:latin typeface="+mn-ea"/>
              </a:rPr>
              <a:t>か月児は、０～５か月児の目安量と</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歳の推定平均必要量からの外挿値の平均値を基に設定。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a:t>
            </a:r>
          </a:p>
          <a:p>
            <a:pPr marL="468000" indent="-342000" algn="just">
              <a:buFont typeface="Arial" panose="020B0604020202020204" pitchFamily="34" charset="0"/>
              <a:buChar char="•"/>
            </a:pPr>
            <a:r>
              <a:rPr lang="ja-JP" altLang="en-US" sz="2000" dirty="0">
                <a:latin typeface="+mn-ea"/>
              </a:rPr>
              <a:t>十分な科学的根拠はないため、設定は見送り。</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７</a:t>
            </a:r>
            <a:r>
              <a:rPr lang="en-US" altLang="ja-JP" sz="2400" dirty="0">
                <a:latin typeface="+mn-ea"/>
              </a:rPr>
              <a:t>-</a:t>
            </a:r>
            <a:r>
              <a:rPr lang="ja-JP" altLang="en-US" sz="2400" dirty="0">
                <a:latin typeface="+mn-ea"/>
              </a:rPr>
              <a:t>２　ビタミン</a:t>
            </a:r>
            <a:r>
              <a:rPr lang="en-US" altLang="ja-JP" sz="2400" dirty="0">
                <a:latin typeface="+mn-ea"/>
              </a:rPr>
              <a:t>B</a:t>
            </a:r>
            <a:r>
              <a:rPr lang="en-US" altLang="ja-JP" sz="2400" baseline="-25000" dirty="0">
                <a:latin typeface="+mn-ea"/>
              </a:rPr>
              <a:t>2</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84</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4065210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43000" y="767601"/>
            <a:ext cx="8820000" cy="1938992"/>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活用に当たっての留意事項</a:t>
            </a:r>
            <a:r>
              <a:rPr lang="en-US" altLang="ja-JP" sz="2000" dirty="0">
                <a:latin typeface="+mn-ea"/>
              </a:rPr>
              <a:t>〉</a:t>
            </a:r>
          </a:p>
          <a:p>
            <a:pPr marL="468000" indent="-342900" algn="just">
              <a:buClr>
                <a:schemeClr val="tx1"/>
              </a:buClr>
              <a:buFont typeface="Arial" panose="020B0604020202020204" pitchFamily="34" charset="0"/>
              <a:buChar char="•"/>
            </a:pPr>
            <a:r>
              <a:rPr lang="ja-JP" altLang="en-US" sz="2000" spc="-30" dirty="0">
                <a:latin typeface="+mn-ea"/>
              </a:rPr>
              <a:t>推定平均必要量は、ビタミン</a:t>
            </a:r>
            <a:r>
              <a:rPr lang="en-US" altLang="ja-JP" sz="2000" spc="-30" dirty="0">
                <a:latin typeface="+mn-ea"/>
              </a:rPr>
              <a:t>B</a:t>
            </a:r>
            <a:r>
              <a:rPr lang="en-US" altLang="ja-JP" sz="2000" spc="-30" baseline="-25000" dirty="0">
                <a:latin typeface="+mn-ea"/>
              </a:rPr>
              <a:t>2</a:t>
            </a:r>
            <a:r>
              <a:rPr lang="ja-JP" altLang="en-US" sz="2000" spc="-30" dirty="0">
                <a:latin typeface="+mn-ea"/>
              </a:rPr>
              <a:t>の欠乏症である口唇炎、口角炎、舌炎などの皮膚炎を予防するに足る</a:t>
            </a:r>
            <a:r>
              <a:rPr lang="ja-JP" altLang="en-US" sz="2000" spc="-30" dirty="0" smtClean="0">
                <a:latin typeface="+mn-ea"/>
              </a:rPr>
              <a:t>最小量</a:t>
            </a:r>
            <a:r>
              <a:rPr lang="ja-JP" altLang="en-US" sz="2000" spc="-30" dirty="0">
                <a:latin typeface="+mn-ea"/>
              </a:rPr>
              <a:t>からではなく、尿中にビタミン</a:t>
            </a:r>
            <a:r>
              <a:rPr lang="en-US" altLang="ja-JP" sz="2000" spc="-30" dirty="0">
                <a:latin typeface="+mn-ea"/>
              </a:rPr>
              <a:t>B</a:t>
            </a:r>
            <a:r>
              <a:rPr lang="en-US" altLang="ja-JP" sz="2000" spc="-30" baseline="-25000" dirty="0">
                <a:latin typeface="+mn-ea"/>
              </a:rPr>
              <a:t>2</a:t>
            </a:r>
            <a:r>
              <a:rPr lang="ja-JP" altLang="en-US" sz="2000" spc="-30" dirty="0">
                <a:latin typeface="+mn-ea"/>
              </a:rPr>
              <a:t>排泄量が増大し始める摂取量（体内飽和量）から算定しているため、</a:t>
            </a:r>
            <a:r>
              <a:rPr lang="ja-JP" altLang="en-US" sz="2000" spc="-30" dirty="0">
                <a:solidFill>
                  <a:srgbClr val="FF0000"/>
                </a:solidFill>
                <a:latin typeface="+mn-ea"/>
              </a:rPr>
              <a:t>災害時等の避難所における食事提供の計画・評価のために、当面の目標とする栄養の参照量として活用する際には留意が必要</a:t>
            </a:r>
            <a:r>
              <a:rPr lang="ja-JP" altLang="en-US" sz="2000" dirty="0">
                <a:solidFill>
                  <a:srgbClr val="FF0000"/>
                </a:solidFill>
                <a:latin typeface="+mn-ea"/>
              </a:rPr>
              <a:t>。</a:t>
            </a:r>
            <a:endParaRPr lang="en-US" altLang="ja-JP" sz="2000" dirty="0">
              <a:solidFill>
                <a:srgbClr val="FF0000"/>
              </a:solidFill>
              <a:latin typeface="+mn-ea"/>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85</a:t>
            </a:fld>
            <a:endParaRPr kumimoji="1" lang="ja-JP" altLang="en-US" dirty="0"/>
          </a:p>
        </p:txBody>
      </p:sp>
      <p:sp>
        <p:nvSpPr>
          <p:cNvPr id="5" name="正方形/長方形 4"/>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6691482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207217519"/>
              </p:ext>
            </p:extLst>
          </p:nvPr>
        </p:nvGraphicFramePr>
        <p:xfrm>
          <a:off x="669144" y="757843"/>
          <a:ext cx="7165364"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936341">
                  <a:extLst>
                    <a:ext uri="{9D8B030D-6E8A-4147-A177-3AD203B41FA5}">
                      <a16:colId xmlns:a16="http://schemas.microsoft.com/office/drawing/2014/main" val="192033357"/>
                    </a:ext>
                  </a:extLst>
                </a:gridCol>
                <a:gridCol w="936341">
                  <a:extLst>
                    <a:ext uri="{9D8B030D-6E8A-4147-A177-3AD203B41FA5}">
                      <a16:colId xmlns:a16="http://schemas.microsoft.com/office/drawing/2014/main" val="20007"/>
                    </a:ext>
                  </a:extLst>
                </a:gridCol>
                <a:gridCol w="936341">
                  <a:extLst>
                    <a:ext uri="{9D8B030D-6E8A-4147-A177-3AD203B41FA5}">
                      <a16:colId xmlns:a16="http://schemas.microsoft.com/office/drawing/2014/main" val="20008"/>
                    </a:ext>
                  </a:extLst>
                </a:gridCol>
                <a:gridCol w="936341">
                  <a:extLst>
                    <a:ext uri="{9D8B030D-6E8A-4147-A177-3AD203B41FA5}">
                      <a16:colId xmlns:a16="http://schemas.microsoft.com/office/drawing/2014/main" val="1665929544"/>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1.4</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1.6</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1.4</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1.4</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1.4</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1.6</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1.6</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0.9</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3">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015520226"/>
              </p:ext>
            </p:extLst>
          </p:nvPr>
        </p:nvGraphicFramePr>
        <p:xfrm>
          <a:off x="669504" y="5659715"/>
          <a:ext cx="8820000" cy="64960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algn="just" fontAlgn="ctr"/>
                      <a:r>
                        <a:rPr lang="en-US" altLang="ja-JP" sz="1400" u="none" strike="noStrike" baseline="30000" dirty="0">
                          <a:effectLst/>
                          <a:latin typeface="+mn-ea"/>
                          <a:ea typeface="+mn-ea"/>
                        </a:rPr>
                        <a:t>1</a:t>
                      </a:r>
                      <a:r>
                        <a:rPr lang="ja-JP" altLang="en-US" sz="1400" u="none" strike="noStrike" baseline="0" dirty="0">
                          <a:effectLst/>
                          <a:latin typeface="+mn-ea"/>
                          <a:ea typeface="+mn-ea"/>
                        </a:rPr>
                        <a:t>身体活動レベル</a:t>
                      </a:r>
                      <a:r>
                        <a:rPr lang="en-US" altLang="ja-JP" sz="1400" u="none" strike="noStrike" baseline="0" dirty="0">
                          <a:effectLst/>
                          <a:latin typeface="+mn-ea"/>
                          <a:ea typeface="+mn-ea"/>
                        </a:rPr>
                        <a:t>Ⅱ</a:t>
                      </a:r>
                      <a:r>
                        <a:rPr lang="ja-JP" altLang="en-US" sz="1400" u="none" strike="noStrike" baseline="0" dirty="0">
                          <a:effectLst/>
                          <a:latin typeface="+mn-ea"/>
                          <a:ea typeface="+mn-ea"/>
                        </a:rPr>
                        <a:t>の推定エネルギー必要量を用いて算定した。</a:t>
                      </a:r>
                      <a:endParaRPr lang="en-US" altLang="ja-JP" sz="1400" u="none" strike="noStrike" baseline="0" dirty="0">
                        <a:effectLst/>
                        <a:latin typeface="+mn-ea"/>
                        <a:ea typeface="+mn-ea"/>
                      </a:endParaRPr>
                    </a:p>
                    <a:p>
                      <a:pPr marL="0" marR="0" lvl="0" indent="0" algn="just" defTabSz="914400" rtl="0" eaLnBrk="1" fontAlgn="ctr" latinLnBrk="0" hangingPunct="1">
                        <a:lnSpc>
                          <a:spcPct val="100000"/>
                        </a:lnSpc>
                        <a:spcBef>
                          <a:spcPts val="0"/>
                        </a:spcBef>
                        <a:spcAft>
                          <a:spcPts val="0"/>
                        </a:spcAft>
                        <a:buClrTx/>
                        <a:buSzTx/>
                        <a:buFontTx/>
                        <a:buNone/>
                        <a:tabLst/>
                        <a:defRPr/>
                      </a:pPr>
                      <a:r>
                        <a:rPr lang="ja-JP" altLang="en-US" sz="1400" u="none" strike="noStrike" baseline="0" dirty="0">
                          <a:effectLst/>
                          <a:latin typeface="+mn-ea"/>
                          <a:ea typeface="+mn-ea"/>
                        </a:rPr>
                        <a:t>特記事項：推定平均必要量は、ビタミン</a:t>
                      </a:r>
                      <a:r>
                        <a:rPr lang="en-US" altLang="ja-JP" sz="1400" u="none" strike="noStrike" baseline="0" dirty="0">
                          <a:effectLst/>
                          <a:latin typeface="+mn-ea"/>
                          <a:ea typeface="+mn-ea"/>
                        </a:rPr>
                        <a:t>B</a:t>
                      </a:r>
                      <a:r>
                        <a:rPr lang="en-US" altLang="ja-JP" sz="1400" u="none" strike="noStrike" baseline="-25000" dirty="0">
                          <a:effectLst/>
                          <a:latin typeface="+mn-ea"/>
                          <a:ea typeface="+mn-ea"/>
                        </a:rPr>
                        <a:t>2</a:t>
                      </a:r>
                      <a:r>
                        <a:rPr lang="ja-JP" altLang="en-US" sz="1400" u="none" strike="noStrike" baseline="0" dirty="0">
                          <a:effectLst/>
                          <a:latin typeface="+mn-ea"/>
                          <a:ea typeface="+mn-ea"/>
                        </a:rPr>
                        <a:t>の欠乏症である口唇炎、口角炎、舌炎などの皮膚炎を予防するに足る</a:t>
                      </a:r>
                      <a:r>
                        <a:rPr lang="ja-JP" altLang="en-US" sz="1400" u="none" strike="noStrike" baseline="0" dirty="0" smtClean="0">
                          <a:effectLst/>
                          <a:latin typeface="+mn-ea"/>
                          <a:ea typeface="+mn-ea"/>
                        </a:rPr>
                        <a:t>最小量</a:t>
                      </a:r>
                      <a:r>
                        <a:rPr lang="ja-JP" altLang="en-US" sz="1400" u="none" strike="noStrike" baseline="0" dirty="0">
                          <a:effectLst/>
                          <a:latin typeface="+mn-ea"/>
                          <a:ea typeface="+mn-ea"/>
                        </a:rPr>
                        <a:t>からではなく、尿中にビタミン</a:t>
                      </a:r>
                      <a:r>
                        <a:rPr lang="en-US" altLang="ja-JP" sz="1400" u="none" strike="noStrike" baseline="0" dirty="0">
                          <a:effectLst/>
                          <a:latin typeface="+mn-ea"/>
                          <a:ea typeface="+mn-ea"/>
                        </a:rPr>
                        <a:t>B</a:t>
                      </a:r>
                      <a:r>
                        <a:rPr lang="en-US" altLang="ja-JP" sz="1400" u="none" strike="noStrike" baseline="-25000" dirty="0">
                          <a:effectLst/>
                          <a:latin typeface="+mn-ea"/>
                          <a:ea typeface="+mn-ea"/>
                        </a:rPr>
                        <a:t>2</a:t>
                      </a:r>
                      <a:r>
                        <a:rPr lang="ja-JP" altLang="en-US" sz="1400" u="none" strike="noStrike" baseline="0" dirty="0">
                          <a:effectLst/>
                          <a:latin typeface="+mn-ea"/>
                          <a:ea typeface="+mn-ea"/>
                        </a:rPr>
                        <a:t>の排泄量が増大し始める摂取量（体内飽和量）から算定。</a:t>
                      </a:r>
                      <a:endParaRPr lang="en-US" altLang="ja-JP" sz="1400" u="none" strike="noStrike" baseline="0" dirty="0">
                        <a:effectLst/>
                        <a:latin typeface="+mn-ea"/>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9" name="テキスト ボックス 8"/>
          <p:cNvSpPr txBox="1"/>
          <p:nvPr/>
        </p:nvSpPr>
        <p:spPr>
          <a:xfrm>
            <a:off x="543000" y="328459"/>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ビタミン</a:t>
            </a:r>
            <a:r>
              <a:rPr lang="en-US" altLang="ja-JP" sz="2000" dirty="0">
                <a:latin typeface="+mn-ea"/>
              </a:rPr>
              <a:t>B</a:t>
            </a:r>
            <a:r>
              <a:rPr lang="en-US" altLang="ja-JP" sz="2000" baseline="-25000" dirty="0">
                <a:latin typeface="+mn-ea"/>
              </a:rPr>
              <a:t>2</a:t>
            </a:r>
            <a:r>
              <a:rPr lang="ja-JP" altLang="en-US" sz="2000" dirty="0">
                <a:latin typeface="+mn-ea"/>
              </a:rPr>
              <a:t>の食事摂取基準（</a:t>
            </a:r>
            <a:r>
              <a:rPr lang="en-US" altLang="ja-JP" sz="2000" dirty="0">
                <a:latin typeface="+mn-ea"/>
              </a:rPr>
              <a:t>mg/</a:t>
            </a:r>
            <a:r>
              <a:rPr lang="ja-JP" altLang="en-US" sz="2000" dirty="0">
                <a:latin typeface="+mn-ea"/>
              </a:rPr>
              <a:t>日）</a:t>
            </a:r>
            <a:r>
              <a:rPr lang="en-US" altLang="ja-JP" sz="2000" baseline="30000" dirty="0">
                <a:latin typeface="+mn-ea"/>
              </a:rPr>
              <a:t>1</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86</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34657650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5863144"/>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基指標設定の本的な考え方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spc="-30" dirty="0">
                <a:latin typeface="+mn-ea"/>
              </a:rPr>
              <a:t>ペラグラの発症を予防できる最小摂取量を基に、推定平均必要量を設定</a:t>
            </a:r>
            <a:r>
              <a:rPr lang="ja-JP" altLang="en-US" sz="2000" dirty="0">
                <a:latin typeface="+mn-ea"/>
              </a:rPr>
              <a:t>。</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成人・高齢者・小児：欠乏とならない最小ナイアシン摂取量を推定平均必要量の参照値とし、推定エネルギー必要量を乗じて算定。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a:t>
            </a:r>
            <a:r>
              <a:rPr lang="ja-JP" altLang="en-US" sz="2000" dirty="0" smtClean="0">
                <a:latin typeface="+mn-ea"/>
              </a:rPr>
              <a:t>トリプトファン</a:t>
            </a:r>
            <a:r>
              <a:rPr lang="en-US" altLang="ja-JP" sz="2000" dirty="0" smtClean="0">
                <a:latin typeface="+mn-ea"/>
              </a:rPr>
              <a:t>-</a:t>
            </a:r>
            <a:r>
              <a:rPr lang="ja-JP" altLang="en-US" sz="2000" dirty="0" smtClean="0">
                <a:latin typeface="+mn-ea"/>
              </a:rPr>
              <a:t>ニコチンアミド</a:t>
            </a:r>
            <a:r>
              <a:rPr lang="ja-JP" altLang="en-US" sz="2000" dirty="0">
                <a:latin typeface="+mn-ea"/>
              </a:rPr>
              <a:t>転換率が非妊娠時に比べて増大することから付加量は非設定。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授乳婦の付加量：母乳中のナイアシン濃度に泌乳量を乗じ、相対生体利用率を考慮して算定。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a:t>
            </a:r>
            <a:r>
              <a:rPr lang="ja-JP" altLang="en-US" sz="2000" dirty="0" smtClean="0">
                <a:latin typeface="+mn-ea"/>
              </a:rPr>
              <a:t>のニコチンアミド濃度</a:t>
            </a:r>
            <a:r>
              <a:rPr lang="ja-JP" altLang="en-US" sz="2000" dirty="0">
                <a:latin typeface="+mn-ea"/>
              </a:rPr>
              <a:t>に基準哺乳量を乗じて算定し、６～</a:t>
            </a:r>
            <a:r>
              <a:rPr lang="en-US" altLang="ja-JP" sz="2000" dirty="0">
                <a:latin typeface="+mn-ea"/>
              </a:rPr>
              <a:t>11</a:t>
            </a:r>
            <a:r>
              <a:rPr lang="ja-JP" altLang="en-US" sz="2000" dirty="0">
                <a:latin typeface="+mn-ea"/>
              </a:rPr>
              <a:t>か月児は、０～５か月児の目安量と</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a:t>
            </a:r>
            <a:r>
              <a:rPr lang="ja-JP" altLang="en-US" sz="2000" dirty="0" smtClean="0">
                <a:latin typeface="+mn-ea"/>
              </a:rPr>
              <a:t>平均</a:t>
            </a:r>
            <a:r>
              <a:rPr lang="ja-JP" altLang="en-US" sz="2000" dirty="0">
                <a:latin typeface="+mn-ea"/>
              </a:rPr>
              <a:t>必要量からの外挿値の平均値を基に設定。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耐容上限量の策定方法</a:t>
            </a:r>
          </a:p>
          <a:p>
            <a:pPr marL="468000" indent="-342000" algn="just">
              <a:buFont typeface="Arial" panose="020B0604020202020204" pitchFamily="34" charset="0"/>
              <a:buChar char="•"/>
            </a:pPr>
            <a:r>
              <a:rPr lang="ja-JP" altLang="en-US" sz="2000" dirty="0">
                <a:latin typeface="+mn-ea"/>
              </a:rPr>
              <a:t>ニコチンアミドは１型糖尿病患者への、ニコチン酸は脂質異常症患者への治療薬としての大量投与の報告などを基に、強化食品由来及びサプリメント由来のニコチン</a:t>
            </a:r>
            <a:r>
              <a:rPr lang="ja-JP" altLang="en-US" sz="2000" dirty="0" smtClean="0">
                <a:latin typeface="+mn-ea"/>
              </a:rPr>
              <a:t>酸あるいはニコチンアミドの</a:t>
            </a:r>
            <a:r>
              <a:rPr lang="ja-JP" altLang="en-US" sz="2000" dirty="0">
                <a:latin typeface="+mn-ea"/>
              </a:rPr>
              <a:t>量で、耐容上限量を算定。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７</a:t>
            </a:r>
            <a:r>
              <a:rPr lang="en-US" altLang="ja-JP" sz="2400" dirty="0">
                <a:latin typeface="+mn-ea"/>
              </a:rPr>
              <a:t>-</a:t>
            </a:r>
            <a:r>
              <a:rPr lang="ja-JP" altLang="en-US" sz="2400" dirty="0">
                <a:latin typeface="+mn-ea"/>
              </a:rPr>
              <a:t>３　ナイアシン</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87</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9311627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714397"/>
          <a:ext cx="8654378"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828000">
                  <a:extLst>
                    <a:ext uri="{9D8B030D-6E8A-4147-A177-3AD203B41FA5}">
                      <a16:colId xmlns:a16="http://schemas.microsoft.com/office/drawing/2014/main" val="192033357"/>
                    </a:ext>
                  </a:extLst>
                </a:gridCol>
                <a:gridCol w="853189">
                  <a:extLst>
                    <a:ext uri="{9D8B030D-6E8A-4147-A177-3AD203B41FA5}">
                      <a16:colId xmlns:a16="http://schemas.microsoft.com/office/drawing/2014/main" val="4012083700"/>
                    </a:ext>
                  </a:extLst>
                </a:gridCol>
                <a:gridCol w="936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gridCol w="828000">
                  <a:extLst>
                    <a:ext uri="{9D8B030D-6E8A-4147-A177-3AD203B41FA5}">
                      <a16:colId xmlns:a16="http://schemas.microsoft.com/office/drawing/2014/main" val="1665929544"/>
                    </a:ext>
                  </a:extLst>
                </a:gridCol>
                <a:gridCol w="853189">
                  <a:extLst>
                    <a:ext uri="{9D8B030D-6E8A-4147-A177-3AD203B41FA5}">
                      <a16:colId xmlns:a16="http://schemas.microsoft.com/office/drawing/2014/main" val="3016676881"/>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上限量</a:t>
                      </a:r>
                      <a:r>
                        <a:rPr lang="en-US" altLang="ja-JP" sz="1600" b="0" u="none" kern="100" baseline="30000" dirty="0">
                          <a:solidFill>
                            <a:schemeClr val="tx1"/>
                          </a:solidFill>
                          <a:effectLst/>
                          <a:latin typeface="ＭＳ Ｐゴシック" panose="020B0600070205080204" pitchFamily="50" charset="-128"/>
                          <a:ea typeface="+mn-ea"/>
                        </a:rPr>
                        <a:t>3</a:t>
                      </a:r>
                      <a:endParaRPr lang="ja-JP"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r>
                        <a:rPr lang="en-US" altLang="ja-JP" sz="1600" b="0" u="none" kern="100" baseline="30000" dirty="0">
                          <a:solidFill>
                            <a:schemeClr val="tx1"/>
                          </a:solidFill>
                          <a:effectLst/>
                          <a:latin typeface="ＭＳ Ｐゴシック" panose="020B0600070205080204" pitchFamily="50" charset="-128"/>
                          <a:ea typeface="+mn-ea"/>
                        </a:rPr>
                        <a:t>3</a:t>
                      </a:r>
                      <a:endParaRPr lang="ja-JP" altLang="ja-JP" sz="1600" b="0" u="none" kern="100" baseline="300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r>
                        <a:rPr lang="en-US" altLang="ja-JP" sz="1600" b="0" u="none" kern="100" baseline="30000" dirty="0">
                          <a:solidFill>
                            <a:schemeClr val="tx1"/>
                          </a:solidFill>
                          <a:effectLst/>
                          <a:latin typeface="ＭＳ Ｐゴシック" panose="020B0600070205080204" pitchFamily="50" charset="-128"/>
                          <a:ea typeface="+mn-ea"/>
                        </a:rPr>
                        <a:t>4</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２</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２</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 (15)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８</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 (20)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６</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７</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 (20)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７</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９</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 (30)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７</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８</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 (30)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９</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 (35)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８</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 (35)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 (45)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150 (45</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 (60)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 (60)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 (70)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 (65)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 (80)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mn-ea"/>
                        </a:rPr>
                        <a:t>９</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 (65)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 (85)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 (65)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350 (85)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９</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 (65)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 (80)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 (65)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 (75)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９</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250 (60)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a:t>
                      </a:r>
                      <a:r>
                        <a:rPr lang="ja-JP" altLang="en-US" sz="1600" b="0" i="0" u="none" strike="noStrike" dirty="0">
                          <a:solidFill>
                            <a:schemeClr val="tx1"/>
                          </a:solidFill>
                          <a:effectLst/>
                          <a:latin typeface="ＭＳ Ｐゴシック" panose="020B0600070205080204" pitchFamily="50" charset="-128"/>
                          <a:ea typeface="+mn-ea"/>
                        </a:rPr>
                        <a:t>０</a:t>
                      </a:r>
                      <a:endParaRPr lang="en-US" altLang="ja-JP" sz="1600" b="0" i="0" u="none" strike="noStrike" dirty="0">
                        <a:solidFill>
                          <a:schemeClr val="tx1"/>
                        </a:solidFill>
                        <a:effectLst/>
                        <a:latin typeface="ＭＳ Ｐゴシック" panose="020B0600070205080204" pitchFamily="50" charset="-128"/>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mn-ea"/>
                        </a:rPr>
                        <a:t>+</a:t>
                      </a:r>
                      <a:r>
                        <a:rPr lang="ja-JP" altLang="en-US" sz="1600" b="0" i="0" u="none" strike="noStrike" dirty="0">
                          <a:solidFill>
                            <a:schemeClr val="tx1"/>
                          </a:solidFill>
                          <a:effectLst/>
                          <a:latin typeface="ＭＳ Ｐゴシック" panose="020B0600070205080204" pitchFamily="50" charset="-128"/>
                          <a:ea typeface="+mn-ea"/>
                        </a:rPr>
                        <a:t>０</a:t>
                      </a:r>
                      <a:endParaRPr lang="en-US" altLang="ja-JP" sz="1600" b="0" i="0" u="none" strike="noStrike" dirty="0">
                        <a:solidFill>
                          <a:schemeClr val="tx1"/>
                        </a:solidFill>
                        <a:effectLst/>
                        <a:latin typeface="ＭＳ Ｐゴシック" panose="020B0600070205080204" pitchFamily="50" charset="-128"/>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３</a:t>
                      </a:r>
                      <a:endPar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166737073"/>
              </p:ext>
            </p:extLst>
          </p:nvPr>
        </p:nvGraphicFramePr>
        <p:xfrm>
          <a:off x="669144" y="5660603"/>
          <a:ext cx="8746955" cy="729615"/>
        </p:xfrm>
        <a:graphic>
          <a:graphicData uri="http://schemas.openxmlformats.org/drawingml/2006/table">
            <a:tbl>
              <a:tblPr>
                <a:tableStyleId>{5C22544A-7EE6-4342-B048-85BDC9FD1C3A}</a:tableStyleId>
              </a:tblPr>
              <a:tblGrid>
                <a:gridCol w="8746955">
                  <a:extLst>
                    <a:ext uri="{9D8B030D-6E8A-4147-A177-3AD203B41FA5}">
                      <a16:colId xmlns:a16="http://schemas.microsoft.com/office/drawing/2014/main" val="3725077488"/>
                    </a:ext>
                  </a:extLst>
                </a:gridCol>
              </a:tblGrid>
              <a:tr h="171450">
                <a:tc>
                  <a:txBody>
                    <a:bodyPr/>
                    <a:lstStyle/>
                    <a:p>
                      <a:pPr algn="just" fontAlgn="ctr">
                        <a:lnSpc>
                          <a:spcPts val="1400"/>
                        </a:lnSpc>
                      </a:pPr>
                      <a:r>
                        <a:rPr lang="ja-JP" altLang="en-US" sz="1400" u="none" strike="noStrike" baseline="30000" dirty="0">
                          <a:effectLst/>
                          <a:latin typeface="+mn-ea"/>
                          <a:ea typeface="+mn-ea"/>
                        </a:rPr>
                        <a:t>１</a:t>
                      </a:r>
                      <a:r>
                        <a:rPr lang="ja-JP" altLang="en-US" sz="1400" u="none" strike="noStrike" baseline="0" dirty="0">
                          <a:effectLst/>
                          <a:latin typeface="+mn-ea"/>
                          <a:ea typeface="+mn-ea"/>
                        </a:rPr>
                        <a:t> ナイアシン当量（</a:t>
                      </a:r>
                      <a:r>
                        <a:rPr lang="en-US" altLang="ja-JP" sz="1400" u="none" strike="noStrike" baseline="0" dirty="0">
                          <a:effectLst/>
                          <a:latin typeface="+mn-ea"/>
                          <a:ea typeface="+mn-ea"/>
                        </a:rPr>
                        <a:t>NE</a:t>
                      </a:r>
                      <a:r>
                        <a:rPr lang="ja-JP" altLang="en-US" sz="1400" u="none" strike="noStrike" baseline="0" dirty="0">
                          <a:effectLst/>
                          <a:latin typeface="+mn-ea"/>
                          <a:ea typeface="+mn-ea"/>
                        </a:rPr>
                        <a:t>）＝ナイアシン＋</a:t>
                      </a:r>
                      <a:r>
                        <a:rPr lang="en-US" altLang="ja-JP" sz="1400" u="none" strike="noStrike" baseline="0" dirty="0">
                          <a:effectLst/>
                          <a:latin typeface="+mn-ea"/>
                          <a:ea typeface="+mn-ea"/>
                        </a:rPr>
                        <a:t>1/60</a:t>
                      </a:r>
                      <a:r>
                        <a:rPr lang="ja-JP" altLang="en-US" sz="1400" u="none" strike="noStrike" baseline="0" dirty="0">
                          <a:effectLst/>
                          <a:latin typeface="+mn-ea"/>
                          <a:ea typeface="+mn-ea"/>
                        </a:rPr>
                        <a:t>トリプトファンで示した。</a:t>
                      </a:r>
                    </a:p>
                    <a:p>
                      <a:pPr algn="just" fontAlgn="ctr">
                        <a:lnSpc>
                          <a:spcPts val="1400"/>
                        </a:lnSpc>
                      </a:pPr>
                      <a:r>
                        <a:rPr lang="en-US" altLang="ja-JP" sz="1400" u="none" strike="noStrike" baseline="30000" dirty="0">
                          <a:effectLst/>
                          <a:latin typeface="+mn-ea"/>
                          <a:ea typeface="+mn-ea"/>
                        </a:rPr>
                        <a:t>2</a:t>
                      </a:r>
                      <a:r>
                        <a:rPr lang="en-US" altLang="ja-JP" sz="1400" u="none" strike="noStrike" baseline="0" dirty="0">
                          <a:effectLst/>
                          <a:latin typeface="+mn-ea"/>
                          <a:ea typeface="+mn-ea"/>
                        </a:rPr>
                        <a:t> </a:t>
                      </a:r>
                      <a:r>
                        <a:rPr lang="ja-JP" altLang="en-US" sz="1400" u="none" strike="noStrike" baseline="0" dirty="0">
                          <a:effectLst/>
                          <a:latin typeface="+mn-ea"/>
                          <a:ea typeface="+mn-ea"/>
                        </a:rPr>
                        <a:t>身体活動レベル</a:t>
                      </a:r>
                      <a:r>
                        <a:rPr lang="en-US" altLang="ja-JP" sz="1400" u="none" strike="noStrike" baseline="0" dirty="0">
                          <a:effectLst/>
                          <a:latin typeface="+mn-ea"/>
                          <a:ea typeface="+mn-ea"/>
                        </a:rPr>
                        <a:t>Ⅱ</a:t>
                      </a:r>
                      <a:r>
                        <a:rPr lang="ja-JP" altLang="en-US" sz="1400" u="none" strike="noStrike" baseline="0" dirty="0">
                          <a:effectLst/>
                          <a:latin typeface="+mn-ea"/>
                          <a:ea typeface="+mn-ea"/>
                        </a:rPr>
                        <a:t>の推定エネルギー必要量を用いて算定した。</a:t>
                      </a:r>
                    </a:p>
                    <a:p>
                      <a:pPr algn="just" fontAlgn="ctr">
                        <a:lnSpc>
                          <a:spcPts val="1400"/>
                        </a:lnSpc>
                      </a:pPr>
                      <a:r>
                        <a:rPr lang="en-US" altLang="ja-JP" sz="1400" u="none" strike="noStrike" baseline="30000" dirty="0">
                          <a:effectLst/>
                          <a:latin typeface="+mn-ea"/>
                          <a:ea typeface="+mn-ea"/>
                        </a:rPr>
                        <a:t>3</a:t>
                      </a:r>
                      <a:r>
                        <a:rPr lang="en-US" altLang="ja-JP" sz="1400" u="none" strike="noStrike" baseline="0" dirty="0">
                          <a:effectLst/>
                          <a:latin typeface="+mn-ea"/>
                          <a:ea typeface="+mn-ea"/>
                        </a:rPr>
                        <a:t> </a:t>
                      </a:r>
                      <a:r>
                        <a:rPr lang="ja-JP" altLang="en-US" sz="1400" u="none" strike="noStrike" baseline="0" dirty="0">
                          <a:effectLst/>
                          <a:latin typeface="+mn-ea"/>
                          <a:ea typeface="+mn-ea"/>
                        </a:rPr>
                        <a:t>ニコチンアミドの重量（</a:t>
                      </a:r>
                      <a:r>
                        <a:rPr lang="en-US" altLang="ja-JP" sz="1400" u="none" strike="noStrike" baseline="0" dirty="0">
                          <a:effectLst/>
                          <a:latin typeface="+mn-ea"/>
                          <a:ea typeface="+mn-ea"/>
                        </a:rPr>
                        <a:t>mg/</a:t>
                      </a:r>
                      <a:r>
                        <a:rPr lang="ja-JP" altLang="en-US" sz="1400" u="none" strike="noStrike" baseline="0" dirty="0">
                          <a:effectLst/>
                          <a:latin typeface="+mn-ea"/>
                          <a:ea typeface="+mn-ea"/>
                        </a:rPr>
                        <a:t>日）、（　）内はニコチン酸の重量（</a:t>
                      </a:r>
                      <a:r>
                        <a:rPr lang="en-US" altLang="ja-JP" sz="1400" u="none" strike="noStrike" baseline="0" dirty="0">
                          <a:effectLst/>
                          <a:latin typeface="+mn-ea"/>
                          <a:ea typeface="+mn-ea"/>
                        </a:rPr>
                        <a:t>mg/</a:t>
                      </a:r>
                      <a:r>
                        <a:rPr lang="ja-JP" altLang="en-US" sz="1400" u="none" strike="noStrike" baseline="0" dirty="0">
                          <a:effectLst/>
                          <a:latin typeface="+mn-ea"/>
                          <a:ea typeface="+mn-ea"/>
                        </a:rPr>
                        <a:t>日）。</a:t>
                      </a:r>
                    </a:p>
                    <a:p>
                      <a:pPr algn="just" fontAlgn="ctr">
                        <a:lnSpc>
                          <a:spcPts val="1400"/>
                        </a:lnSpc>
                      </a:pPr>
                      <a:r>
                        <a:rPr lang="en-US" altLang="ja-JP" sz="1400" u="none" strike="noStrike" baseline="30000" dirty="0">
                          <a:effectLst/>
                          <a:latin typeface="+mn-ea"/>
                          <a:ea typeface="+mn-ea"/>
                        </a:rPr>
                        <a:t>4</a:t>
                      </a:r>
                      <a:r>
                        <a:rPr lang="en-US" altLang="ja-JP" sz="1400" u="none" strike="noStrike" baseline="0" dirty="0">
                          <a:effectLst/>
                          <a:latin typeface="+mn-ea"/>
                          <a:ea typeface="+mn-ea"/>
                        </a:rPr>
                        <a:t> </a:t>
                      </a:r>
                      <a:r>
                        <a:rPr lang="ja-JP" altLang="en-US" sz="1400" u="none" strike="noStrike" baseline="0" dirty="0">
                          <a:effectLst/>
                          <a:latin typeface="+mn-ea"/>
                          <a:ea typeface="+mn-ea"/>
                        </a:rPr>
                        <a:t>単位は</a:t>
                      </a:r>
                      <a:r>
                        <a:rPr lang="en-US" altLang="ja-JP" sz="1400" u="none" strike="noStrike" baseline="0" dirty="0">
                          <a:effectLst/>
                          <a:latin typeface="+mn-ea"/>
                          <a:ea typeface="+mn-ea"/>
                        </a:rPr>
                        <a:t>mg/</a:t>
                      </a:r>
                      <a:r>
                        <a:rPr lang="ja-JP" altLang="en-US" sz="1400" u="none" strike="noStrike" baseline="0" dirty="0">
                          <a:effectLst/>
                          <a:latin typeface="+mn-ea"/>
                          <a:ea typeface="+mn-ea"/>
                        </a:rPr>
                        <a:t>日。</a:t>
                      </a: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9" name="テキスト ボックス 8"/>
          <p:cNvSpPr txBox="1"/>
          <p:nvPr/>
        </p:nvSpPr>
        <p:spPr>
          <a:xfrm>
            <a:off x="543000" y="285013"/>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ナイアシンの食事摂取基準（</a:t>
            </a:r>
            <a:r>
              <a:rPr lang="en-US" altLang="ja-JP" sz="2000" dirty="0">
                <a:latin typeface="+mn-ea"/>
              </a:rPr>
              <a:t>mgNE/</a:t>
            </a:r>
            <a:r>
              <a:rPr lang="ja-JP" altLang="en-US" sz="2000" dirty="0">
                <a:latin typeface="+mn-ea"/>
              </a:rPr>
              <a:t>日）</a:t>
            </a:r>
            <a:r>
              <a:rPr lang="en-US" altLang="ja-JP" sz="2000" baseline="30000" dirty="0">
                <a:latin typeface="+mn-ea"/>
              </a:rPr>
              <a:t>1,2</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88</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659752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33000" y="767601"/>
            <a:ext cx="8640000" cy="1708160"/>
          </a:xfrm>
          <a:prstGeom prst="rect">
            <a:avLst/>
          </a:prstGeom>
          <a:noFill/>
        </p:spPr>
        <p:txBody>
          <a:bodyPr wrap="square" rtlCol="0">
            <a:spAutoFit/>
          </a:bodyPr>
          <a:lstStyle/>
          <a:p>
            <a:pPr marL="342900" indent="-342900" algn="just">
              <a:buFont typeface="Wingdings" panose="05000000000000000000" pitchFamily="2" charset="2"/>
              <a:buChar char="l"/>
            </a:pPr>
            <a:r>
              <a:rPr lang="ja-JP" altLang="en-US" sz="2000" dirty="0">
                <a:latin typeface="+mn-ea"/>
              </a:rPr>
              <a:t>健康増進法に基づき、厚生労働大臣が定めるものとされている図</a:t>
            </a:r>
            <a:r>
              <a:rPr lang="ja-JP" altLang="en-US" sz="2000" dirty="0"/>
              <a:t>２</a:t>
            </a:r>
            <a:r>
              <a:rPr lang="ja-JP" altLang="en-US" sz="2000" dirty="0">
                <a:latin typeface="+mn-ea"/>
              </a:rPr>
              <a:t>に</a:t>
            </a:r>
            <a:r>
              <a:rPr lang="ja-JP" altLang="en-US" sz="2000" dirty="0" smtClean="0">
                <a:latin typeface="+mn-ea"/>
              </a:rPr>
              <a:t>示したエネルギー（熱量）及び</a:t>
            </a:r>
            <a:r>
              <a:rPr lang="ja-JP" altLang="en-US" sz="2000" dirty="0">
                <a:latin typeface="+mn-ea"/>
              </a:rPr>
              <a:t>栄養素に</a:t>
            </a:r>
            <a:r>
              <a:rPr lang="ja-JP" altLang="en-US" sz="2000" dirty="0" smtClean="0">
                <a:latin typeface="+mn-ea"/>
              </a:rPr>
              <a:t>ついて、その摂取量の基準を策定</a:t>
            </a:r>
            <a:r>
              <a:rPr lang="ja-JP" altLang="en-US" sz="2000" dirty="0">
                <a:latin typeface="+mn-ea"/>
              </a:rPr>
              <a:t>する。</a:t>
            </a:r>
          </a:p>
          <a:p>
            <a:pPr marL="342900" indent="-342900" algn="just">
              <a:spcBef>
                <a:spcPts val="600"/>
              </a:spcBef>
              <a:buFont typeface="Wingdings" panose="05000000000000000000" pitchFamily="2" charset="2"/>
              <a:buChar char="l"/>
            </a:pPr>
            <a:r>
              <a:rPr lang="ja-JP" altLang="en-US" sz="2000" dirty="0">
                <a:latin typeface="+mn-ea"/>
              </a:rPr>
              <a:t>併せて、国民の健康の保持・増進を図る上で重要な栄養素であり</a:t>
            </a:r>
            <a:r>
              <a:rPr lang="ja-JP" altLang="en-US" sz="2000" dirty="0" smtClean="0">
                <a:latin typeface="+mn-ea"/>
              </a:rPr>
              <a:t>、かつ十分</a:t>
            </a:r>
            <a:r>
              <a:rPr lang="ja-JP" altLang="en-US" sz="2000" dirty="0">
                <a:latin typeface="+mn-ea"/>
              </a:rPr>
              <a:t>な科学的根拠に基づき、望ましい</a:t>
            </a:r>
            <a:r>
              <a:rPr lang="ja-JP" altLang="en-US" sz="2000" dirty="0" smtClean="0">
                <a:latin typeface="+mn-ea"/>
              </a:rPr>
              <a:t>摂取量の基準を策定できる</a:t>
            </a:r>
            <a:r>
              <a:rPr lang="ja-JP" altLang="en-US" sz="2000" dirty="0">
                <a:latin typeface="+mn-ea"/>
              </a:rPr>
              <a:t>ものがあるかについて、諸外国の食事摂取基準も参考に検討する。</a:t>
            </a:r>
          </a:p>
        </p:txBody>
      </p:sp>
      <p:sp>
        <p:nvSpPr>
          <p:cNvPr id="3" name="角丸四角形 2"/>
          <p:cNvSpPr/>
          <p:nvPr/>
        </p:nvSpPr>
        <p:spPr>
          <a:xfrm>
            <a:off x="560512" y="188640"/>
            <a:ext cx="7344816"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t>２　策定するエネルギー及び栄養素</a:t>
            </a:r>
          </a:p>
        </p:txBody>
      </p:sp>
      <p:sp>
        <p:nvSpPr>
          <p:cNvPr id="4" name="正方形/長方形 3"/>
          <p:cNvSpPr/>
          <p:nvPr/>
        </p:nvSpPr>
        <p:spPr>
          <a:xfrm>
            <a:off x="381000" y="656696"/>
            <a:ext cx="684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1860" y="2601320"/>
            <a:ext cx="6382283" cy="3708000"/>
          </a:xfrm>
          <a:prstGeom prst="rect">
            <a:avLst/>
          </a:prstGeom>
          <a:noFill/>
          <a:ln>
            <a:noFill/>
          </a:ln>
        </p:spPr>
      </p:pic>
      <p:sp>
        <p:nvSpPr>
          <p:cNvPr id="6" name="テキスト ボックス 5"/>
          <p:cNvSpPr txBox="1"/>
          <p:nvPr/>
        </p:nvSpPr>
        <p:spPr>
          <a:xfrm>
            <a:off x="524508" y="6309320"/>
            <a:ext cx="8856984" cy="338554"/>
          </a:xfrm>
          <a:prstGeom prst="rect">
            <a:avLst/>
          </a:prstGeom>
          <a:noFill/>
        </p:spPr>
        <p:txBody>
          <a:bodyPr wrap="square" rtlCol="0" anchor="ctr">
            <a:spAutoFit/>
          </a:bodyPr>
          <a:lstStyle/>
          <a:p>
            <a:pPr algn="ctr"/>
            <a:r>
              <a:rPr lang="ja-JP" altLang="en-US" sz="1600" dirty="0"/>
              <a:t>図２　健康増進法に基づき定める食事摂取基準</a:t>
            </a:r>
            <a:endParaRPr lang="en-US" altLang="ja-JP" sz="1600" dirty="0"/>
          </a:p>
        </p:txBody>
      </p:sp>
      <p:sp>
        <p:nvSpPr>
          <p:cNvPr id="8" name="スライド番号プレースホルダー 7"/>
          <p:cNvSpPr>
            <a:spLocks noGrp="1"/>
          </p:cNvSpPr>
          <p:nvPr>
            <p:ph type="sldNum" sz="quarter" idx="12"/>
          </p:nvPr>
        </p:nvSpPr>
        <p:spPr/>
        <p:txBody>
          <a:bodyPr/>
          <a:lstStyle/>
          <a:p>
            <a:fld id="{D2D8002D-B5B0-4BAC-B1F6-782DDCCE6D9C}" type="slidenum">
              <a:rPr kumimoji="1" lang="ja-JP" altLang="en-US" smtClean="0"/>
              <a:t>8</a:t>
            </a:fld>
            <a:endParaRPr kumimoji="1" lang="ja-JP" altLang="en-US" dirty="0"/>
          </a:p>
        </p:txBody>
      </p:sp>
      <p:sp>
        <p:nvSpPr>
          <p:cNvPr id="9" name="正方形/長方形 8"/>
          <p:cNvSpPr/>
          <p:nvPr/>
        </p:nvSpPr>
        <p:spPr>
          <a:xfrm>
            <a:off x="7384503" y="25777"/>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「日本人の食事摂取基準（</a:t>
            </a:r>
            <a:r>
              <a:rPr lang="en-US" altLang="ja-JP" sz="1100" dirty="0">
                <a:solidFill>
                  <a:schemeClr val="tx1"/>
                </a:solidFill>
                <a:latin typeface="+mn-ea"/>
              </a:rPr>
              <a:t>2020</a:t>
            </a:r>
            <a:r>
              <a:rPr lang="ja-JP" altLang="en-US" sz="1100" dirty="0">
                <a:solidFill>
                  <a:schemeClr val="tx1"/>
                </a:solidFill>
                <a:latin typeface="+mn-ea"/>
              </a:rPr>
              <a:t>年版）」</a:t>
            </a:r>
            <a:endParaRPr lang="en-US" altLang="ja-JP" sz="1100" dirty="0">
              <a:solidFill>
                <a:schemeClr val="tx1"/>
              </a:solidFill>
              <a:latin typeface="+mn-ea"/>
            </a:endParaRPr>
          </a:p>
          <a:p>
            <a:pPr algn="ctr"/>
            <a:r>
              <a:rPr lang="ja-JP" altLang="en-US" sz="1100" dirty="0">
                <a:solidFill>
                  <a:schemeClr val="tx1"/>
                </a:solidFill>
                <a:latin typeface="+mn-ea"/>
              </a:rPr>
              <a:t>策定検討会報告書　</a:t>
            </a:r>
            <a:r>
              <a:rPr lang="en-US" altLang="ja-JP" sz="1100" dirty="0">
                <a:solidFill>
                  <a:schemeClr val="tx1"/>
                </a:solidFill>
                <a:latin typeface="+mn-ea"/>
              </a:rPr>
              <a:t>p.</a:t>
            </a:r>
            <a:r>
              <a:rPr lang="ja-JP" altLang="en-US" sz="1100" dirty="0">
                <a:solidFill>
                  <a:schemeClr val="tx1"/>
                </a:solidFill>
                <a:latin typeface="+mn-ea"/>
              </a:rPr>
              <a:t>１～</a:t>
            </a:r>
            <a:r>
              <a:rPr lang="en-US" altLang="ja-JP" sz="1100" dirty="0">
                <a:solidFill>
                  <a:schemeClr val="tx1"/>
                </a:solidFill>
                <a:latin typeface="+mn-ea"/>
              </a:rPr>
              <a:t>50</a:t>
            </a:r>
            <a:endParaRPr lang="ja-JP" altLang="en-US" sz="1100" dirty="0">
              <a:solidFill>
                <a:schemeClr val="tx1"/>
              </a:solidFill>
              <a:latin typeface="+mn-ea"/>
            </a:endParaRPr>
          </a:p>
        </p:txBody>
      </p:sp>
    </p:spTree>
    <p:extLst>
      <p:ext uri="{BB962C8B-B14F-4D97-AF65-F5344CB8AC3E}">
        <p14:creationId xmlns:p14="http://schemas.microsoft.com/office/powerpoint/2010/main" val="22558733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692696"/>
            <a:ext cx="8820000" cy="617092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spc="-30" dirty="0">
                <a:latin typeface="+mn-ea"/>
              </a:rPr>
              <a:t>いまだ明確なデータは得られていないが、神経障害の発症などのビタミン</a:t>
            </a:r>
            <a:r>
              <a:rPr lang="en-US" altLang="ja-JP" sz="2000" spc="-30" dirty="0">
                <a:latin typeface="+mn-ea"/>
              </a:rPr>
              <a:t>B</a:t>
            </a:r>
            <a:r>
              <a:rPr lang="en-US" altLang="ja-JP" sz="2000" spc="-30" baseline="-25000" dirty="0">
                <a:latin typeface="+mn-ea"/>
              </a:rPr>
              <a:t>6</a:t>
            </a:r>
            <a:r>
              <a:rPr lang="ja-JP" altLang="en-US" sz="2000" spc="-30" dirty="0">
                <a:latin typeface="+mn-ea"/>
              </a:rPr>
              <a:t>欠乏に起因する障害が観察された報告を基に、推定平均必要量を設定</a:t>
            </a:r>
            <a:r>
              <a:rPr lang="ja-JP" altLang="en-US" sz="2000" dirty="0">
                <a:latin typeface="+mn-ea"/>
              </a:rPr>
              <a:t>。</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成人・高齢者・小児：血漿</a:t>
            </a:r>
            <a:r>
              <a:rPr lang="en-US" altLang="ja-JP" sz="2000" dirty="0">
                <a:latin typeface="+mn-ea"/>
              </a:rPr>
              <a:t>PLP</a:t>
            </a:r>
            <a:r>
              <a:rPr lang="ja-JP" altLang="en-US" sz="2000" dirty="0">
                <a:latin typeface="+mn-ea"/>
              </a:rPr>
              <a:t>濃度を</a:t>
            </a:r>
            <a:r>
              <a:rPr lang="en-US" altLang="ja-JP" sz="2000" dirty="0">
                <a:latin typeface="+mn-ea"/>
              </a:rPr>
              <a:t>30</a:t>
            </a:r>
            <a:r>
              <a:rPr lang="en-US" altLang="ja-JP" sz="400" dirty="0">
                <a:latin typeface="+mn-ea"/>
              </a:rPr>
              <a:t> </a:t>
            </a:r>
            <a:r>
              <a:rPr lang="en-US" altLang="ja-JP" sz="2000" dirty="0">
                <a:latin typeface="+mn-ea"/>
              </a:rPr>
              <a:t>nmol/L</a:t>
            </a:r>
            <a:r>
              <a:rPr lang="ja-JP" altLang="en-US" sz="2000" dirty="0">
                <a:latin typeface="+mn-ea"/>
              </a:rPr>
              <a:t>に維持できる摂取量として算定。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妊婦の付加量：胎盤や胎児に必要な体たんぱく質の蓄積を考慮して、非妊娠時での推定平均必要量算定の参照値と妊娠期のたんぱく質の蓄積量を基に算定。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授乳婦の付加量：母乳中のビタミン</a:t>
            </a:r>
            <a:r>
              <a:rPr lang="en-US" altLang="ja-JP" sz="2000" dirty="0">
                <a:latin typeface="+mn-ea"/>
              </a:rPr>
              <a:t>B</a:t>
            </a:r>
            <a:r>
              <a:rPr lang="en-US" altLang="ja-JP" sz="2000" baseline="-25000" dirty="0">
                <a:latin typeface="+mn-ea"/>
              </a:rPr>
              <a:t>6</a:t>
            </a:r>
            <a:r>
              <a:rPr lang="ja-JP" altLang="en-US" sz="2000" dirty="0">
                <a:latin typeface="+mn-ea"/>
              </a:rPr>
              <a:t>濃度に泌乳量を乗じ、相対生体利用率を考慮して算定。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乳児：０～５か月児は、母乳中のビタミン</a:t>
            </a:r>
            <a:r>
              <a:rPr lang="en-US" altLang="ja-JP" sz="2000" dirty="0">
                <a:latin typeface="+mn-ea"/>
              </a:rPr>
              <a:t>B</a:t>
            </a:r>
            <a:r>
              <a:rPr lang="en-US" altLang="ja-JP" sz="2000" baseline="-25000" dirty="0">
                <a:latin typeface="+mn-ea"/>
              </a:rPr>
              <a:t>6</a:t>
            </a:r>
            <a:r>
              <a:rPr lang="ja-JP" altLang="en-US" sz="2000" dirty="0">
                <a:latin typeface="+mn-ea"/>
              </a:rPr>
              <a:t>濃度に基準哺乳量を乗じて算定し、６～</a:t>
            </a:r>
            <a:r>
              <a:rPr lang="en-US" altLang="ja-JP" sz="2000" dirty="0">
                <a:latin typeface="+mn-ea"/>
              </a:rPr>
              <a:t>11</a:t>
            </a:r>
            <a:r>
              <a:rPr lang="ja-JP" altLang="en-US" sz="2000" dirty="0">
                <a:latin typeface="+mn-ea"/>
              </a:rPr>
              <a:t>か月児は、０～５か月児の目安量と</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歳の推定平均必要量からの外挿値の平均値を基に設定。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耐容上限量の策定方法</a:t>
            </a:r>
          </a:p>
          <a:p>
            <a:pPr marL="468000" indent="-342000" algn="just">
              <a:buFont typeface="Arial" panose="020B0604020202020204" pitchFamily="34" charset="0"/>
              <a:buChar char="•"/>
            </a:pPr>
            <a:r>
              <a:rPr lang="ja-JP" altLang="en-US" sz="2000" dirty="0">
                <a:latin typeface="+mn-ea"/>
              </a:rPr>
              <a:t>ピリドキシン大量摂取時に観察される感覚性ニューロパシーを指標として設定。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７</a:t>
            </a:r>
            <a:r>
              <a:rPr lang="en-US" altLang="ja-JP" sz="2400" dirty="0">
                <a:latin typeface="+mn-ea"/>
              </a:rPr>
              <a:t>-</a:t>
            </a:r>
            <a:r>
              <a:rPr lang="ja-JP" altLang="en-US" sz="2400" dirty="0">
                <a:latin typeface="+mn-ea"/>
              </a:rPr>
              <a:t>４　ビタミン</a:t>
            </a:r>
            <a:r>
              <a:rPr lang="en-US" altLang="ja-JP" sz="2400" dirty="0">
                <a:latin typeface="+mn-ea"/>
              </a:rPr>
              <a:t>B</a:t>
            </a:r>
            <a:r>
              <a:rPr lang="en-US" altLang="ja-JP" sz="2400" baseline="-25000" dirty="0">
                <a:latin typeface="+mn-ea"/>
              </a:rPr>
              <a:t>6</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89</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19839213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655602807"/>
              </p:ext>
            </p:extLst>
          </p:nvPr>
        </p:nvGraphicFramePr>
        <p:xfrm>
          <a:off x="669144" y="690032"/>
          <a:ext cx="8654378"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828000">
                  <a:extLst>
                    <a:ext uri="{9D8B030D-6E8A-4147-A177-3AD203B41FA5}">
                      <a16:colId xmlns:a16="http://schemas.microsoft.com/office/drawing/2014/main" val="192033357"/>
                    </a:ext>
                  </a:extLst>
                </a:gridCol>
                <a:gridCol w="853189">
                  <a:extLst>
                    <a:ext uri="{9D8B030D-6E8A-4147-A177-3AD203B41FA5}">
                      <a16:colId xmlns:a16="http://schemas.microsoft.com/office/drawing/2014/main" val="4012083700"/>
                    </a:ext>
                  </a:extLst>
                </a:gridCol>
                <a:gridCol w="936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gridCol w="828000">
                  <a:extLst>
                    <a:ext uri="{9D8B030D-6E8A-4147-A177-3AD203B41FA5}">
                      <a16:colId xmlns:a16="http://schemas.microsoft.com/office/drawing/2014/main" val="1665929544"/>
                    </a:ext>
                  </a:extLst>
                </a:gridCol>
                <a:gridCol w="853189">
                  <a:extLst>
                    <a:ext uri="{9D8B030D-6E8A-4147-A177-3AD203B41FA5}">
                      <a16:colId xmlns:a16="http://schemas.microsoft.com/office/drawing/2014/main" val="3016676881"/>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smtClean="0">
                          <a:solidFill>
                            <a:schemeClr val="tx1"/>
                          </a:solidFill>
                          <a:effectLst/>
                          <a:latin typeface="ＭＳ Ｐゴシック" panose="020B0600070205080204" pitchFamily="50" charset="-128"/>
                          <a:ea typeface="ＭＳ Ｐゴシック" panose="020B0600070205080204" pitchFamily="50" charset="-128"/>
                        </a:rPr>
                        <a:t>上限量</a:t>
                      </a:r>
                      <a:r>
                        <a:rPr lang="en-US" altLang="ja-JP" sz="1600" b="0" u="none" kern="100" baseline="30000" dirty="0" smtClean="0">
                          <a:solidFill>
                            <a:schemeClr val="tx1"/>
                          </a:solidFill>
                          <a:effectLst/>
                          <a:latin typeface="ＭＳ Ｐゴシック" panose="020B0600070205080204" pitchFamily="50" charset="-128"/>
                          <a:ea typeface="ＭＳ Ｐゴシック" panose="020B0600070205080204" pitchFamily="50" charset="-128"/>
                        </a:rPr>
                        <a:t>2</a:t>
                      </a:r>
                      <a:endParaRPr lang="ja-JP"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smtClean="0">
                          <a:solidFill>
                            <a:schemeClr val="tx1"/>
                          </a:solidFill>
                          <a:effectLst/>
                          <a:latin typeface="ＭＳ Ｐゴシック" panose="020B0600070205080204" pitchFamily="50" charset="-128"/>
                          <a:ea typeface="+mn-ea"/>
                        </a:rPr>
                        <a:t>上限量</a:t>
                      </a:r>
                      <a:r>
                        <a:rPr lang="en-US" altLang="ja-JP" sz="1600" b="0" u="none" kern="100" baseline="30000" dirty="0" smtClean="0">
                          <a:solidFill>
                            <a:schemeClr val="tx1"/>
                          </a:solidFill>
                          <a:effectLst/>
                          <a:latin typeface="ＭＳ Ｐゴシック" panose="020B0600070205080204" pitchFamily="50" charset="-128"/>
                          <a:ea typeface="+mn-ea"/>
                        </a:rPr>
                        <a:t>2</a:t>
                      </a:r>
                      <a:endParaRPr lang="ja-JP" altLang="ja-JP" sz="1600" b="0" u="none" kern="100" baseline="300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0.2</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0.2</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0.3</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0.3</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0.4</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0.4</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0.6</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0.6</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0.7</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0.8</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0.6</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0.7</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20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0.8</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0.9</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0.8</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0.9</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25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1.2</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1.3</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45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55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45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60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45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55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45</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1.4</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50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1.1</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40</a:t>
                      </a:r>
                      <a:endParaRPr 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554687156"/>
              </p:ext>
            </p:extLst>
          </p:nvPr>
        </p:nvGraphicFramePr>
        <p:xfrm>
          <a:off x="648194" y="5618308"/>
          <a:ext cx="8856624" cy="660912"/>
        </p:xfrm>
        <a:graphic>
          <a:graphicData uri="http://schemas.openxmlformats.org/drawingml/2006/table">
            <a:tbl>
              <a:tblPr>
                <a:tableStyleId>{5C22544A-7EE6-4342-B048-85BDC9FD1C3A}</a:tableStyleId>
              </a:tblPr>
              <a:tblGrid>
                <a:gridCol w="8856624">
                  <a:extLst>
                    <a:ext uri="{9D8B030D-6E8A-4147-A177-3AD203B41FA5}">
                      <a16:colId xmlns:a16="http://schemas.microsoft.com/office/drawing/2014/main" val="3725077488"/>
                    </a:ext>
                  </a:extLst>
                </a:gridCol>
              </a:tblGrid>
              <a:tr h="660912">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altLang="ja-JP" sz="1400" u="none" strike="noStrike" baseline="30000" dirty="0" smtClean="0">
                          <a:effectLst/>
                          <a:latin typeface="+mn-ea"/>
                          <a:ea typeface="+mn-ea"/>
                        </a:rPr>
                        <a:t>1</a:t>
                      </a:r>
                      <a:r>
                        <a:rPr lang="en-US" altLang="ja-JP" sz="1400" u="none" strike="noStrike" baseline="0" dirty="0" smtClean="0">
                          <a:effectLst/>
                          <a:latin typeface="+mn-ea"/>
                          <a:ea typeface="+mn-ea"/>
                        </a:rPr>
                        <a:t> </a:t>
                      </a:r>
                      <a:r>
                        <a:rPr lang="ja-JP" altLang="en-US" sz="1400" u="none" strike="noStrike" baseline="0" dirty="0" smtClean="0">
                          <a:effectLst/>
                          <a:latin typeface="+mn-ea"/>
                          <a:ea typeface="+mn-ea"/>
                        </a:rPr>
                        <a:t>たんぱく質の推奨量を用いて算定した（妊婦・授乳婦の付加量は除く）。</a:t>
                      </a:r>
                      <a:endParaRPr lang="en-US" altLang="ja-JP" sz="1400" u="none" strike="noStrike" baseline="30000" dirty="0" smtClean="0">
                        <a:effectLst/>
                        <a:latin typeface="+mn-ea"/>
                        <a:ea typeface="+mn-ea"/>
                      </a:endParaRPr>
                    </a:p>
                    <a:p>
                      <a:pPr algn="just" fontAlgn="ctr"/>
                      <a:r>
                        <a:rPr lang="en-US" altLang="ja-JP" sz="1400" u="none" strike="noStrike" baseline="30000" dirty="0" smtClean="0">
                          <a:effectLst/>
                          <a:latin typeface="+mn-ea"/>
                          <a:ea typeface="+mn-ea"/>
                        </a:rPr>
                        <a:t>2</a:t>
                      </a:r>
                      <a:r>
                        <a:rPr lang="en-US" altLang="ja-JP" sz="1400" u="none" strike="noStrike" baseline="0" dirty="0">
                          <a:effectLst/>
                          <a:latin typeface="+mn-ea"/>
                          <a:ea typeface="+mn-ea"/>
                        </a:rPr>
                        <a:t> </a:t>
                      </a:r>
                      <a:r>
                        <a:rPr lang="ja-JP" altLang="en-US" sz="1400" u="none" strike="noStrike" baseline="0" dirty="0">
                          <a:effectLst/>
                          <a:latin typeface="+mn-ea"/>
                          <a:ea typeface="+mn-ea"/>
                        </a:rPr>
                        <a:t>ピリドキシン（分子量</a:t>
                      </a:r>
                      <a:r>
                        <a:rPr lang="en-US" altLang="ja-JP" sz="1400" u="none" strike="noStrike" baseline="0" dirty="0">
                          <a:effectLst/>
                          <a:latin typeface="+mn-ea"/>
                          <a:ea typeface="+mn-ea"/>
                        </a:rPr>
                        <a:t>=169.2</a:t>
                      </a:r>
                      <a:r>
                        <a:rPr lang="ja-JP" altLang="en-US" sz="1400" u="none" strike="noStrike" baseline="0" dirty="0">
                          <a:effectLst/>
                          <a:latin typeface="+mn-ea"/>
                          <a:ea typeface="+mn-ea"/>
                        </a:rPr>
                        <a:t>）の重量として示した</a:t>
                      </a:r>
                      <a:r>
                        <a:rPr lang="ja-JP" altLang="en-US" sz="1400" u="none" strike="noStrike" baseline="0" dirty="0" smtClean="0">
                          <a:effectLst/>
                          <a:latin typeface="+mn-ea"/>
                          <a:ea typeface="+mn-ea"/>
                        </a:rPr>
                        <a:t>。</a:t>
                      </a:r>
                      <a:endParaRPr lang="ja-JP" altLang="en-US" sz="1400" u="none" strike="noStrike" baseline="0" dirty="0">
                        <a:effectLst/>
                        <a:latin typeface="+mn-ea"/>
                        <a:ea typeface="+mn-ea"/>
                      </a:endParaRP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9" name="テキスト ボックス 8"/>
          <p:cNvSpPr txBox="1"/>
          <p:nvPr/>
        </p:nvSpPr>
        <p:spPr>
          <a:xfrm>
            <a:off x="543000" y="260648"/>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ビタミン</a:t>
            </a:r>
            <a:r>
              <a:rPr lang="en-US" altLang="ja-JP" sz="2000" dirty="0">
                <a:latin typeface="+mn-ea"/>
              </a:rPr>
              <a:t>B</a:t>
            </a:r>
            <a:r>
              <a:rPr lang="en-US" altLang="ja-JP" sz="2000" baseline="-25000" dirty="0">
                <a:latin typeface="+mn-ea"/>
              </a:rPr>
              <a:t>6</a:t>
            </a:r>
            <a:r>
              <a:rPr lang="ja-JP" altLang="en-US" sz="2000" dirty="0">
                <a:latin typeface="+mn-ea"/>
              </a:rPr>
              <a:t>の食事摂取基準（</a:t>
            </a:r>
            <a:r>
              <a:rPr lang="en-US" altLang="ja-JP" sz="2000" dirty="0">
                <a:latin typeface="+mn-ea"/>
              </a:rPr>
              <a:t>mg/</a:t>
            </a:r>
            <a:r>
              <a:rPr lang="ja-JP" altLang="en-US" sz="2000" dirty="0">
                <a:latin typeface="+mn-ea"/>
              </a:rPr>
              <a:t>日</a:t>
            </a:r>
            <a:r>
              <a:rPr lang="ja-JP" altLang="en-US" sz="2000" dirty="0" smtClean="0">
                <a:latin typeface="+mn-ea"/>
              </a:rPr>
              <a:t>）</a:t>
            </a:r>
            <a:r>
              <a:rPr lang="en-US" altLang="ja-JP" sz="2000" baseline="30000" dirty="0" smtClean="0">
                <a:latin typeface="+mn-ea"/>
              </a:rPr>
              <a:t>1</a:t>
            </a:r>
            <a:r>
              <a:rPr lang="en-US" altLang="ja-JP" sz="2000" dirty="0" smtClean="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90</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77652208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4785926"/>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内因子を欠損した悪性貧血患者の貧血治癒に必要な量を基に、推定平均必要量を設定。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成人：悪性貧血患者に様々な量のビタミン</a:t>
            </a:r>
            <a:r>
              <a:rPr lang="en-US" altLang="ja-JP" sz="2000" dirty="0">
                <a:latin typeface="+mn-ea"/>
              </a:rPr>
              <a:t>B</a:t>
            </a:r>
            <a:r>
              <a:rPr lang="en-US" altLang="ja-JP" sz="2000" baseline="-25000" dirty="0">
                <a:latin typeface="+mn-ea"/>
              </a:rPr>
              <a:t>12</a:t>
            </a:r>
            <a:r>
              <a:rPr lang="ja-JP" altLang="en-US" sz="2000" dirty="0">
                <a:latin typeface="+mn-ea"/>
              </a:rPr>
              <a:t>を筋肉内注射し、血液学的症状及び血清ビタミン</a:t>
            </a:r>
            <a:r>
              <a:rPr lang="en-US" altLang="ja-JP" sz="2000" dirty="0">
                <a:latin typeface="+mn-ea"/>
              </a:rPr>
              <a:t>B</a:t>
            </a:r>
            <a:r>
              <a:rPr lang="en-US" altLang="ja-JP" sz="2000" baseline="-25000" dirty="0">
                <a:latin typeface="+mn-ea"/>
              </a:rPr>
              <a:t>12</a:t>
            </a:r>
            <a:r>
              <a:rPr lang="ja-JP" altLang="en-US" sz="2000" dirty="0">
                <a:latin typeface="+mn-ea"/>
              </a:rPr>
              <a:t>濃度を適正に維持するために必要な量を基に算定。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高齢者：高齢者では萎縮性胃炎などで胃酸分泌の</a:t>
            </a:r>
            <a:r>
              <a:rPr lang="ja-JP" altLang="en-US" sz="2000" dirty="0" smtClean="0">
                <a:latin typeface="+mn-ea"/>
              </a:rPr>
              <a:t>低い者が</a:t>
            </a:r>
            <a:r>
              <a:rPr lang="ja-JP" altLang="en-US" sz="2000" dirty="0">
                <a:latin typeface="+mn-ea"/>
              </a:rPr>
              <a:t>多く、食品中に含まれるたんぱく質と結合したビタミン</a:t>
            </a:r>
            <a:r>
              <a:rPr lang="en-US" altLang="ja-JP" sz="2000" dirty="0">
                <a:latin typeface="+mn-ea"/>
              </a:rPr>
              <a:t>B</a:t>
            </a:r>
            <a:r>
              <a:rPr lang="en-US" altLang="ja-JP" sz="2000" baseline="-25000" dirty="0">
                <a:latin typeface="+mn-ea"/>
              </a:rPr>
              <a:t>12</a:t>
            </a:r>
            <a:r>
              <a:rPr lang="ja-JP" altLang="en-US" sz="2000" dirty="0">
                <a:latin typeface="+mn-ea"/>
              </a:rPr>
              <a:t>の吸収率が減少しているが、高齢者のビタミン</a:t>
            </a:r>
            <a:r>
              <a:rPr lang="en-US" altLang="ja-JP" sz="2000" dirty="0">
                <a:latin typeface="+mn-ea"/>
              </a:rPr>
              <a:t>B</a:t>
            </a:r>
            <a:r>
              <a:rPr lang="en-US" altLang="ja-JP" sz="2000" baseline="-25000" dirty="0">
                <a:latin typeface="+mn-ea"/>
              </a:rPr>
              <a:t>12</a:t>
            </a:r>
            <a:r>
              <a:rPr lang="ja-JP" altLang="en-US" sz="2000" dirty="0">
                <a:latin typeface="+mn-ea"/>
              </a:rPr>
              <a:t>の吸収率に関するデータがないことから成人と同じ値を適用。</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歳の推定平均必要量を基に、体重比の</a:t>
            </a:r>
            <a:r>
              <a:rPr lang="en-US" altLang="ja-JP" sz="2000" dirty="0">
                <a:latin typeface="+mn-ea"/>
              </a:rPr>
              <a:t>0.75</a:t>
            </a:r>
            <a:r>
              <a:rPr lang="ja-JP" altLang="en-US" sz="2000" dirty="0">
                <a:latin typeface="+mn-ea"/>
              </a:rPr>
              <a:t>乗と成長因子を用いて外挿して算定。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妊婦の付加量：胎児の肝臓中のビタミンＢ</a:t>
            </a:r>
            <a:r>
              <a:rPr lang="en-US" altLang="ja-JP" sz="2000" baseline="-25000" dirty="0">
                <a:latin typeface="+mn-ea"/>
              </a:rPr>
              <a:t>12</a:t>
            </a:r>
            <a:r>
              <a:rPr lang="ja-JP" altLang="en-US" sz="2000" dirty="0">
                <a:latin typeface="+mn-ea"/>
              </a:rPr>
              <a:t>量から推定して設定。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授乳婦の付加量：母乳中のビタミン</a:t>
            </a:r>
            <a:r>
              <a:rPr lang="en-US" altLang="ja-JP" sz="2000" dirty="0">
                <a:latin typeface="+mn-ea"/>
              </a:rPr>
              <a:t>B</a:t>
            </a:r>
            <a:r>
              <a:rPr lang="en-US" altLang="ja-JP" sz="2000" baseline="-25000" dirty="0">
                <a:latin typeface="+mn-ea"/>
              </a:rPr>
              <a:t>12</a:t>
            </a:r>
            <a:r>
              <a:rPr lang="ja-JP" altLang="en-US" sz="2000" dirty="0">
                <a:latin typeface="+mn-ea"/>
              </a:rPr>
              <a:t>濃度に泌乳量を乗じ、吸収率を考慮して算定。</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７</a:t>
            </a:r>
            <a:r>
              <a:rPr lang="en-US" altLang="ja-JP" sz="2400" dirty="0">
                <a:latin typeface="+mn-ea"/>
              </a:rPr>
              <a:t>-</a:t>
            </a:r>
            <a:r>
              <a:rPr lang="ja-JP" altLang="en-US" sz="2400" dirty="0">
                <a:latin typeface="+mn-ea"/>
              </a:rPr>
              <a:t>５　ビタミン</a:t>
            </a:r>
            <a:r>
              <a:rPr lang="en-US" altLang="ja-JP" sz="2400" dirty="0">
                <a:latin typeface="+mn-ea"/>
              </a:rPr>
              <a:t>B</a:t>
            </a:r>
            <a:r>
              <a:rPr lang="en-US" altLang="ja-JP" sz="2400" baseline="-25000" dirty="0">
                <a:latin typeface="+mn-ea"/>
              </a:rPr>
              <a:t>12</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91</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17254528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2323713"/>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目安量</a:t>
            </a:r>
            <a:r>
              <a:rPr lang="ja-JP" altLang="en-US" sz="2000" dirty="0">
                <a:latin typeface="+mn-ea"/>
              </a:rPr>
              <a:t>の策定方法</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乳児：０～５か月児は、母乳中のビタミン</a:t>
            </a:r>
            <a:r>
              <a:rPr lang="en-US" altLang="ja-JP" sz="2000" dirty="0">
                <a:latin typeface="+mn-ea"/>
              </a:rPr>
              <a:t>B</a:t>
            </a:r>
            <a:r>
              <a:rPr lang="en-US" altLang="ja-JP" sz="2000" baseline="-25000" dirty="0">
                <a:latin typeface="+mn-ea"/>
              </a:rPr>
              <a:t>12</a:t>
            </a:r>
            <a:r>
              <a:rPr lang="ja-JP" altLang="en-US" sz="2000" dirty="0">
                <a:latin typeface="+mn-ea"/>
              </a:rPr>
              <a:t>濃度に基準哺乳量を乗じて算定し、６～</a:t>
            </a:r>
            <a:r>
              <a:rPr lang="en-US" altLang="ja-JP" sz="2000" dirty="0">
                <a:latin typeface="+mn-ea"/>
              </a:rPr>
              <a:t>11</a:t>
            </a:r>
            <a:r>
              <a:rPr lang="ja-JP" altLang="en-US" sz="2000" dirty="0">
                <a:latin typeface="+mn-ea"/>
              </a:rPr>
              <a:t>か月児は、０～５か月児の目安量と</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歳の推定平均必要量からの外挿値の平均値を基に設定。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a:t>
            </a:r>
          </a:p>
          <a:p>
            <a:pPr marL="468000" indent="-342000" algn="just">
              <a:buFont typeface="Arial" panose="020B0604020202020204" pitchFamily="34" charset="0"/>
              <a:buChar char="•"/>
            </a:pPr>
            <a:r>
              <a:rPr lang="ja-JP" altLang="en-US" sz="2000" dirty="0">
                <a:latin typeface="+mn-ea"/>
              </a:rPr>
              <a:t>十分な科学的根拠はないため、設定は見送り。</a:t>
            </a: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92</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32628890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779408"/>
          <a:ext cx="7165364" cy="4881840"/>
        </p:xfrm>
        <a:graphic>
          <a:graphicData uri="http://schemas.openxmlformats.org/drawingml/2006/table">
            <a:tbl>
              <a:tblPr firstRow="1" firstCol="1" lastRow="1" lastCol="1" bandRow="1" bandCol="1">
                <a:tableStyleId>{5C22544A-7EE6-4342-B048-85BDC9FD1C3A}</a:tableStyleId>
              </a:tblPr>
              <a:tblGrid>
                <a:gridCol w="1548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936341">
                  <a:extLst>
                    <a:ext uri="{9D8B030D-6E8A-4147-A177-3AD203B41FA5}">
                      <a16:colId xmlns:a16="http://schemas.microsoft.com/office/drawing/2014/main" val="192033357"/>
                    </a:ext>
                  </a:extLst>
                </a:gridCol>
                <a:gridCol w="936341">
                  <a:extLst>
                    <a:ext uri="{9D8B030D-6E8A-4147-A177-3AD203B41FA5}">
                      <a16:colId xmlns:a16="http://schemas.microsoft.com/office/drawing/2014/main" val="20007"/>
                    </a:ext>
                  </a:extLst>
                </a:gridCol>
                <a:gridCol w="936341">
                  <a:extLst>
                    <a:ext uri="{9D8B030D-6E8A-4147-A177-3AD203B41FA5}">
                      <a16:colId xmlns:a16="http://schemas.microsoft.com/office/drawing/2014/main" val="20008"/>
                    </a:ext>
                  </a:extLst>
                </a:gridCol>
                <a:gridCol w="936341">
                  <a:extLst>
                    <a:ext uri="{9D8B030D-6E8A-4147-A177-3AD203B41FA5}">
                      <a16:colId xmlns:a16="http://schemas.microsoft.com/office/drawing/2014/main" val="1665929544"/>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3">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9" name="テキスト ボックス 8"/>
          <p:cNvSpPr txBox="1"/>
          <p:nvPr/>
        </p:nvSpPr>
        <p:spPr>
          <a:xfrm>
            <a:off x="543000" y="350024"/>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ビタミン</a:t>
            </a:r>
            <a:r>
              <a:rPr lang="en-US" altLang="ja-JP" sz="2000" dirty="0">
                <a:latin typeface="+mn-ea"/>
              </a:rPr>
              <a:t>B</a:t>
            </a:r>
            <a:r>
              <a:rPr lang="en-US" altLang="ja-JP" sz="2000" baseline="-25000" dirty="0">
                <a:latin typeface="+mn-ea"/>
              </a:rPr>
              <a:t>12</a:t>
            </a:r>
            <a:r>
              <a:rPr lang="ja-JP" altLang="en-US" sz="2000" dirty="0">
                <a:latin typeface="+mn-ea"/>
              </a:rPr>
              <a:t>の食事摂取基準（</a:t>
            </a:r>
            <a:r>
              <a:rPr lang="en-US" altLang="ja-JP" sz="2000" dirty="0">
                <a:latin typeface="+mn-ea"/>
              </a:rPr>
              <a:t>µg/</a:t>
            </a:r>
            <a:r>
              <a:rPr lang="ja-JP" altLang="en-US" sz="2000" dirty="0">
                <a:latin typeface="+mn-ea"/>
              </a:rPr>
              <a:t>日）</a:t>
            </a:r>
            <a:r>
              <a:rPr lang="en-US" altLang="ja-JP" sz="2000" baseline="30000" dirty="0">
                <a:latin typeface="+mn-ea"/>
              </a:rPr>
              <a:t>1</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93</a:t>
            </a:fld>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505974377"/>
              </p:ext>
            </p:extLst>
          </p:nvPr>
        </p:nvGraphicFramePr>
        <p:xfrm>
          <a:off x="647955" y="5690522"/>
          <a:ext cx="8856624" cy="402774"/>
        </p:xfrm>
        <a:graphic>
          <a:graphicData uri="http://schemas.openxmlformats.org/drawingml/2006/table">
            <a:tbl>
              <a:tblPr>
                <a:tableStyleId>{5C22544A-7EE6-4342-B048-85BDC9FD1C3A}</a:tableStyleId>
              </a:tblPr>
              <a:tblGrid>
                <a:gridCol w="8856624">
                  <a:extLst>
                    <a:ext uri="{9D8B030D-6E8A-4147-A177-3AD203B41FA5}">
                      <a16:colId xmlns:a16="http://schemas.microsoft.com/office/drawing/2014/main" val="3725077488"/>
                    </a:ext>
                  </a:extLst>
                </a:gridCol>
              </a:tblGrid>
              <a:tr h="402774">
                <a:tc>
                  <a:txBody>
                    <a:bodyPr/>
                    <a:lstStyle/>
                    <a:p>
                      <a:pPr algn="just" fontAlgn="ctr"/>
                      <a:r>
                        <a:rPr lang="en-US" altLang="ja-JP" sz="1400" u="none" strike="noStrike" baseline="30000" dirty="0">
                          <a:effectLst/>
                          <a:latin typeface="+mn-ea"/>
                          <a:ea typeface="+mn-ea"/>
                        </a:rPr>
                        <a:t>1</a:t>
                      </a:r>
                      <a:r>
                        <a:rPr lang="en-US" altLang="ja-JP" sz="1400" u="none" strike="noStrike" baseline="0" dirty="0">
                          <a:effectLst/>
                          <a:latin typeface="+mn-ea"/>
                          <a:ea typeface="+mn-ea"/>
                        </a:rPr>
                        <a:t> </a:t>
                      </a:r>
                      <a:r>
                        <a:rPr lang="ja-JP" altLang="en-US" sz="1400" u="none" strike="noStrike" baseline="0" dirty="0">
                          <a:effectLst/>
                          <a:latin typeface="+mn-ea"/>
                          <a:ea typeface="+mn-ea"/>
                        </a:rPr>
                        <a:t>シアノコバラミン（分子量</a:t>
                      </a:r>
                      <a:r>
                        <a:rPr lang="en-US" altLang="ja-JP" sz="1400" u="none" strike="noStrike" baseline="0" dirty="0">
                          <a:effectLst/>
                          <a:latin typeface="+mn-ea"/>
                          <a:ea typeface="+mn-ea"/>
                        </a:rPr>
                        <a:t>=1,355.37</a:t>
                      </a:r>
                      <a:r>
                        <a:rPr lang="ja-JP" altLang="en-US" sz="1400" u="none" strike="noStrike" baseline="0" dirty="0">
                          <a:effectLst/>
                          <a:latin typeface="+mn-ea"/>
                          <a:ea typeface="+mn-ea"/>
                        </a:rPr>
                        <a:t>）の重量として示した。</a:t>
                      </a: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8463191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5786199"/>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体内の葉酸栄養状態を表す生体指標として、短期的な指標である血清中葉酸ではなく、中・長期的な指標である赤血球中葉酸濃度に関する報告を基に、推定平均必要量を設定。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推定平均必要量の策定方法</a:t>
            </a:r>
          </a:p>
          <a:p>
            <a:pPr marL="468000" indent="-342000" algn="just">
              <a:buFont typeface="Arial" panose="020B0604020202020204" pitchFamily="34" charset="0"/>
              <a:buChar char="•"/>
            </a:pPr>
            <a:r>
              <a:rPr lang="ja-JP" altLang="en-US" sz="2000" dirty="0">
                <a:latin typeface="+mn-ea"/>
              </a:rPr>
              <a:t>成人・高齢者：葉酸欠乏で</a:t>
            </a:r>
            <a:r>
              <a:rPr lang="ja-JP" altLang="en-US" sz="2000" dirty="0" smtClean="0">
                <a:latin typeface="+mn-ea"/>
              </a:rPr>
              <a:t>ある巨赤芽球性</a:t>
            </a:r>
            <a:r>
              <a:rPr lang="ja-JP" altLang="en-US" sz="2000" dirty="0">
                <a:latin typeface="+mn-ea"/>
              </a:rPr>
              <a:t>貧血を予防するために必要</a:t>
            </a:r>
            <a:r>
              <a:rPr lang="ja-JP" altLang="en-US" sz="2000" dirty="0" smtClean="0">
                <a:latin typeface="+mn-ea"/>
              </a:rPr>
              <a:t>な葉酸濃度を維持できる食事性葉酸の最小</a:t>
            </a:r>
            <a:r>
              <a:rPr lang="ja-JP" altLang="en-US" sz="2000" dirty="0">
                <a:latin typeface="+mn-ea"/>
              </a:rPr>
              <a:t>摂取量を基に算定。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小児：</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歳の推定平均必要量を基に、体重比の</a:t>
            </a:r>
            <a:r>
              <a:rPr lang="en-US" altLang="ja-JP" sz="2000" dirty="0">
                <a:latin typeface="+mn-ea"/>
              </a:rPr>
              <a:t>0.75</a:t>
            </a:r>
            <a:r>
              <a:rPr lang="ja-JP" altLang="en-US" sz="2000" dirty="0">
                <a:latin typeface="+mn-ea"/>
              </a:rPr>
              <a:t>乗と成長因子を用いて外挿して算定。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妊婦の付加量：赤血球中の</a:t>
            </a:r>
            <a:r>
              <a:rPr lang="ja-JP" altLang="en-US" sz="2000" dirty="0" smtClean="0">
                <a:latin typeface="+mn-ea"/>
              </a:rPr>
              <a:t>葉酸濃度を適正量に</a:t>
            </a:r>
            <a:r>
              <a:rPr lang="ja-JP" altLang="en-US" sz="2000" dirty="0">
                <a:latin typeface="+mn-ea"/>
              </a:rPr>
              <a:t>維持できる値を基に設定。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授乳婦の付加量：母乳中の葉酸濃度に泌乳量を乗じ、相対生体利用率を考慮して算定。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乳児：０～５か月児は、母乳中の葉酸濃度に基準哺乳量を乗じて算定し、６～</a:t>
            </a:r>
            <a:r>
              <a:rPr lang="en-US" altLang="ja-JP" sz="2000" dirty="0">
                <a:latin typeface="+mn-ea"/>
              </a:rPr>
              <a:t>11</a:t>
            </a:r>
            <a:r>
              <a:rPr lang="ja-JP" altLang="en-US" sz="2000" dirty="0">
                <a:latin typeface="+mn-ea"/>
              </a:rPr>
              <a:t>か月児は、０～５か月児の目安量と</a:t>
            </a:r>
            <a:r>
              <a:rPr lang="en-US" altLang="ja-JP" sz="2000" dirty="0">
                <a:latin typeface="+mn-ea"/>
              </a:rPr>
              <a:t>18</a:t>
            </a:r>
            <a:r>
              <a:rPr lang="ja-JP" altLang="en-US" sz="2000" dirty="0">
                <a:latin typeface="+mn-ea"/>
              </a:rPr>
              <a:t>～</a:t>
            </a:r>
            <a:r>
              <a:rPr lang="en-US" altLang="ja-JP" sz="2000" dirty="0">
                <a:latin typeface="+mn-ea"/>
              </a:rPr>
              <a:t>29</a:t>
            </a:r>
            <a:r>
              <a:rPr lang="ja-JP" altLang="en-US" sz="2000" dirty="0">
                <a:latin typeface="+mn-ea"/>
              </a:rPr>
              <a:t>歳の推定平均必要量からの外挿値の平均値を基に設定。</a:t>
            </a:r>
            <a:endParaRPr lang="en-US" altLang="ja-JP" sz="2000" dirty="0">
              <a:latin typeface="+mn-ea"/>
            </a:endParaRPr>
          </a:p>
          <a:p>
            <a:pPr marL="468000" indent="-342000" algn="just">
              <a:buFont typeface="Arial" panose="020B0604020202020204" pitchFamily="34" charset="0"/>
              <a:buChar char="•"/>
            </a:pP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７</a:t>
            </a:r>
            <a:r>
              <a:rPr lang="en-US" altLang="ja-JP" sz="2400" dirty="0">
                <a:latin typeface="+mn-ea"/>
              </a:rPr>
              <a:t>-</a:t>
            </a:r>
            <a:r>
              <a:rPr lang="ja-JP" altLang="en-US" sz="2400" dirty="0">
                <a:latin typeface="+mn-ea"/>
              </a:rPr>
              <a:t>６　葉酸</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94</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87037689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3477875"/>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策定方法のポイント（続き）</a:t>
            </a:r>
            <a:r>
              <a:rPr lang="en-US" altLang="ja-JP" sz="2000" dirty="0" smtClean="0">
                <a:latin typeface="+mn-ea"/>
              </a:rPr>
              <a:t>〉</a:t>
            </a:r>
          </a:p>
          <a:p>
            <a:pPr marL="342900" indent="-342900" algn="just">
              <a:buFont typeface="Wingdings" panose="05000000000000000000" pitchFamily="2" charset="2"/>
              <a:buChar char="l"/>
            </a:pPr>
            <a:r>
              <a:rPr lang="ja-JP" altLang="en-US" sz="2000" dirty="0" smtClean="0">
                <a:latin typeface="+mn-ea"/>
              </a:rPr>
              <a:t>耐</a:t>
            </a:r>
            <a:r>
              <a:rPr lang="ja-JP" altLang="en-US" sz="2000" dirty="0">
                <a:latin typeface="+mn-ea"/>
              </a:rPr>
              <a:t>容上限量の策定方法</a:t>
            </a:r>
          </a:p>
          <a:p>
            <a:pPr marL="468000" indent="-342000" algn="just">
              <a:buFont typeface="Arial" panose="020B0604020202020204" pitchFamily="34" charset="0"/>
              <a:buChar char="•"/>
            </a:pPr>
            <a:r>
              <a:rPr lang="ja-JP" altLang="en-US" sz="2000" dirty="0">
                <a:latin typeface="+mn-ea"/>
              </a:rPr>
              <a:t>プテロイルモノグルタミン酸の耐容上限量を策定するために必要な量・反応実験の報告は見当たらないため、アメリカ・カナダの食事摂取基準で用いられている根拠を基に設定。</a:t>
            </a:r>
            <a:endParaRPr lang="en-US" altLang="ja-JP" sz="2000" dirty="0">
              <a:latin typeface="+mn-ea"/>
            </a:endParaRPr>
          </a:p>
          <a:p>
            <a:pPr marL="468000" indent="-342000" algn="just">
              <a:buFont typeface="Arial" panose="020B0604020202020204" pitchFamily="34" charset="0"/>
              <a:buChar char="•"/>
            </a:pPr>
            <a:endParaRPr lang="en-US" altLang="ja-JP" sz="2000" dirty="0">
              <a:latin typeface="+mn-ea"/>
            </a:endParaRPr>
          </a:p>
          <a:p>
            <a:pPr algn="just"/>
            <a:r>
              <a:rPr lang="en-US" altLang="ja-JP" sz="2000" dirty="0">
                <a:latin typeface="+mn-ea"/>
              </a:rPr>
              <a:t>〈</a:t>
            </a:r>
            <a:r>
              <a:rPr lang="ja-JP" altLang="en-US" sz="2000" dirty="0">
                <a:latin typeface="+mn-ea"/>
              </a:rPr>
              <a:t>活用に当たっての留意事項</a:t>
            </a:r>
            <a:r>
              <a:rPr lang="en-US" altLang="ja-JP" sz="2000" dirty="0">
                <a:latin typeface="+mn-ea"/>
              </a:rPr>
              <a:t>〉</a:t>
            </a:r>
          </a:p>
          <a:p>
            <a:pPr marL="468900" indent="-342900" algn="just">
              <a:buFont typeface="Arial" panose="020B0604020202020204" pitchFamily="34" charset="0"/>
              <a:buChar char="•"/>
            </a:pPr>
            <a:r>
              <a:rPr lang="ja-JP" altLang="en-US" sz="2000" dirty="0">
                <a:latin typeface="+mn-ea"/>
              </a:rPr>
              <a:t>妊娠を計画している女性、妊娠の可能性がある女性及び妊娠初期の妊婦は、胎児の神経管閉鎖障害のリスク</a:t>
            </a:r>
            <a:r>
              <a:rPr lang="ja-JP" altLang="en-US" sz="2000" dirty="0" smtClean="0">
                <a:latin typeface="+mn-ea"/>
              </a:rPr>
              <a:t>低減の</a:t>
            </a:r>
            <a:r>
              <a:rPr lang="ja-JP" altLang="en-US" sz="2000" dirty="0">
                <a:latin typeface="+mn-ea"/>
              </a:rPr>
              <a:t>ために、通常の食品以外の食品に含まれる</a:t>
            </a:r>
            <a:r>
              <a:rPr lang="ja-JP" altLang="en-US" sz="2000" dirty="0" smtClean="0">
                <a:latin typeface="+mn-ea"/>
              </a:rPr>
              <a:t>葉酸（狭義の葉酸）を</a:t>
            </a:r>
            <a:r>
              <a:rPr lang="en-US" altLang="ja-JP" sz="2000" dirty="0">
                <a:latin typeface="+mn-ea"/>
              </a:rPr>
              <a:t>400 µg/</a:t>
            </a:r>
            <a:r>
              <a:rPr lang="ja-JP" altLang="en-US" sz="2000" dirty="0">
                <a:latin typeface="+mn-ea"/>
              </a:rPr>
              <a:t>日摂取することが望まれる。</a:t>
            </a:r>
          </a:p>
          <a:p>
            <a:pPr marL="468900" indent="-342900" algn="just">
              <a:buFont typeface="Arial" panose="020B0604020202020204" pitchFamily="34" charset="0"/>
              <a:buChar char="•"/>
            </a:pPr>
            <a:endParaRPr lang="en-US" altLang="ja-JP"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95</a:t>
            </a:fld>
            <a:endParaRPr kumimoji="1" lang="ja-JP" altLang="en-US" dirty="0"/>
          </a:p>
        </p:txBody>
      </p:sp>
      <p:sp>
        <p:nvSpPr>
          <p:cNvPr id="4" name="正方形/長方形 3"/>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23840529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96</a:t>
            </a:fld>
            <a:endParaRPr kumimoji="1" lang="ja-JP" altLang="en-US" dirty="0"/>
          </a:p>
        </p:txBody>
      </p:sp>
      <p:sp>
        <p:nvSpPr>
          <p:cNvPr id="2" name="テキスト ボックス 1"/>
          <p:cNvSpPr txBox="1"/>
          <p:nvPr/>
        </p:nvSpPr>
        <p:spPr>
          <a:xfrm>
            <a:off x="1352600" y="5304968"/>
            <a:ext cx="7444667" cy="1200329"/>
          </a:xfrm>
          <a:prstGeom prst="rect">
            <a:avLst/>
          </a:prstGeom>
          <a:noFill/>
        </p:spPr>
        <p:txBody>
          <a:bodyPr wrap="none" rtlCol="0">
            <a:spAutoFit/>
          </a:bodyPr>
          <a:lstStyle/>
          <a:p>
            <a:r>
              <a:rPr kumimoji="1" lang="ja-JP" altLang="en-US" dirty="0">
                <a:latin typeface="+mn-ea"/>
              </a:rPr>
              <a:t>図２　</a:t>
            </a:r>
            <a:r>
              <a:rPr lang="en-US" altLang="ja-JP" dirty="0">
                <a:latin typeface="+mn-ea"/>
              </a:rPr>
              <a:t>12</a:t>
            </a:r>
            <a:r>
              <a:rPr lang="ja-JP" altLang="ja-JP" dirty="0">
                <a:latin typeface="+mn-ea"/>
              </a:rPr>
              <a:t>歳以上の男女における葉酸の食事摂取基準に関する諸量のまとめ</a:t>
            </a:r>
            <a:endParaRPr lang="en-US" altLang="ja-JP" dirty="0">
              <a:latin typeface="+mn-ea"/>
            </a:endParaRPr>
          </a:p>
          <a:p>
            <a:endParaRPr lang="en-US" altLang="ja-JP" dirty="0">
              <a:latin typeface="+mn-ea"/>
            </a:endParaRPr>
          </a:p>
          <a:p>
            <a:r>
              <a:rPr lang="ja-JP" altLang="en-US" dirty="0">
                <a:latin typeface="+mn-ea"/>
              </a:rPr>
              <a:t>注意：食事性葉酸と狭義の葉酸は生体利用率が互いに異なるため、</a:t>
            </a:r>
            <a:endParaRPr lang="en-US" altLang="ja-JP" dirty="0">
              <a:latin typeface="+mn-ea"/>
            </a:endParaRPr>
          </a:p>
          <a:p>
            <a:r>
              <a:rPr lang="ja-JP" altLang="en-US" dirty="0">
                <a:latin typeface="+mn-ea"/>
              </a:rPr>
              <a:t>　　　  両者の数値（摂取量）をそのまま比較してはならない。</a:t>
            </a:r>
            <a:endParaRPr kumimoji="1" lang="ja-JP" altLang="en-US" dirty="0">
              <a:latin typeface="+mn-ea"/>
            </a:endParaRPr>
          </a:p>
        </p:txBody>
      </p:sp>
      <p:sp>
        <p:nvSpPr>
          <p:cNvPr id="9" name="Rectangle 204"/>
          <p:cNvSpPr>
            <a:spLocks noChangeArrowheads="1"/>
          </p:cNvSpPr>
          <p:nvPr/>
        </p:nvSpPr>
        <p:spPr bwMode="auto">
          <a:xfrm>
            <a:off x="-1" y="457200"/>
            <a:ext cx="1317085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dirty="0"/>
          </a:p>
        </p:txBody>
      </p:sp>
      <p:sp>
        <p:nvSpPr>
          <p:cNvPr id="141" name="正方形/長方形 140"/>
          <p:cNvSpPr/>
          <p:nvPr/>
        </p:nvSpPr>
        <p:spPr>
          <a:xfrm>
            <a:off x="2476500" y="1305342"/>
            <a:ext cx="4953000" cy="4247317"/>
          </a:xfrm>
          <a:prstGeom prst="rect">
            <a:avLst/>
          </a:prstGeom>
        </p:spPr>
        <p:txBody>
          <a:bodyPr>
            <a:spAutoFit/>
          </a:bodyPr>
          <a:lstStyle/>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a:p>
            <a:endParaRPr lang="ja-JP" altLang="en-US" dirty="0"/>
          </a:p>
        </p:txBody>
      </p:sp>
      <p:pic>
        <p:nvPicPr>
          <p:cNvPr id="4" name="図 3"/>
          <p:cNvPicPr>
            <a:picLocks noChangeAspect="1"/>
          </p:cNvPicPr>
          <p:nvPr/>
        </p:nvPicPr>
        <p:blipFill rotWithShape="1">
          <a:blip r:embed="rId3"/>
          <a:srcRect l="45399" t="15001" r="12040" b="25500"/>
          <a:stretch/>
        </p:blipFill>
        <p:spPr>
          <a:xfrm>
            <a:off x="238792" y="692696"/>
            <a:ext cx="9428416" cy="4331975"/>
          </a:xfrm>
          <a:prstGeom prst="rect">
            <a:avLst/>
          </a:prstGeom>
          <a:ln>
            <a:solidFill>
              <a:schemeClr val="tx1"/>
            </a:solidFill>
          </a:ln>
        </p:spPr>
      </p:pic>
      <p:sp>
        <p:nvSpPr>
          <p:cNvPr id="7" name="正方形/長方形 6"/>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5501431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nvPr>
        </p:nvGraphicFramePr>
        <p:xfrm>
          <a:off x="669144" y="618024"/>
          <a:ext cx="8798378" cy="4881840"/>
        </p:xfrm>
        <a:graphic>
          <a:graphicData uri="http://schemas.openxmlformats.org/drawingml/2006/table">
            <a:tbl>
              <a:tblPr firstRow="1" firstCol="1" lastRow="1" lastCol="1" bandRow="1" bandCol="1">
                <a:tableStyleId>{5C22544A-7EE6-4342-B048-85BDC9FD1C3A}</a:tableStyleId>
              </a:tblPr>
              <a:tblGrid>
                <a:gridCol w="1692000">
                  <a:extLst>
                    <a:ext uri="{9D8B030D-6E8A-4147-A177-3AD203B41FA5}">
                      <a16:colId xmlns:a16="http://schemas.microsoft.com/office/drawing/2014/main" val="20000"/>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828000">
                  <a:extLst>
                    <a:ext uri="{9D8B030D-6E8A-4147-A177-3AD203B41FA5}">
                      <a16:colId xmlns:a16="http://schemas.microsoft.com/office/drawing/2014/main" val="192033357"/>
                    </a:ext>
                  </a:extLst>
                </a:gridCol>
                <a:gridCol w="853189">
                  <a:extLst>
                    <a:ext uri="{9D8B030D-6E8A-4147-A177-3AD203B41FA5}">
                      <a16:colId xmlns:a16="http://schemas.microsoft.com/office/drawing/2014/main" val="4012083700"/>
                    </a:ext>
                  </a:extLst>
                </a:gridCol>
                <a:gridCol w="936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gridCol w="828000">
                  <a:extLst>
                    <a:ext uri="{9D8B030D-6E8A-4147-A177-3AD203B41FA5}">
                      <a16:colId xmlns:a16="http://schemas.microsoft.com/office/drawing/2014/main" val="1665929544"/>
                    </a:ext>
                  </a:extLst>
                </a:gridCol>
                <a:gridCol w="853189">
                  <a:extLst>
                    <a:ext uri="{9D8B030D-6E8A-4147-A177-3AD203B41FA5}">
                      <a16:colId xmlns:a16="http://schemas.microsoft.com/office/drawing/2014/main" val="3016676881"/>
                    </a:ext>
                  </a:extLst>
                </a:gridCol>
              </a:tblGrid>
              <a:tr h="324000">
                <a:tc>
                  <a:txBody>
                    <a:bodyPr/>
                    <a:lstStyle/>
                    <a:p>
                      <a:pPr algn="ctr">
                        <a:lnSpc>
                          <a:spcPts val="1400"/>
                        </a:lnSpc>
                        <a:spcAft>
                          <a:spcPts val="0"/>
                        </a:spcAft>
                      </a:pP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性別</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男</a:t>
                      </a:r>
                      <a:r>
                        <a:rPr lang="ja-JP" sz="1600" b="0" u="none" kern="100" dirty="0">
                          <a:solidFill>
                            <a:schemeClr val="tx1"/>
                          </a:solidFill>
                          <a:effectLst/>
                          <a:latin typeface="ＭＳ Ｐゴシック" panose="020B0600070205080204" pitchFamily="50" charset="-128"/>
                          <a:ea typeface="ＭＳ Ｐゴシック" panose="020B0600070205080204" pitchFamily="50" charset="-128"/>
                        </a:rPr>
                        <a:t>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4">
                  <a:txBody>
                    <a:bodyPr/>
                    <a:lstStyle/>
                    <a:p>
                      <a:pPr algn="ctr">
                        <a:lnSpc>
                          <a:spcPts val="14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女性</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lnSpc>
                          <a:spcPts val="14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00">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年齢等</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耐容</a:t>
                      </a:r>
                      <a:endPar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上限量</a:t>
                      </a:r>
                      <a:r>
                        <a:rPr lang="en-US"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rPr>
                        <a:t>2</a:t>
                      </a:r>
                      <a:endParaRPr lang="ja-JP" alt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推定平均必要量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推奨量</a:t>
                      </a:r>
                      <a:endParaRPr lang="ja-JP" alt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rPr>
                        <a:t>目安量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耐容</a:t>
                      </a:r>
                      <a:endParaRPr lang="en-US" altLang="ja-JP" sz="1600" b="0" u="none" kern="100" dirty="0">
                        <a:solidFill>
                          <a:schemeClr val="tx1"/>
                        </a:solidFill>
                        <a:effectLst/>
                        <a:latin typeface="ＭＳ Ｐゴシック" panose="020B0600070205080204" pitchFamily="50" charset="-128"/>
                        <a:ea typeface="+mn-ea"/>
                      </a:endParaRPr>
                    </a:p>
                    <a:p>
                      <a:pPr algn="ctr">
                        <a:lnSpc>
                          <a:spcPts val="1600"/>
                        </a:lnSpc>
                        <a:spcAft>
                          <a:spcPts val="0"/>
                        </a:spcAft>
                      </a:pPr>
                      <a:r>
                        <a:rPr lang="ja-JP" altLang="en-US" sz="1600" b="0" u="none" kern="100" dirty="0">
                          <a:solidFill>
                            <a:schemeClr val="tx1"/>
                          </a:solidFill>
                          <a:effectLst/>
                          <a:latin typeface="ＭＳ Ｐゴシック" panose="020B0600070205080204" pitchFamily="50" charset="-128"/>
                          <a:ea typeface="+mn-ea"/>
                        </a:rPr>
                        <a:t>上限量</a:t>
                      </a:r>
                      <a:r>
                        <a:rPr lang="en-US" altLang="ja-JP" sz="1600" b="0" u="none" kern="100" baseline="30000" dirty="0">
                          <a:solidFill>
                            <a:schemeClr val="tx1"/>
                          </a:solidFill>
                          <a:effectLst/>
                          <a:latin typeface="ＭＳ Ｐゴシック" panose="020B0600070205080204" pitchFamily="50" charset="-128"/>
                          <a:ea typeface="+mn-ea"/>
                        </a:rPr>
                        <a:t>2</a:t>
                      </a:r>
                      <a:endParaRPr lang="ja-JP" altLang="ja-JP" sz="1600" b="0" u="none" kern="100" baseline="30000" dirty="0">
                        <a:solidFill>
                          <a:schemeClr val="tx1"/>
                        </a:solidFill>
                        <a:effectLst/>
                        <a:latin typeface="ＭＳ Ｐゴシック" panose="020B0600070205080204" pitchFamily="50" charset="-128"/>
                        <a:ea typeface="+mn-ea"/>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01"/>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０</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５</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30275">
                <a:tc>
                  <a:txBody>
                    <a:bodyPr/>
                    <a:lstStyle/>
                    <a:p>
                      <a:pPr algn="ctr">
                        <a:lnSpc>
                          <a:spcPts val="1600"/>
                        </a:lnSpc>
                        <a:spcAft>
                          <a:spcPts val="0"/>
                        </a:spcAft>
                      </a:pP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６</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（月）</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１～２（歳）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３～５（歳）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300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６～７（歳）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30275">
                <a:tc>
                  <a:txBody>
                    <a:bodyPr/>
                    <a:lstStyle/>
                    <a:p>
                      <a:pPr algn="ctr">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８～９（歳）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11</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700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12</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15</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17</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18</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29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30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49</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0275">
                <a:tc>
                  <a:txBody>
                    <a:bodyPr/>
                    <a:lstStyle/>
                    <a:p>
                      <a:pPr algn="ctr">
                        <a:lnSpc>
                          <a:spcPts val="1600"/>
                        </a:lnSpc>
                        <a:spcAft>
                          <a:spcPts val="0"/>
                        </a:spcAft>
                      </a:pP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50</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sz="1600" b="0" u="none" kern="0" dirty="0">
                          <a:solidFill>
                            <a:schemeClr val="tx1"/>
                          </a:solidFill>
                          <a:effectLst/>
                          <a:latin typeface="ＭＳ Ｐゴシック" panose="020B0600070205080204" pitchFamily="50" charset="-128"/>
                          <a:ea typeface="ＭＳ Ｐゴシック" panose="020B0600070205080204" pitchFamily="50" charset="-128"/>
                        </a:rPr>
                        <a:t>6</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0">
                <a:tc>
                  <a:txBody>
                    <a:bodyPr/>
                    <a:lstStyle/>
                    <a:p>
                      <a:pPr algn="ctr">
                        <a:lnSpc>
                          <a:spcPts val="1600"/>
                        </a:lnSpc>
                        <a:spcAft>
                          <a:spcPts val="0"/>
                        </a:spcAft>
                      </a:pP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65</a:t>
                      </a:r>
                      <a:r>
                        <a:rPr lang="ja-JP" altLang="en-US" sz="1600" b="0" u="none" kern="0" dirty="0">
                          <a:solidFill>
                            <a:schemeClr val="tx1"/>
                          </a:solidFill>
                          <a:effectLst/>
                          <a:latin typeface="ＭＳ Ｐゴシック" panose="020B0600070205080204" pitchFamily="50" charset="-128"/>
                          <a:ea typeface="ＭＳ Ｐゴシック" panose="020B0600070205080204" pitchFamily="50" charset="-128"/>
                        </a:rPr>
                        <a:t>～</a:t>
                      </a:r>
                      <a:r>
                        <a:rPr lang="en-US" altLang="ja-JP" sz="1600" b="0" u="none" kern="0" dirty="0">
                          <a:solidFill>
                            <a:schemeClr val="tx1"/>
                          </a:solidFill>
                          <a:effectLst/>
                          <a:latin typeface="ＭＳ Ｐゴシック" panose="020B0600070205080204" pitchFamily="50" charset="-128"/>
                          <a:ea typeface="ＭＳ Ｐゴシック" panose="020B0600070205080204" pitchFamily="50" charset="-128"/>
                        </a:rPr>
                        <a:t>74</a:t>
                      </a: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30275">
                <a:tc>
                  <a:txBody>
                    <a:bodyPr/>
                    <a:lstStyle/>
                    <a:p>
                      <a:pPr algn="ctr">
                        <a:lnSpc>
                          <a:spcPts val="1600"/>
                        </a:lnSpc>
                        <a:spcAft>
                          <a:spcPts val="0"/>
                        </a:spcAft>
                      </a:pPr>
                      <a:r>
                        <a:rPr lang="en-US" alt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75</a:t>
                      </a:r>
                      <a:r>
                        <a:rPr lang="ja-JP" altLang="en-US"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rPr>
                        <a:t>以上（歳）</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chemeClr val="tx1"/>
                          </a:solidFill>
                          <a:effectLst/>
                          <a:latin typeface="ＭＳ Ｐゴシック" panose="020B0600070205080204" pitchFamily="50" charset="-128"/>
                          <a:ea typeface="ＭＳ Ｐゴシック" panose="020B0600070205080204" pitchFamily="50" charset="-128"/>
                        </a:rPr>
                        <a:t>900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179418"/>
                  </a:ext>
                </a:extLst>
              </a:tr>
              <a:tr h="216000">
                <a:tc>
                  <a:txBody>
                    <a:bodyPr/>
                    <a:lstStyle/>
                    <a:p>
                      <a:pPr marR="190500"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妊婦（付加量）</a:t>
                      </a:r>
                      <a:r>
                        <a:rPr lang="en-US" altLang="ja-JP" sz="1600" b="0" u="none" kern="0" baseline="30000" dirty="0">
                          <a:solidFill>
                            <a:schemeClr val="tx1"/>
                          </a:solidFill>
                          <a:effectLst/>
                          <a:latin typeface="ＭＳ Ｐゴシック" panose="020B0600070205080204" pitchFamily="50" charset="-128"/>
                          <a:ea typeface="ＭＳ Ｐゴシック" panose="020B0600070205080204" pitchFamily="50" charset="-128"/>
                        </a:rPr>
                        <a:t>3,4</a:t>
                      </a:r>
                      <a:endParaRPr lang="ja-JP" sz="1600" b="0" u="none" kern="100" baseline="30000" dirty="0">
                        <a:solidFill>
                          <a:schemeClr val="tx1"/>
                        </a:solidFill>
                        <a:effectLst/>
                        <a:latin typeface="ＭＳ Ｐゴシック" panose="020B0600070205080204" pitchFamily="50" charset="-128"/>
                        <a:ea typeface="ＭＳ Ｐゴシック" panose="020B0600070205080204" pitchFamily="50" charset="-128"/>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600"/>
                        </a:lnSpc>
                        <a:spcAft>
                          <a:spcPts val="0"/>
                        </a:spcAft>
                      </a:pP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+240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30275">
                <a:tc>
                  <a:txBody>
                    <a:bodyPr/>
                    <a:lstStyle/>
                    <a:p>
                      <a:pPr algn="l">
                        <a:lnSpc>
                          <a:spcPts val="1600"/>
                        </a:lnSpc>
                        <a:spcAft>
                          <a:spcPts val="0"/>
                        </a:spcAft>
                      </a:pPr>
                      <a:r>
                        <a:rPr lang="ja-JP" sz="1600" b="0" u="none" kern="0" dirty="0">
                          <a:solidFill>
                            <a:schemeClr val="tx1"/>
                          </a:solidFill>
                          <a:effectLst/>
                          <a:latin typeface="ＭＳ Ｐゴシック" panose="020B0600070205080204" pitchFamily="50" charset="-128"/>
                          <a:ea typeface="ＭＳ Ｐゴシック" panose="020B0600070205080204" pitchFamily="50" charset="-128"/>
                        </a:rPr>
                        <a:t>授乳婦（付加量）</a:t>
                      </a:r>
                      <a:endParaRPr lang="ja-JP" sz="1600" b="0" u="none"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pPr algn="ctr">
                        <a:lnSpc>
                          <a:spcPts val="1600"/>
                        </a:lnSpc>
                        <a:spcAft>
                          <a:spcPts val="0"/>
                        </a:spcAft>
                      </a:pPr>
                      <a:endParaRPr lang="ja-JP" sz="1600" b="0" kern="100" dirty="0">
                        <a:solidFill>
                          <a:schemeClr val="tx1"/>
                        </a:solidFill>
                        <a:effectLst/>
                        <a:latin typeface="ＭＳ Ｐゴシック" panose="020B0600070205080204" pitchFamily="50" charset="-128"/>
                        <a:ea typeface="ＭＳ Ｐゴシック" panose="020B0600070205080204"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0" i="0" u="none" strike="noStrike" dirty="0">
                          <a:solidFill>
                            <a:schemeClr val="tx1"/>
                          </a:solidFill>
                          <a:effectLst/>
                          <a:latin typeface="ＭＳ Ｐゴシック" panose="020B0600070205080204" pitchFamily="50" charset="-128"/>
                          <a:ea typeface="ＭＳ Ｐゴシック" panose="020B060007020508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729879314"/>
              </p:ext>
            </p:extLst>
          </p:nvPr>
        </p:nvGraphicFramePr>
        <p:xfrm>
          <a:off x="647522" y="5549557"/>
          <a:ext cx="8820000" cy="907415"/>
        </p:xfrm>
        <a:graphic>
          <a:graphicData uri="http://schemas.openxmlformats.org/drawingml/2006/table">
            <a:tbl>
              <a:tblPr>
                <a:tableStyleId>{5C22544A-7EE6-4342-B048-85BDC9FD1C3A}</a:tableStyleId>
              </a:tblPr>
              <a:tblGrid>
                <a:gridCol w="8820000">
                  <a:extLst>
                    <a:ext uri="{9D8B030D-6E8A-4147-A177-3AD203B41FA5}">
                      <a16:colId xmlns:a16="http://schemas.microsoft.com/office/drawing/2014/main" val="3725077488"/>
                    </a:ext>
                  </a:extLst>
                </a:gridCol>
              </a:tblGrid>
              <a:tr h="171450">
                <a:tc>
                  <a:txBody>
                    <a:bodyPr/>
                    <a:lstStyle/>
                    <a:p>
                      <a:pPr marL="85725" indent="-85725" algn="just" fontAlgn="ctr">
                        <a:lnSpc>
                          <a:spcPts val="1400"/>
                        </a:lnSpc>
                      </a:pPr>
                      <a:r>
                        <a:rPr lang="en-US" altLang="ja-JP" sz="1400" u="none" strike="noStrike" baseline="30000" dirty="0">
                          <a:solidFill>
                            <a:schemeClr val="tx1"/>
                          </a:solidFill>
                          <a:effectLst/>
                          <a:latin typeface="+mn-ea"/>
                          <a:ea typeface="+mn-ea"/>
                        </a:rPr>
                        <a:t>1</a:t>
                      </a:r>
                      <a:r>
                        <a:rPr lang="en-US" altLang="ja-JP" sz="1400" u="none" strike="noStrike" baseline="0" dirty="0">
                          <a:solidFill>
                            <a:schemeClr val="tx1"/>
                          </a:solidFill>
                          <a:effectLst/>
                          <a:latin typeface="+mn-ea"/>
                          <a:ea typeface="+mn-ea"/>
                        </a:rPr>
                        <a:t> </a:t>
                      </a:r>
                      <a:r>
                        <a:rPr lang="ja-JP" altLang="en-US" sz="1400" u="none" strike="noStrike" baseline="0" dirty="0">
                          <a:solidFill>
                            <a:schemeClr val="tx1"/>
                          </a:solidFill>
                          <a:effectLst/>
                          <a:latin typeface="+mn-ea"/>
                          <a:ea typeface="+mn-ea"/>
                        </a:rPr>
                        <a:t>プテロイルモノグルタミン酸（分子量</a:t>
                      </a:r>
                      <a:r>
                        <a:rPr lang="en-US" altLang="ja-JP" sz="1400" u="none" strike="noStrike" baseline="0" dirty="0">
                          <a:solidFill>
                            <a:schemeClr val="tx1"/>
                          </a:solidFill>
                          <a:effectLst/>
                          <a:latin typeface="+mn-ea"/>
                          <a:ea typeface="+mn-ea"/>
                        </a:rPr>
                        <a:t>=441.40</a:t>
                      </a:r>
                      <a:r>
                        <a:rPr lang="ja-JP" altLang="en-US" sz="1400" u="none" strike="noStrike" baseline="0" dirty="0">
                          <a:solidFill>
                            <a:schemeClr val="tx1"/>
                          </a:solidFill>
                          <a:effectLst/>
                          <a:latin typeface="+mn-ea"/>
                          <a:ea typeface="+mn-ea"/>
                        </a:rPr>
                        <a:t>）の重量として示した。</a:t>
                      </a:r>
                    </a:p>
                    <a:p>
                      <a:pPr marL="85725" indent="-85725" algn="just" fontAlgn="ctr">
                        <a:lnSpc>
                          <a:spcPts val="1400"/>
                        </a:lnSpc>
                      </a:pPr>
                      <a:r>
                        <a:rPr lang="en-US" altLang="ja-JP" sz="1400" u="none" strike="noStrike" baseline="30000" dirty="0">
                          <a:solidFill>
                            <a:schemeClr val="tx1"/>
                          </a:solidFill>
                          <a:effectLst/>
                          <a:latin typeface="+mn-ea"/>
                          <a:ea typeface="+mn-ea"/>
                        </a:rPr>
                        <a:t>2</a:t>
                      </a:r>
                      <a:r>
                        <a:rPr lang="en-US" altLang="ja-JP" sz="1400" u="none" strike="noStrike" baseline="0" dirty="0">
                          <a:solidFill>
                            <a:schemeClr val="tx1"/>
                          </a:solidFill>
                          <a:effectLst/>
                          <a:latin typeface="+mn-ea"/>
                          <a:ea typeface="+mn-ea"/>
                        </a:rPr>
                        <a:t> </a:t>
                      </a:r>
                      <a:r>
                        <a:rPr lang="ja-JP" altLang="en-US" sz="1400" u="none" strike="noStrike" baseline="0" dirty="0">
                          <a:solidFill>
                            <a:schemeClr val="tx1"/>
                          </a:solidFill>
                          <a:effectLst/>
                          <a:latin typeface="+mn-ea"/>
                          <a:ea typeface="+mn-ea"/>
                        </a:rPr>
                        <a:t>通常の食品以外の食品に含まれる</a:t>
                      </a:r>
                      <a:r>
                        <a:rPr lang="ja-JP" altLang="en-US" sz="1400" u="none" strike="noStrike" baseline="0" dirty="0" smtClean="0">
                          <a:solidFill>
                            <a:schemeClr val="tx1"/>
                          </a:solidFill>
                          <a:effectLst/>
                          <a:latin typeface="+mn-ea"/>
                          <a:ea typeface="+mn-ea"/>
                        </a:rPr>
                        <a:t>葉酸（狭義の葉酸）に</a:t>
                      </a:r>
                      <a:r>
                        <a:rPr lang="ja-JP" altLang="en-US" sz="1400" u="none" strike="noStrike" baseline="0" dirty="0">
                          <a:solidFill>
                            <a:schemeClr val="tx1"/>
                          </a:solidFill>
                          <a:effectLst/>
                          <a:latin typeface="+mn-ea"/>
                          <a:ea typeface="+mn-ea"/>
                        </a:rPr>
                        <a:t>適用する。</a:t>
                      </a:r>
                    </a:p>
                    <a:p>
                      <a:pPr marL="85725" indent="-85725" algn="just" fontAlgn="ctr">
                        <a:lnSpc>
                          <a:spcPts val="1400"/>
                        </a:lnSpc>
                      </a:pPr>
                      <a:r>
                        <a:rPr lang="en-US" altLang="ja-JP" sz="1400" u="none" strike="noStrike" baseline="30000" dirty="0">
                          <a:solidFill>
                            <a:schemeClr val="tx1"/>
                          </a:solidFill>
                          <a:effectLst/>
                          <a:latin typeface="+mn-ea"/>
                          <a:ea typeface="+mn-ea"/>
                        </a:rPr>
                        <a:t>3</a:t>
                      </a:r>
                      <a:r>
                        <a:rPr lang="en-US" altLang="ja-JP" sz="1400" u="none" strike="noStrike" baseline="0" dirty="0">
                          <a:solidFill>
                            <a:schemeClr val="tx1"/>
                          </a:solidFill>
                          <a:effectLst/>
                          <a:latin typeface="+mn-ea"/>
                          <a:ea typeface="+mn-ea"/>
                        </a:rPr>
                        <a:t> </a:t>
                      </a:r>
                      <a:r>
                        <a:rPr lang="ja-JP" altLang="en-US" sz="1400" u="none" strike="noStrike" baseline="0" dirty="0">
                          <a:solidFill>
                            <a:schemeClr val="tx1"/>
                          </a:solidFill>
                          <a:effectLst/>
                          <a:latin typeface="+mn-ea"/>
                          <a:ea typeface="+mn-ea"/>
                        </a:rPr>
                        <a:t>妊娠を計画している女性、妊娠の可能性がある女性及び妊娠初期の妊婦は、胎児の神経管閉鎖障害のリスク低減</a:t>
                      </a:r>
                      <a:endParaRPr lang="en-US" altLang="ja-JP" sz="1400" u="none" strike="noStrike" baseline="0" dirty="0">
                        <a:solidFill>
                          <a:schemeClr val="tx1"/>
                        </a:solidFill>
                        <a:effectLst/>
                        <a:latin typeface="+mn-ea"/>
                        <a:ea typeface="+mn-ea"/>
                      </a:endParaRPr>
                    </a:p>
                    <a:p>
                      <a:pPr marL="85725" indent="-85725" algn="just" fontAlgn="ctr">
                        <a:lnSpc>
                          <a:spcPts val="1400"/>
                        </a:lnSpc>
                      </a:pPr>
                      <a:r>
                        <a:rPr lang="en-US" altLang="ja-JP" sz="1400" u="none" strike="noStrike" baseline="0" dirty="0">
                          <a:solidFill>
                            <a:schemeClr val="tx1"/>
                          </a:solidFill>
                          <a:effectLst/>
                          <a:latin typeface="+mn-ea"/>
                          <a:ea typeface="+mn-ea"/>
                        </a:rPr>
                        <a:t>  </a:t>
                      </a:r>
                      <a:r>
                        <a:rPr lang="ja-JP" altLang="en-US" sz="1400" u="none" strike="noStrike" baseline="0" dirty="0">
                          <a:solidFill>
                            <a:schemeClr val="tx1"/>
                          </a:solidFill>
                          <a:effectLst/>
                          <a:latin typeface="+mn-ea"/>
                          <a:ea typeface="+mn-ea"/>
                        </a:rPr>
                        <a:t>のために、通常の食品以外の食品に含まれる</a:t>
                      </a:r>
                      <a:r>
                        <a:rPr lang="ja-JP" altLang="en-US" sz="1400" u="none" strike="noStrike" baseline="0" dirty="0" smtClean="0">
                          <a:solidFill>
                            <a:schemeClr val="tx1"/>
                          </a:solidFill>
                          <a:effectLst/>
                          <a:latin typeface="+mn-ea"/>
                          <a:ea typeface="+mn-ea"/>
                        </a:rPr>
                        <a:t>葉酸（狭義の葉酸）を</a:t>
                      </a:r>
                      <a:r>
                        <a:rPr lang="en-US" altLang="ja-JP" sz="1400" u="none" strike="noStrike" baseline="0" dirty="0">
                          <a:solidFill>
                            <a:schemeClr val="tx1"/>
                          </a:solidFill>
                          <a:effectLst/>
                          <a:latin typeface="+mn-ea"/>
                          <a:ea typeface="+mn-ea"/>
                        </a:rPr>
                        <a:t>400 µg/</a:t>
                      </a:r>
                      <a:r>
                        <a:rPr lang="ja-JP" altLang="en-US" sz="1400" u="none" strike="noStrike" baseline="0" dirty="0">
                          <a:solidFill>
                            <a:schemeClr val="tx1"/>
                          </a:solidFill>
                          <a:effectLst/>
                          <a:latin typeface="+mn-ea"/>
                          <a:ea typeface="+mn-ea"/>
                        </a:rPr>
                        <a:t>日摂取することが望まれる。</a:t>
                      </a:r>
                    </a:p>
                    <a:p>
                      <a:pPr marL="85725" indent="-85725" algn="just" fontAlgn="ctr">
                        <a:lnSpc>
                          <a:spcPts val="1400"/>
                        </a:lnSpc>
                      </a:pPr>
                      <a:r>
                        <a:rPr lang="en-US" altLang="ja-JP" sz="1400" u="none" strike="noStrike" baseline="30000" dirty="0">
                          <a:solidFill>
                            <a:schemeClr val="tx1"/>
                          </a:solidFill>
                          <a:effectLst/>
                          <a:latin typeface="+mn-ea"/>
                          <a:ea typeface="+mn-ea"/>
                        </a:rPr>
                        <a:t>4</a:t>
                      </a:r>
                      <a:r>
                        <a:rPr lang="en-US" altLang="ja-JP" sz="1400" u="none" strike="noStrike" baseline="0" dirty="0">
                          <a:solidFill>
                            <a:schemeClr val="tx1"/>
                          </a:solidFill>
                          <a:effectLst/>
                          <a:latin typeface="+mn-ea"/>
                          <a:ea typeface="+mn-ea"/>
                        </a:rPr>
                        <a:t> </a:t>
                      </a:r>
                      <a:r>
                        <a:rPr lang="ja-JP" altLang="en-US" sz="1400" u="none" strike="noStrike" baseline="0" dirty="0">
                          <a:solidFill>
                            <a:schemeClr val="tx1"/>
                          </a:solidFill>
                          <a:effectLst/>
                          <a:latin typeface="+mn-ea"/>
                          <a:ea typeface="+mn-ea"/>
                        </a:rPr>
                        <a:t>付加量は、中期及び後期にのみ設定した。</a:t>
                      </a:r>
                    </a:p>
                  </a:txBody>
                  <a:tcPr marL="9525" marR="9525" marT="9525" marB="0" anchor="ctr">
                    <a:noFill/>
                  </a:tcPr>
                </a:tc>
                <a:extLst>
                  <a:ext uri="{0D108BD9-81ED-4DB2-BD59-A6C34878D82A}">
                    <a16:rowId xmlns:a16="http://schemas.microsoft.com/office/drawing/2014/main" val="3126018438"/>
                  </a:ext>
                </a:extLst>
              </a:tr>
            </a:tbl>
          </a:graphicData>
        </a:graphic>
      </p:graphicFrame>
      <p:sp>
        <p:nvSpPr>
          <p:cNvPr id="9" name="テキスト ボックス 8"/>
          <p:cNvSpPr txBox="1"/>
          <p:nvPr/>
        </p:nvSpPr>
        <p:spPr>
          <a:xfrm>
            <a:off x="543000" y="188640"/>
            <a:ext cx="8820000" cy="400110"/>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葉酸の食事摂取基準（</a:t>
            </a:r>
            <a:r>
              <a:rPr lang="en-US" altLang="ja-JP" sz="2000" dirty="0">
                <a:latin typeface="+mn-ea"/>
              </a:rPr>
              <a:t>µg/</a:t>
            </a:r>
            <a:r>
              <a:rPr lang="ja-JP" altLang="en-US" sz="2000" dirty="0">
                <a:latin typeface="+mn-ea"/>
              </a:rPr>
              <a:t>日）</a:t>
            </a:r>
            <a:r>
              <a:rPr lang="en-US" altLang="ja-JP" sz="2000" baseline="30000" dirty="0">
                <a:latin typeface="+mn-ea"/>
              </a:rPr>
              <a:t>1</a:t>
            </a:r>
            <a:r>
              <a:rPr lang="en-US" altLang="ja-JP" sz="2000" dirty="0">
                <a:latin typeface="+mn-ea"/>
              </a:rPr>
              <a:t>〉</a:t>
            </a:r>
            <a:endParaRPr lang="ja-JP" altLang="en-US" sz="2000" dirty="0">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97</a:t>
            </a:fld>
            <a:endParaRPr kumimoji="1" lang="ja-JP" altLang="en-US" dirty="0"/>
          </a:p>
        </p:txBody>
      </p:sp>
      <p:sp>
        <p:nvSpPr>
          <p:cNvPr id="6" name="正方形/長方形 5"/>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13277313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43000" y="767601"/>
            <a:ext cx="8820000" cy="3631763"/>
          </a:xfrm>
          <a:prstGeom prst="rect">
            <a:avLst/>
          </a:prstGeom>
          <a:noFill/>
        </p:spPr>
        <p:txBody>
          <a:bodyPr wrap="square" rtlCol="0">
            <a:spAutoFit/>
          </a:bodyPr>
          <a:lstStyle/>
          <a:p>
            <a:pPr algn="just"/>
            <a:r>
              <a:rPr lang="en-US" altLang="ja-JP" sz="2000" dirty="0">
                <a:latin typeface="+mn-ea"/>
              </a:rPr>
              <a:t>〈</a:t>
            </a:r>
            <a:r>
              <a:rPr lang="ja-JP" altLang="en-US" sz="2000" dirty="0">
                <a:latin typeface="+mn-ea"/>
              </a:rPr>
              <a:t>策定方法のポイント</a:t>
            </a:r>
            <a:r>
              <a:rPr lang="en-US" altLang="ja-JP" sz="2000" dirty="0">
                <a:latin typeface="+mn-ea"/>
              </a:rPr>
              <a:t>〉</a:t>
            </a:r>
          </a:p>
          <a:p>
            <a:pPr marL="342900" indent="-342900" algn="just">
              <a:buFont typeface="Wingdings" panose="05000000000000000000" pitchFamily="2" charset="2"/>
              <a:buChar char="l"/>
            </a:pPr>
            <a:r>
              <a:rPr lang="ja-JP" altLang="en-US" sz="2000" dirty="0">
                <a:latin typeface="+mn-ea"/>
              </a:rPr>
              <a:t>指標設定の基本的な考え方</a:t>
            </a:r>
            <a:endParaRPr lang="en-US" altLang="ja-JP" sz="2000" dirty="0">
              <a:latin typeface="+mn-ea"/>
            </a:endParaRPr>
          </a:p>
          <a:p>
            <a:pPr marL="468000" indent="-342900" algn="just">
              <a:buClr>
                <a:schemeClr val="tx1"/>
              </a:buClr>
              <a:buFont typeface="Arial" panose="020B0604020202020204" pitchFamily="34" charset="0"/>
              <a:buChar char="•"/>
            </a:pPr>
            <a:r>
              <a:rPr lang="ja-JP" altLang="en-US" sz="2000" dirty="0">
                <a:latin typeface="+mn-ea"/>
              </a:rPr>
              <a:t>パントテン酸欠乏症を実験的に再現できないため、目安量を設定。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目安量の策定方法</a:t>
            </a:r>
          </a:p>
          <a:p>
            <a:pPr marL="468000" indent="-342000" algn="just">
              <a:buFont typeface="Arial" panose="020B0604020202020204" pitchFamily="34" charset="0"/>
              <a:buChar char="•"/>
            </a:pPr>
            <a:r>
              <a:rPr lang="ja-JP" altLang="en-US" sz="2000" dirty="0">
                <a:latin typeface="+mn-ea"/>
              </a:rPr>
              <a:t>成人・高齢者・小児：日本人の摂取量の中央値を基に設定。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乳児：０～５か月児は、母乳中のパントテン酸濃度に基準哺乳量を乗じて算定し、６～</a:t>
            </a:r>
            <a:r>
              <a:rPr lang="en-US" altLang="ja-JP" sz="2000" dirty="0">
                <a:latin typeface="+mn-ea"/>
              </a:rPr>
              <a:t>11</a:t>
            </a:r>
            <a:r>
              <a:rPr lang="ja-JP" altLang="en-US" sz="2000" dirty="0">
                <a:latin typeface="+mn-ea"/>
              </a:rPr>
              <a:t>か月児は、０～５か月児の目安量から外挿して算定。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妊婦：日本人の妊婦の摂取量の中央値を基に設定。</a:t>
            </a:r>
            <a:endParaRPr lang="en-US" altLang="ja-JP" sz="2000" dirty="0">
              <a:latin typeface="+mn-ea"/>
            </a:endParaRPr>
          </a:p>
          <a:p>
            <a:pPr marL="468000" indent="-342000" algn="just">
              <a:buFont typeface="Arial" panose="020B0604020202020204" pitchFamily="34" charset="0"/>
              <a:buChar char="•"/>
            </a:pPr>
            <a:r>
              <a:rPr lang="ja-JP" altLang="en-US" sz="2000" dirty="0">
                <a:latin typeface="+mn-ea"/>
              </a:rPr>
              <a:t>授乳婦：日本人の授乳婦の摂取量の中央値を基に設定。</a:t>
            </a:r>
            <a:endParaRPr lang="en-US" altLang="ja-JP" sz="2000" dirty="0">
              <a:latin typeface="+mn-ea"/>
            </a:endParaRPr>
          </a:p>
          <a:p>
            <a:pPr marL="342900" indent="-342900" algn="just">
              <a:spcBef>
                <a:spcPts val="600"/>
              </a:spcBef>
              <a:buFont typeface="Wingdings" panose="05000000000000000000" pitchFamily="2" charset="2"/>
              <a:buChar char="l"/>
            </a:pPr>
            <a:r>
              <a:rPr lang="ja-JP" altLang="en-US" sz="2000" dirty="0">
                <a:latin typeface="+mn-ea"/>
              </a:rPr>
              <a:t>耐容上限量の策定</a:t>
            </a:r>
          </a:p>
          <a:p>
            <a:pPr marL="468000" indent="-342000" algn="just">
              <a:buFont typeface="Arial" panose="020B0604020202020204" pitchFamily="34" charset="0"/>
              <a:buChar char="•"/>
            </a:pPr>
            <a:r>
              <a:rPr lang="ja-JP" altLang="en-US" sz="2000" dirty="0">
                <a:latin typeface="+mn-ea"/>
              </a:rPr>
              <a:t>十分な科学的根拠はないため、設定は見送り。</a:t>
            </a:r>
            <a:endParaRPr lang="en-US" altLang="ja-JP" sz="2000" dirty="0">
              <a:latin typeface="+mn-ea"/>
            </a:endParaRPr>
          </a:p>
        </p:txBody>
      </p:sp>
      <p:sp>
        <p:nvSpPr>
          <p:cNvPr id="7" name="角丸四角形 6"/>
          <p:cNvSpPr/>
          <p:nvPr/>
        </p:nvSpPr>
        <p:spPr>
          <a:xfrm>
            <a:off x="560512" y="188640"/>
            <a:ext cx="5472608" cy="504056"/>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n-ea"/>
              </a:rPr>
              <a:t>７</a:t>
            </a:r>
            <a:r>
              <a:rPr lang="en-US" altLang="ja-JP" sz="2400" dirty="0">
                <a:latin typeface="+mn-ea"/>
              </a:rPr>
              <a:t>-</a:t>
            </a:r>
            <a:r>
              <a:rPr lang="ja-JP" altLang="en-US" sz="2400" dirty="0">
                <a:latin typeface="+mn-ea"/>
              </a:rPr>
              <a:t>７　パントテン酸</a:t>
            </a:r>
            <a:endParaRPr lang="ja-JP" altLang="en-US" sz="2400" baseline="-25000" dirty="0">
              <a:latin typeface="+mn-ea"/>
            </a:endParaRPr>
          </a:p>
        </p:txBody>
      </p:sp>
      <p:sp>
        <p:nvSpPr>
          <p:cNvPr id="8" name="正方形/長方形 7"/>
          <p:cNvSpPr/>
          <p:nvPr/>
        </p:nvSpPr>
        <p:spPr>
          <a:xfrm>
            <a:off x="381000" y="656696"/>
            <a:ext cx="5400000" cy="36000"/>
          </a:xfrm>
          <a:prstGeom prst="rect">
            <a:avLst/>
          </a:prstGeom>
          <a:solidFill>
            <a:srgbClr val="93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98</a:t>
            </a:fld>
            <a:endParaRPr kumimoji="1" lang="ja-JP" altLang="en-US" dirty="0"/>
          </a:p>
        </p:txBody>
      </p:sp>
      <p:sp>
        <p:nvSpPr>
          <p:cNvPr id="9" name="正方形/長方形 8"/>
          <p:cNvSpPr/>
          <p:nvPr/>
        </p:nvSpPr>
        <p:spPr>
          <a:xfrm>
            <a:off x="7364670" y="35099"/>
            <a:ext cx="2480614" cy="46980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kumimoji="1" lang="ja-JP" altLang="en-US" sz="1100" dirty="0" smtClean="0">
                <a:solidFill>
                  <a:schemeClr val="tx1"/>
                </a:solidFill>
                <a:latin typeface="+mn-ea"/>
              </a:rPr>
              <a:t>「日本人の食事摂取基準（</a:t>
            </a:r>
            <a:r>
              <a:rPr kumimoji="1" lang="en-US" altLang="ja-JP" sz="1100" dirty="0" smtClean="0">
                <a:solidFill>
                  <a:schemeClr val="tx1"/>
                </a:solidFill>
                <a:latin typeface="+mn-ea"/>
              </a:rPr>
              <a:t>2020</a:t>
            </a:r>
            <a:r>
              <a:rPr kumimoji="1" lang="ja-JP" altLang="en-US" sz="1100" dirty="0" smtClean="0">
                <a:solidFill>
                  <a:schemeClr val="tx1"/>
                </a:solidFill>
                <a:latin typeface="+mn-ea"/>
              </a:rPr>
              <a:t>年版）」</a:t>
            </a:r>
            <a:endParaRPr kumimoji="1" lang="en-US" altLang="ja-JP" sz="1100" dirty="0" smtClean="0">
              <a:solidFill>
                <a:schemeClr val="tx1"/>
              </a:solidFill>
              <a:latin typeface="+mn-ea"/>
            </a:endParaRPr>
          </a:p>
          <a:p>
            <a:pPr algn="ctr"/>
            <a:r>
              <a:rPr kumimoji="1" lang="ja-JP" altLang="en-US" sz="1100" dirty="0" smtClean="0">
                <a:solidFill>
                  <a:schemeClr val="tx1"/>
                </a:solidFill>
                <a:latin typeface="+mn-ea"/>
              </a:rPr>
              <a:t>策定検討会報告書　</a:t>
            </a:r>
            <a:r>
              <a:rPr kumimoji="1" lang="en-US" altLang="ja-JP" sz="1100" dirty="0" smtClean="0">
                <a:solidFill>
                  <a:schemeClr val="tx1"/>
                </a:solidFill>
                <a:latin typeface="+mn-ea"/>
              </a:rPr>
              <a:t>p.209</a:t>
            </a:r>
            <a:r>
              <a:rPr kumimoji="1" lang="ja-JP" altLang="en-US" sz="1100" dirty="0" smtClean="0">
                <a:solidFill>
                  <a:schemeClr val="tx1"/>
                </a:solidFill>
                <a:latin typeface="+mn-ea"/>
              </a:rPr>
              <a:t>～</a:t>
            </a:r>
            <a:r>
              <a:rPr kumimoji="1" lang="en-US" altLang="ja-JP" sz="1100" dirty="0" smtClean="0">
                <a:solidFill>
                  <a:schemeClr val="tx1"/>
                </a:solidFill>
                <a:latin typeface="+mn-ea"/>
              </a:rPr>
              <a:t>p.265</a:t>
            </a:r>
            <a:endParaRPr lang="en-US" altLang="ja-JP" sz="1100" dirty="0" smtClean="0">
              <a:solidFill>
                <a:schemeClr val="tx1"/>
              </a:solidFill>
              <a:latin typeface="+mn-ea"/>
            </a:endParaRPr>
          </a:p>
        </p:txBody>
      </p:sp>
    </p:spTree>
    <p:extLst>
      <p:ext uri="{BB962C8B-B14F-4D97-AF65-F5344CB8AC3E}">
        <p14:creationId xmlns:p14="http://schemas.microsoft.com/office/powerpoint/2010/main" val="1278620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19270</TotalTime>
  <Words>30747</Words>
  <Application>Microsoft Office PowerPoint</Application>
  <PresentationFormat>A4 210 x 297 mm</PresentationFormat>
  <Paragraphs>6027</Paragraphs>
  <Slides>156</Slides>
  <Notes>130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156</vt:i4>
      </vt:variant>
    </vt:vector>
  </HeadingPairs>
  <TitlesOfParts>
    <vt:vector size="166" baseType="lpstr">
      <vt:lpstr>HG丸ｺﾞｼｯｸM-PRO</vt:lpstr>
      <vt:lpstr>ＭＳ Ｐゴシック</vt:lpstr>
      <vt:lpstr>ＭＳ Ｐ明朝</vt:lpstr>
      <vt:lpstr>ＭＳ 明朝</vt:lpstr>
      <vt:lpstr>Arial</vt:lpstr>
      <vt:lpstr>Calibri</vt:lpstr>
      <vt:lpstr>Century</vt:lpstr>
      <vt:lpstr>Times New Roman</vt:lpstr>
      <vt:lpstr>Wingdings</vt:lpstr>
      <vt:lpstr>Office ​​テーマ</vt:lpstr>
      <vt:lpstr>日本人の食事摂取基準（2020年版）　 のポイント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日本人の食事摂取基準（2015年版） 改定ポイント</dc:title>
  <dc:creator>久保 みゆ(kubo-miyu.xl5)</dc:creator>
  <cp:lastModifiedBy>久保 みゆ(kubo-miyu.xl5)</cp:lastModifiedBy>
  <cp:revision>1128</cp:revision>
  <cp:lastPrinted>2020-02-10T01:28:46Z</cp:lastPrinted>
  <dcterms:created xsi:type="dcterms:W3CDTF">2014-04-23T01:40:50Z</dcterms:created>
  <dcterms:modified xsi:type="dcterms:W3CDTF">2020-02-10T01:33:36Z</dcterms:modified>
</cp:coreProperties>
</file>